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</p:sldMasterIdLst>
  <p:notesMasterIdLst>
    <p:notesMasterId r:id="rId181"/>
  </p:notesMasterIdLst>
  <p:handoutMasterIdLst>
    <p:handoutMasterId r:id="rId182"/>
  </p:handoutMasterIdLst>
  <p:sldIdLst>
    <p:sldId id="510" r:id="rId2"/>
    <p:sldId id="453" r:id="rId3"/>
    <p:sldId id="454" r:id="rId4"/>
    <p:sldId id="361" r:id="rId5"/>
    <p:sldId id="506" r:id="rId6"/>
    <p:sldId id="362" r:id="rId7"/>
    <p:sldId id="827" r:id="rId8"/>
    <p:sldId id="507" r:id="rId9"/>
    <p:sldId id="364" r:id="rId10"/>
    <p:sldId id="455" r:id="rId11"/>
    <p:sldId id="365" r:id="rId12"/>
    <p:sldId id="595" r:id="rId13"/>
    <p:sldId id="596" r:id="rId14"/>
    <p:sldId id="844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736" r:id="rId28"/>
    <p:sldId id="737" r:id="rId29"/>
    <p:sldId id="807" r:id="rId30"/>
    <p:sldId id="738" r:id="rId31"/>
    <p:sldId id="739" r:id="rId32"/>
    <p:sldId id="740" r:id="rId33"/>
    <p:sldId id="741" r:id="rId34"/>
    <p:sldId id="742" r:id="rId35"/>
    <p:sldId id="743" r:id="rId36"/>
    <p:sldId id="744" r:id="rId37"/>
    <p:sldId id="745" r:id="rId38"/>
    <p:sldId id="746" r:id="rId39"/>
    <p:sldId id="747" r:id="rId40"/>
    <p:sldId id="748" r:id="rId41"/>
    <p:sldId id="749" r:id="rId42"/>
    <p:sldId id="750" r:id="rId43"/>
    <p:sldId id="752" r:id="rId44"/>
    <p:sldId id="753" r:id="rId45"/>
    <p:sldId id="760" r:id="rId46"/>
    <p:sldId id="761" r:id="rId47"/>
    <p:sldId id="762" r:id="rId48"/>
    <p:sldId id="763" r:id="rId49"/>
    <p:sldId id="764" r:id="rId50"/>
    <p:sldId id="820" r:id="rId51"/>
    <p:sldId id="828" r:id="rId52"/>
    <p:sldId id="829" r:id="rId53"/>
    <p:sldId id="830" r:id="rId54"/>
    <p:sldId id="765" r:id="rId55"/>
    <p:sldId id="766" r:id="rId56"/>
    <p:sldId id="754" r:id="rId57"/>
    <p:sldId id="755" r:id="rId58"/>
    <p:sldId id="756" r:id="rId59"/>
    <p:sldId id="757" r:id="rId60"/>
    <p:sldId id="758" r:id="rId61"/>
    <p:sldId id="759" r:id="rId62"/>
    <p:sldId id="767" r:id="rId63"/>
    <p:sldId id="768" r:id="rId64"/>
    <p:sldId id="769" r:id="rId65"/>
    <p:sldId id="770" r:id="rId66"/>
    <p:sldId id="821" r:id="rId67"/>
    <p:sldId id="772" r:id="rId68"/>
    <p:sldId id="774" r:id="rId69"/>
    <p:sldId id="775" r:id="rId70"/>
    <p:sldId id="776" r:id="rId71"/>
    <p:sldId id="777" r:id="rId72"/>
    <p:sldId id="778" r:id="rId73"/>
    <p:sldId id="779" r:id="rId74"/>
    <p:sldId id="806" r:id="rId75"/>
    <p:sldId id="780" r:id="rId76"/>
    <p:sldId id="781" r:id="rId77"/>
    <p:sldId id="782" r:id="rId78"/>
    <p:sldId id="783" r:id="rId79"/>
    <p:sldId id="784" r:id="rId80"/>
    <p:sldId id="785" r:id="rId81"/>
    <p:sldId id="547" r:id="rId82"/>
    <p:sldId id="626" r:id="rId83"/>
    <p:sldId id="627" r:id="rId84"/>
    <p:sldId id="628" r:id="rId85"/>
    <p:sldId id="629" r:id="rId86"/>
    <p:sldId id="630" r:id="rId87"/>
    <p:sldId id="631" r:id="rId88"/>
    <p:sldId id="632" r:id="rId89"/>
    <p:sldId id="633" r:id="rId90"/>
    <p:sldId id="723" r:id="rId91"/>
    <p:sldId id="831" r:id="rId92"/>
    <p:sldId id="832" r:id="rId93"/>
    <p:sldId id="634" r:id="rId94"/>
    <p:sldId id="635" r:id="rId95"/>
    <p:sldId id="636" r:id="rId96"/>
    <p:sldId id="637" r:id="rId97"/>
    <p:sldId id="638" r:id="rId98"/>
    <p:sldId id="719" r:id="rId99"/>
    <p:sldId id="786" r:id="rId100"/>
    <p:sldId id="640" r:id="rId101"/>
    <p:sldId id="641" r:id="rId102"/>
    <p:sldId id="823" r:id="rId103"/>
    <p:sldId id="643" r:id="rId104"/>
    <p:sldId id="644" r:id="rId105"/>
    <p:sldId id="833" r:id="rId106"/>
    <p:sldId id="834" r:id="rId107"/>
    <p:sldId id="835" r:id="rId108"/>
    <p:sldId id="724" r:id="rId109"/>
    <p:sldId id="725" r:id="rId110"/>
    <p:sldId id="726" r:id="rId111"/>
    <p:sldId id="727" r:id="rId112"/>
    <p:sldId id="812" r:id="rId113"/>
    <p:sldId id="687" r:id="rId114"/>
    <p:sldId id="688" r:id="rId115"/>
    <p:sldId id="689" r:id="rId116"/>
    <p:sldId id="814" r:id="rId117"/>
    <p:sldId id="822" r:id="rId118"/>
    <p:sldId id="690" r:id="rId119"/>
    <p:sldId id="691" r:id="rId120"/>
    <p:sldId id="692" r:id="rId121"/>
    <p:sldId id="693" r:id="rId122"/>
    <p:sldId id="694" r:id="rId123"/>
    <p:sldId id="813" r:id="rId124"/>
    <p:sldId id="842" r:id="rId125"/>
    <p:sldId id="824" r:id="rId126"/>
    <p:sldId id="695" r:id="rId127"/>
    <p:sldId id="696" r:id="rId128"/>
    <p:sldId id="697" r:id="rId129"/>
    <p:sldId id="836" r:id="rId130"/>
    <p:sldId id="837" r:id="rId131"/>
    <p:sldId id="698" r:id="rId132"/>
    <p:sldId id="699" r:id="rId133"/>
    <p:sldId id="700" r:id="rId134"/>
    <p:sldId id="730" r:id="rId135"/>
    <p:sldId id="731" r:id="rId136"/>
    <p:sldId id="701" r:id="rId137"/>
    <p:sldId id="702" r:id="rId138"/>
    <p:sldId id="703" r:id="rId139"/>
    <p:sldId id="704" r:id="rId140"/>
    <p:sldId id="705" r:id="rId141"/>
    <p:sldId id="706" r:id="rId142"/>
    <p:sldId id="707" r:id="rId143"/>
    <p:sldId id="733" r:id="rId144"/>
    <p:sldId id="709" r:id="rId145"/>
    <p:sldId id="838" r:id="rId146"/>
    <p:sldId id="710" r:id="rId147"/>
    <p:sldId id="805" r:id="rId148"/>
    <p:sldId id="788" r:id="rId149"/>
    <p:sldId id="816" r:id="rId150"/>
    <p:sldId id="789" r:id="rId151"/>
    <p:sldId id="711" r:id="rId152"/>
    <p:sldId id="712" r:id="rId153"/>
    <p:sldId id="677" r:id="rId154"/>
    <p:sldId id="678" r:id="rId155"/>
    <p:sldId id="679" r:id="rId156"/>
    <p:sldId id="680" r:id="rId157"/>
    <p:sldId id="681" r:id="rId158"/>
    <p:sldId id="839" r:id="rId159"/>
    <p:sldId id="682" r:id="rId160"/>
    <p:sldId id="683" r:id="rId161"/>
    <p:sldId id="684" r:id="rId162"/>
    <p:sldId id="685" r:id="rId163"/>
    <p:sldId id="686" r:id="rId164"/>
    <p:sldId id="583" r:id="rId165"/>
    <p:sldId id="569" r:id="rId166"/>
    <p:sldId id="843" r:id="rId167"/>
    <p:sldId id="584" r:id="rId168"/>
    <p:sldId id="395" r:id="rId169"/>
    <p:sldId id="572" r:id="rId170"/>
    <p:sldId id="575" r:id="rId171"/>
    <p:sldId id="576" r:id="rId172"/>
    <p:sldId id="577" r:id="rId173"/>
    <p:sldId id="818" r:id="rId174"/>
    <p:sldId id="825" r:id="rId175"/>
    <p:sldId id="826" r:id="rId176"/>
    <p:sldId id="579" r:id="rId177"/>
    <p:sldId id="580" r:id="rId178"/>
    <p:sldId id="840" r:id="rId179"/>
    <p:sldId id="841" r:id="rId18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7" autoAdjust="0"/>
    <p:restoredTop sz="95263" autoAdjust="0"/>
  </p:normalViewPr>
  <p:slideViewPr>
    <p:cSldViewPr>
      <p:cViewPr varScale="1">
        <p:scale>
          <a:sx n="93" d="100"/>
          <a:sy n="93" d="100"/>
        </p:scale>
        <p:origin x="13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image" Target="../media/image223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image" Target="../media/image230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image" Target="../media/image249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image" Target="../media/image39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4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36.emf"/><Relationship Id="rId4" Type="http://schemas.openxmlformats.org/officeDocument/2006/relationships/image" Target="../media/image5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4" Type="http://schemas.openxmlformats.org/officeDocument/2006/relationships/image" Target="../media/image119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4" Type="http://schemas.openxmlformats.org/officeDocument/2006/relationships/image" Target="../media/image16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5.emf"/><Relationship Id="rId1" Type="http://schemas.openxmlformats.org/officeDocument/2006/relationships/image" Target="../media/image208.emf"/><Relationship Id="rId4" Type="http://schemas.openxmlformats.org/officeDocument/2006/relationships/image" Target="../media/image210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>
            <a:extLst>
              <a:ext uri="{FF2B5EF4-FFF2-40B4-BE49-F238E27FC236}">
                <a16:creationId xmlns:a16="http://schemas.microsoft.com/office/drawing/2014/main" id="{C044D10D-22A4-9F47-A3B1-834684CD8A0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0611" name="Rectangle 3">
            <a:extLst>
              <a:ext uri="{FF2B5EF4-FFF2-40B4-BE49-F238E27FC236}">
                <a16:creationId xmlns:a16="http://schemas.microsoft.com/office/drawing/2014/main" id="{B1089709-501A-D241-A088-1E2FC25EA5F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0612" name="Rectangle 4">
            <a:extLst>
              <a:ext uri="{FF2B5EF4-FFF2-40B4-BE49-F238E27FC236}">
                <a16:creationId xmlns:a16="http://schemas.microsoft.com/office/drawing/2014/main" id="{044B3D5C-2307-AB45-9693-328765C4368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0613" name="Rectangle 5">
            <a:extLst>
              <a:ext uri="{FF2B5EF4-FFF2-40B4-BE49-F238E27FC236}">
                <a16:creationId xmlns:a16="http://schemas.microsoft.com/office/drawing/2014/main" id="{657A88F8-0166-D046-A518-E4DBBFAD17A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81B2F9B-68D6-B941-AD43-907DDFE955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42D91F1F-B399-3744-87BC-F536F40C17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840B6F65-685C-6A41-A671-B16B8BFB31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3167BBB-3DF4-BD48-BE4E-193E9B508F2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/>
          </a:extLst>
        </p:spPr>
      </p:sp>
      <p:sp>
        <p:nvSpPr>
          <p:cNvPr id="284677" name="Rectangle 5">
            <a:extLst>
              <a:ext uri="{FF2B5EF4-FFF2-40B4-BE49-F238E27FC236}">
                <a16:creationId xmlns:a16="http://schemas.microsoft.com/office/drawing/2014/main" id="{E0FA4385-6A99-FC41-9816-BA5CB8E5FC0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84678" name="Rectangle 6">
            <a:extLst>
              <a:ext uri="{FF2B5EF4-FFF2-40B4-BE49-F238E27FC236}">
                <a16:creationId xmlns:a16="http://schemas.microsoft.com/office/drawing/2014/main" id="{15C92F30-16CC-104F-9886-D4C79349BD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D366BB11-9810-0F47-8D35-693919C50B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52FA1D-13AF-F643-9E69-BDE8C0D832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2C45FA-3F75-284C-AB2A-E9843E1D6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6A8F1913-42D2-4248-A24E-321A9DE65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  <p:sp>
        <p:nvSpPr>
          <p:cNvPr id="22531" name="灯片编号占位符 3">
            <a:extLst>
              <a:ext uri="{FF2B5EF4-FFF2-40B4-BE49-F238E27FC236}">
                <a16:creationId xmlns:a16="http://schemas.microsoft.com/office/drawing/2014/main" id="{79AE00C8-B483-1648-AFF3-26098122F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FB8270A-7693-5948-9D1D-01DA78DE3F9B}" type="slidenum">
              <a:rPr lang="en-US" altLang="zh-CN" sz="1200" smtClean="0"/>
              <a:pPr/>
              <a:t>7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C3A2A2F2-EFAB-684C-AB4E-813BD4027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r">
              <a:defRPr/>
            </a:pPr>
            <a:fld id="{25F68A52-C3E8-0E46-966F-E853FF76DEC1}" type="slidenum">
              <a:rPr lang="en-US" altLang="zh-CN" sz="1200" smtClean="0"/>
              <a:pPr algn="r">
                <a:defRPr/>
              </a:pPr>
              <a:t>119</a:t>
            </a:fld>
            <a:endParaRPr lang="en-US" altLang="zh-CN" sz="120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2B923EEE-7A8D-194A-81B7-A646E51A2D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E5187ACA-A2B2-D24A-87C8-3D3CDF915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2400">
                <a:latin typeface="Times New Roman" charset="0"/>
                <a:ea typeface="宋体" charset="-122"/>
              </a:rPr>
              <a:t>m &lt; 2</a:t>
            </a:r>
            <a:r>
              <a:rPr lang="en-US" altLang="zh-CN" sz="2400" baseline="30000">
                <a:latin typeface="Times New Roman" charset="0"/>
                <a:ea typeface="宋体" charset="-122"/>
              </a:rPr>
              <a:t>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D01ECC43-2D74-E444-B73C-9B01D407D9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r">
              <a:defRPr/>
            </a:pPr>
            <a:fld id="{5C636ED8-50A4-D34A-92B6-7A349136E3EE}" type="slidenum">
              <a:rPr lang="en-US" altLang="zh-CN" sz="1200" smtClean="0"/>
              <a:pPr algn="r">
                <a:defRPr/>
              </a:pPr>
              <a:t>122</a:t>
            </a:fld>
            <a:endParaRPr lang="en-US" altLang="zh-CN" sz="1200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8891A2-00D8-434E-B598-0C1F54089C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0ED7012-0C12-AA47-8A30-243752594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>
                <a:latin typeface="Times New Roman" charset="0"/>
                <a:ea typeface="宋体" charset="-122"/>
              </a:rPr>
              <a:t>BS201A</a:t>
            </a:r>
            <a:r>
              <a:rPr lang="zh-CN" altLang="en-US">
                <a:latin typeface="宋体" charset="-122"/>
                <a:ea typeface="宋体" charset="-122"/>
              </a:rPr>
              <a:t>是一种共阴极荧光数码管</a:t>
            </a:r>
            <a:r>
              <a:rPr lang="zh-CN" altLang="en-US">
                <a:latin typeface="Times New Roman" charset="0"/>
                <a:ea typeface="宋体" charset="-122"/>
              </a:rPr>
              <a:t>，</a:t>
            </a:r>
            <a:r>
              <a:rPr lang="zh-CN" altLang="en-US">
                <a:latin typeface="宋体" charset="-122"/>
                <a:ea typeface="宋体" charset="-122"/>
              </a:rPr>
              <a:t>还带一个小数点</a:t>
            </a:r>
            <a:r>
              <a:rPr lang="zh-CN" altLang="en-US">
                <a:latin typeface="Times New Roman" charset="0"/>
                <a:ea typeface="宋体" charset="-122"/>
              </a:rPr>
              <a:t>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0F911F-D2D6-3449-A85B-FB15B9D5F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8722" name="备注占位符 2">
            <a:extLst>
              <a:ext uri="{FF2B5EF4-FFF2-40B4-BE49-F238E27FC236}">
                <a16:creationId xmlns:a16="http://schemas.microsoft.com/office/drawing/2014/main" id="{98A129BE-182A-4E47-8090-222496913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is-IS" altLang="zh-CN">
                <a:latin typeface="Tahoma" panose="020B0604030504040204" pitchFamily="34" charset="0"/>
              </a:rPr>
              <a:t>‘bx</a:t>
            </a:r>
            <a:r>
              <a:rPr lang="zh-CN" altLang="en-US">
                <a:latin typeface="Tahoma" panose="020B0604030504040204" pitchFamily="34" charset="0"/>
              </a:rPr>
              <a:t>  任意值</a:t>
            </a:r>
            <a:endParaRPr lang="zh-CN" altLang="en-US"/>
          </a:p>
        </p:txBody>
      </p:sp>
      <p:sp>
        <p:nvSpPr>
          <p:cNvPr id="158723" name="灯片编号占位符 3">
            <a:extLst>
              <a:ext uri="{FF2B5EF4-FFF2-40B4-BE49-F238E27FC236}">
                <a16:creationId xmlns:a16="http://schemas.microsoft.com/office/drawing/2014/main" id="{1D4B250B-F312-0444-8642-D1ABA1EF1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1412675-EA8B-004D-9E25-EBE29E55CD01}" type="slidenum">
              <a:rPr lang="en-US" altLang="zh-CN" sz="1200" smtClean="0"/>
              <a:pPr/>
              <a:t>129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11D1F8-5D48-6745-9BBC-C5A27CD98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6130" name="备注占位符 2">
            <a:extLst>
              <a:ext uri="{FF2B5EF4-FFF2-40B4-BE49-F238E27FC236}">
                <a16:creationId xmlns:a16="http://schemas.microsoft.com/office/drawing/2014/main" id="{16A53702-E30E-5A4E-B1D9-3D1FDEBA4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https://wenku.baidu.com/view/4a4f484ecf84b9d528ea7a58.html</a:t>
            </a:r>
            <a:endParaRPr lang="zh-CN" altLang="en-US"/>
          </a:p>
        </p:txBody>
      </p:sp>
      <p:sp>
        <p:nvSpPr>
          <p:cNvPr id="176131" name="幻灯片编号占位符 3">
            <a:extLst>
              <a:ext uri="{FF2B5EF4-FFF2-40B4-BE49-F238E27FC236}">
                <a16:creationId xmlns:a16="http://schemas.microsoft.com/office/drawing/2014/main" id="{3E024A40-8C60-CD45-BD85-A0EA30897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B0BB145-8F3A-2A47-AE79-7DEAC559339B}" type="slidenum">
              <a:rPr lang="en-US" altLang="zh-CN" sz="1200" smtClean="0"/>
              <a:pPr/>
              <a:t>145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116394-6293-0A4A-9AE2-9B820B466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7394" name="备注占位符 2">
            <a:extLst>
              <a:ext uri="{FF2B5EF4-FFF2-40B4-BE49-F238E27FC236}">
                <a16:creationId xmlns:a16="http://schemas.microsoft.com/office/drawing/2014/main" id="{A4648206-47F5-FD4F-9DB9-D1157685C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奇数：</a:t>
            </a:r>
            <a:r>
              <a:rPr lang="zh-CN" altLang="zh-CN"/>
              <a:t>odd number</a:t>
            </a:r>
          </a:p>
          <a:p>
            <a:r>
              <a:rPr lang="zh-CN" altLang="en-US"/>
              <a:t>偶数：</a:t>
            </a:r>
            <a:r>
              <a:rPr lang="zh-CN" altLang="zh-CN"/>
              <a:t>even number</a:t>
            </a:r>
            <a:endParaRPr lang="zh-CN" altLang="en-US"/>
          </a:p>
        </p:txBody>
      </p:sp>
      <p:sp>
        <p:nvSpPr>
          <p:cNvPr id="187395" name="灯片编号占位符 3">
            <a:extLst>
              <a:ext uri="{FF2B5EF4-FFF2-40B4-BE49-F238E27FC236}">
                <a16:creationId xmlns:a16="http://schemas.microsoft.com/office/drawing/2014/main" id="{4D57B0F3-F19D-0742-BADD-7AC375498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E6DAD2E-1E59-644F-90E7-1BF45FB6F975}" type="slidenum">
              <a:rPr lang="en-US" altLang="zh-CN" sz="1200" smtClean="0"/>
              <a:pPr/>
              <a:t>155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3FBCCA-A8E5-5648-85D3-9AFCA0071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1490" name="备注占位符 2">
            <a:extLst>
              <a:ext uri="{FF2B5EF4-FFF2-40B4-BE49-F238E27FC236}">
                <a16:creationId xmlns:a16="http://schemas.microsoft.com/office/drawing/2014/main" id="{9A472AB3-E623-3E45-A7B7-1109251EE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91491" name="幻灯片编号占位符 3">
            <a:extLst>
              <a:ext uri="{FF2B5EF4-FFF2-40B4-BE49-F238E27FC236}">
                <a16:creationId xmlns:a16="http://schemas.microsoft.com/office/drawing/2014/main" id="{46AD2261-7F01-C04A-8810-80624B5C4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7781F96-7C1B-B441-9BB1-F0B4F6307DEE}" type="slidenum">
              <a:rPr lang="en-US" altLang="zh-CN" sz="1200" smtClean="0"/>
              <a:pPr/>
              <a:t>158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DDA797-E71B-A248-A9DF-295B99B1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2994" name="备注占位符 2">
            <a:extLst>
              <a:ext uri="{FF2B5EF4-FFF2-40B4-BE49-F238E27FC236}">
                <a16:creationId xmlns:a16="http://schemas.microsoft.com/office/drawing/2014/main" id="{D3835120-0503-D442-B23B-DA504DFF6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行为级描述方法</a:t>
            </a:r>
            <a:endParaRPr lang="en-US" altLang="zh-CN"/>
          </a:p>
        </p:txBody>
      </p:sp>
      <p:sp>
        <p:nvSpPr>
          <p:cNvPr id="212995" name="灯片编号占位符 3">
            <a:extLst>
              <a:ext uri="{FF2B5EF4-FFF2-40B4-BE49-F238E27FC236}">
                <a16:creationId xmlns:a16="http://schemas.microsoft.com/office/drawing/2014/main" id="{28808241-37B9-7F44-B664-8751D9F3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EC2BAC0-703B-8047-A5CD-0068AC9EEB59}" type="slidenum">
              <a:rPr lang="en-US" altLang="zh-CN" sz="1200" smtClean="0"/>
              <a:pPr/>
              <a:t>178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B4D1A9-877F-AE48-9D81-816AAAE64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42" name="备注占位符 2">
            <a:extLst>
              <a:ext uri="{FF2B5EF4-FFF2-40B4-BE49-F238E27FC236}">
                <a16:creationId xmlns:a16="http://schemas.microsoft.com/office/drawing/2014/main" id="{F04B18F8-4230-FB44-998D-BCB14A190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  <p:sp>
        <p:nvSpPr>
          <p:cNvPr id="215043" name="灯片编号占位符 3">
            <a:extLst>
              <a:ext uri="{FF2B5EF4-FFF2-40B4-BE49-F238E27FC236}">
                <a16:creationId xmlns:a16="http://schemas.microsoft.com/office/drawing/2014/main" id="{109D1058-63DD-6F4B-AB6B-76DA745F9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43D10A1-D54A-9949-A2EF-67C7773CE5C4}" type="slidenum">
              <a:rPr lang="en-US" altLang="zh-CN" sz="1200" smtClean="0"/>
              <a:pPr/>
              <a:t>179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195F8D-BFD8-1E4F-A0B7-19E613BC7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备注占位符 2">
            <a:extLst>
              <a:ext uri="{FF2B5EF4-FFF2-40B4-BE49-F238E27FC236}">
                <a16:creationId xmlns:a16="http://schemas.microsoft.com/office/drawing/2014/main" id="{54CF6E28-D3F1-504E-A24D-976996EFE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全加器的门级</a:t>
            </a:r>
            <a:r>
              <a:rPr lang="en-US" altLang="zh-CN"/>
              <a:t>Verilog</a:t>
            </a:r>
            <a:r>
              <a:rPr lang="zh-CN" altLang="en-US"/>
              <a:t>语言描述</a:t>
            </a:r>
            <a:endParaRPr lang="en-US" altLang="zh-CN"/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BC3DB6A0-CFE3-6948-A46D-9203B2258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C9A556A-BA35-F04E-9A8E-DE6E3B08D96D}" type="slidenum">
              <a:rPr lang="en-US" altLang="zh-CN" sz="1200" smtClean="0"/>
              <a:pPr/>
              <a:t>51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8FAD69-1702-3E4B-8BF2-374F7A1D6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8" name="备注占位符 2">
            <a:extLst>
              <a:ext uri="{FF2B5EF4-FFF2-40B4-BE49-F238E27FC236}">
                <a16:creationId xmlns:a16="http://schemas.microsoft.com/office/drawing/2014/main" id="{4E240CCE-5DF1-424A-9B15-13B64FC23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全加器的行为描述</a:t>
            </a:r>
            <a:endParaRPr lang="en-US" altLang="zh-CN"/>
          </a:p>
        </p:txBody>
      </p:sp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310A8A7A-F8BF-C14D-9844-490B652D8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CC1BE01-F38B-FB44-A023-1E0037F67BEF}" type="slidenum">
              <a:rPr lang="en-US" altLang="zh-CN" sz="1200" smtClean="0"/>
              <a:pPr/>
              <a:t>52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C39F2B-3C62-E54B-BE85-2A239FCA3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备注占位符 2">
            <a:extLst>
              <a:ext uri="{FF2B5EF4-FFF2-40B4-BE49-F238E27FC236}">
                <a16:creationId xmlns:a16="http://schemas.microsoft.com/office/drawing/2014/main" id="{739E29D9-4280-8A4D-BA8D-7180DB473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行为级描述方法</a:t>
            </a:r>
            <a:endParaRPr lang="en-US" altLang="zh-CN"/>
          </a:p>
        </p:txBody>
      </p:sp>
      <p:sp>
        <p:nvSpPr>
          <p:cNvPr id="72707" name="灯片编号占位符 3">
            <a:extLst>
              <a:ext uri="{FF2B5EF4-FFF2-40B4-BE49-F238E27FC236}">
                <a16:creationId xmlns:a16="http://schemas.microsoft.com/office/drawing/2014/main" id="{E9C41543-4A33-B143-95B3-0AD00B783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C84E071-4B5E-A34D-83BB-7EFAC61DBA61}" type="slidenum">
              <a:rPr lang="en-US" altLang="zh-CN" sz="1200" smtClean="0"/>
              <a:pPr/>
              <a:t>53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6955B5-6FDE-5F49-8B6E-8695888F9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3666" name="备注占位符 2">
            <a:extLst>
              <a:ext uri="{FF2B5EF4-FFF2-40B4-BE49-F238E27FC236}">
                <a16:creationId xmlns:a16="http://schemas.microsoft.com/office/drawing/2014/main" id="{1B347572-E66D-7E43-B595-867AEB101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verilog</a:t>
            </a:r>
            <a:r>
              <a:rPr lang="zh-CN" altLang="en-US"/>
              <a:t>里一般不声明输出类型的话 默认是</a:t>
            </a:r>
            <a:r>
              <a:rPr lang="en-US" altLang="zh-CN"/>
              <a:t>wire</a:t>
            </a:r>
            <a:r>
              <a:rPr lang="zh-CN" altLang="en-US"/>
              <a:t>型的如果你想在输出处寄存一下：比如使用</a:t>
            </a:r>
            <a:r>
              <a:rPr lang="en-US" altLang="zh-CN"/>
              <a:t>always</a:t>
            </a:r>
            <a:r>
              <a:rPr lang="zh-CN" altLang="en-US"/>
              <a:t>时序语句，则必须声明为</a:t>
            </a:r>
            <a:r>
              <a:rPr lang="en-US" altLang="zh-CN"/>
              <a:t>reg</a:t>
            </a:r>
            <a:r>
              <a:rPr lang="zh-CN" altLang="en-US"/>
              <a:t>类型</a:t>
            </a:r>
            <a:r>
              <a:rPr lang="en-US" altLang="zh-CN"/>
              <a:t>wire</a:t>
            </a:r>
            <a:r>
              <a:rPr lang="zh-CN" altLang="en-US"/>
              <a:t>是线网，就是相当于实际中的连接线，你想</a:t>
            </a:r>
            <a:r>
              <a:rPr lang="en-US" altLang="zh-CN"/>
              <a:t>assign</a:t>
            </a:r>
            <a:r>
              <a:rPr lang="zh-CN" altLang="en-US"/>
              <a:t>的话就是直接连接，就是用</a:t>
            </a:r>
            <a:r>
              <a:rPr lang="en-US" altLang="zh-CN"/>
              <a:t>wire</a:t>
            </a:r>
            <a:r>
              <a:rPr lang="zh-CN" altLang="en-US"/>
              <a:t>型，他的值是随时变化的。比如你想寄存一下，让信号在时钟边沿才变化就需要</a:t>
            </a:r>
            <a:r>
              <a:rPr lang="en-US" altLang="zh-CN"/>
              <a:t>reg</a:t>
            </a:r>
            <a:r>
              <a:rPr lang="zh-CN" altLang="en-US"/>
              <a:t>类型了，在程序中用带时钟的</a:t>
            </a:r>
            <a:r>
              <a:rPr lang="en-US" altLang="zh-CN"/>
              <a:t>always</a:t>
            </a:r>
            <a:r>
              <a:rPr lang="zh-CN" altLang="en-US"/>
              <a:t>块来实现即可另外需要注意的是</a:t>
            </a:r>
            <a:r>
              <a:rPr lang="en-US" altLang="zh-CN"/>
              <a:t>reg</a:t>
            </a:r>
            <a:r>
              <a:rPr lang="zh-CN" altLang="en-US"/>
              <a:t>型变量不一定是寄存器，因为时序逻辑现在也基本上使用</a:t>
            </a:r>
            <a:r>
              <a:rPr lang="en-US" altLang="zh-CN"/>
              <a:t>always @*</a:t>
            </a:r>
            <a:r>
              <a:rPr lang="zh-CN" altLang="en-US"/>
              <a:t>这种语言来写，只是必须被声明为</a:t>
            </a:r>
            <a:r>
              <a:rPr lang="en-US" altLang="zh-CN"/>
              <a:t>reg</a:t>
            </a:r>
            <a:r>
              <a:rPr lang="zh-CN" altLang="en-US"/>
              <a:t>型。输出用</a:t>
            </a:r>
            <a:r>
              <a:rPr lang="en-US" altLang="zh-CN"/>
              <a:t>wire</a:t>
            </a:r>
            <a:r>
              <a:rPr lang="zh-CN" altLang="en-US"/>
              <a:t>型的其实并不多，具体情况比如：两给信号的与或等简单逻辑。稍微复杂的即使是组合逻辑也要声明</a:t>
            </a:r>
            <a:r>
              <a:rPr lang="en-US" altLang="zh-CN"/>
              <a:t>reg</a:t>
            </a:r>
            <a:r>
              <a:rPr lang="zh-CN" altLang="en-US"/>
              <a:t>型，然后在程序里面用</a:t>
            </a:r>
            <a:r>
              <a:rPr lang="en-US" altLang="zh-CN"/>
              <a:t>always</a:t>
            </a:r>
            <a:r>
              <a:rPr lang="zh-CN" altLang="en-US"/>
              <a:t>块来实现组合逻辑</a:t>
            </a:r>
            <a:endParaRPr lang="en-US" altLang="zh-CN"/>
          </a:p>
        </p:txBody>
      </p:sp>
      <p:sp>
        <p:nvSpPr>
          <p:cNvPr id="113667" name="灯片编号占位符 3">
            <a:extLst>
              <a:ext uri="{FF2B5EF4-FFF2-40B4-BE49-F238E27FC236}">
                <a16:creationId xmlns:a16="http://schemas.microsoft.com/office/drawing/2014/main" id="{68D7AED5-DEF1-0243-B836-DB88BE6DA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B73AEB0-1834-4F4B-A52C-6908E9C2A6EA}" type="slidenum">
              <a:rPr lang="en-US" altLang="zh-CN" sz="1200" smtClean="0"/>
              <a:pPr/>
              <a:t>92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1DA431-2753-0B41-BAF4-5144BD7F3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8002" name="备注占位符 2">
            <a:extLst>
              <a:ext uri="{FF2B5EF4-FFF2-40B4-BE49-F238E27FC236}">
                <a16:creationId xmlns:a16="http://schemas.microsoft.com/office/drawing/2014/main" id="{5313146C-FA14-9D4F-9241-65B00412C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  <p:sp>
        <p:nvSpPr>
          <p:cNvPr id="128003" name="灯片编号占位符 3">
            <a:extLst>
              <a:ext uri="{FF2B5EF4-FFF2-40B4-BE49-F238E27FC236}">
                <a16:creationId xmlns:a16="http://schemas.microsoft.com/office/drawing/2014/main" id="{1B326586-8D38-D44E-80FE-DC9763BCB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9AB48AB-023C-CA43-954B-164EB399FCD2}" type="slidenum">
              <a:rPr lang="en-US" altLang="zh-CN" sz="1200" smtClean="0"/>
              <a:pPr/>
              <a:t>105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C949C37B-9021-3043-B075-4EC6BDB053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130050" name="Rectangle 3">
            <a:extLst>
              <a:ext uri="{FF2B5EF4-FFF2-40B4-BE49-F238E27FC236}">
                <a16:creationId xmlns:a16="http://schemas.microsoft.com/office/drawing/2014/main" id="{12AE9A78-AEE6-FA49-9348-4C8C254034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pPr>
              <a:spcBef>
                <a:spcPct val="0"/>
              </a:spcBef>
            </a:pPr>
            <a:r>
              <a:rPr lang="zh-CN" altLang="en-US" sz="2200"/>
              <a:t>注意，这个</a:t>
            </a:r>
            <a:r>
              <a:rPr lang="en-US" altLang="zh-CN" sz="2200"/>
              <a:t>3-8</a:t>
            </a:r>
            <a:r>
              <a:rPr lang="zh-CN" altLang="en-US" sz="2200"/>
              <a:t>译码器没加入使能端，实验要求是加入使能端的。</a:t>
            </a:r>
            <a:endParaRPr lang="en-US" altLang="zh-CN" sz="2200"/>
          </a:p>
          <a:p>
            <a:pPr>
              <a:spcBef>
                <a:spcPct val="0"/>
              </a:spcBef>
            </a:pPr>
            <a:r>
              <a:rPr lang="en-US" altLang="zh-CN" sz="2200"/>
              <a:t>https://blog.csdn.net/qq_23851075/article/details/52827711</a:t>
            </a:r>
          </a:p>
          <a:p>
            <a:pPr>
              <a:spcBef>
                <a:spcPct val="0"/>
              </a:spcBef>
            </a:pPr>
            <a:r>
              <a:rPr lang="zh-CN" altLang="en-US" sz="2200"/>
              <a:t>//</a:t>
            </a:r>
            <a:r>
              <a:rPr lang="en-US" altLang="zh-CN" sz="2200"/>
              <a:t>always</a:t>
            </a:r>
            <a:r>
              <a:rPr lang="zh-CN" altLang="en-US" sz="2200"/>
              <a:t>过程块，括号中</a:t>
            </a:r>
            <a:r>
              <a:rPr lang="en-US" altLang="zh-CN" sz="2200"/>
              <a:t>sw</a:t>
            </a:r>
            <a:r>
              <a:rPr lang="zh-CN" altLang="en-US" sz="2200"/>
              <a:t>为敏感变量，当</a:t>
            </a:r>
            <a:r>
              <a:rPr lang="en-US" altLang="zh-CN" sz="2200"/>
              <a:t>sw</a:t>
            </a:r>
            <a:r>
              <a:rPr lang="zh-CN" altLang="en-US" sz="2200"/>
              <a:t>变化一次执行一次</a:t>
            </a:r>
            <a:r>
              <a:rPr lang="en-US" altLang="zh-CN" sz="2200"/>
              <a:t>always</a:t>
            </a:r>
            <a:r>
              <a:rPr lang="zh-CN" altLang="en-US" sz="2200"/>
              <a:t>中所有语句，否则保持不变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A94EAB-E935-D84C-8626-12125CEE3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2098" name="备注占位符 2">
            <a:extLst>
              <a:ext uri="{FF2B5EF4-FFF2-40B4-BE49-F238E27FC236}">
                <a16:creationId xmlns:a16="http://schemas.microsoft.com/office/drawing/2014/main" id="{FA9F3402-3922-C842-8AF3-33A039D1D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https://wenku.baidu.com/view/981f35c12cc58bd63186bd7f.html</a:t>
            </a:r>
            <a:endParaRPr lang="zh-CN" altLang="en-US"/>
          </a:p>
        </p:txBody>
      </p:sp>
      <p:sp>
        <p:nvSpPr>
          <p:cNvPr id="132099" name="幻灯片编号占位符 3">
            <a:extLst>
              <a:ext uri="{FF2B5EF4-FFF2-40B4-BE49-F238E27FC236}">
                <a16:creationId xmlns:a16="http://schemas.microsoft.com/office/drawing/2014/main" id="{91708947-AB18-4D4C-8CF7-07AAC979D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7322057-CCDB-2747-B761-51A88366E092}" type="slidenum">
              <a:rPr lang="en-US" altLang="zh-CN" sz="1200" smtClean="0"/>
              <a:pPr/>
              <a:t>107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E893D7DD-25A9-4149-960C-1128E63BE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r">
              <a:defRPr/>
            </a:pPr>
            <a:fld id="{29DD498F-3DB1-4B4D-B2B8-66D3BF6D57C3}" type="slidenum">
              <a:rPr lang="en-US" altLang="zh-CN" sz="1200" smtClean="0"/>
              <a:pPr algn="r">
                <a:defRPr/>
              </a:pPr>
              <a:t>117</a:t>
            </a:fld>
            <a:endParaRPr lang="en-US" altLang="zh-CN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E12255D-5468-FD4B-AFBF-2E800BE82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B60AFE8F-E0B2-9D4D-8B54-EBC5B6DC7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 eaLnBrk="1" hangingPunct="1">
              <a:defRPr/>
            </a:pPr>
            <a:r>
              <a:rPr lang="zh-CN" altLang="en-US">
                <a:latin typeface="Times New Roman" charset="0"/>
                <a:ea typeface="宋体" charset="-122"/>
              </a:rPr>
              <a:t>答案：（</a:t>
            </a:r>
            <a:r>
              <a:rPr lang="en-US" altLang="zh-CN">
                <a:latin typeface="Times New Roman" charset="0"/>
                <a:ea typeface="宋体" charset="-122"/>
              </a:rPr>
              <a:t>1</a:t>
            </a:r>
            <a:r>
              <a:rPr lang="zh-CN" altLang="en-US">
                <a:latin typeface="Times New Roman" charset="0"/>
                <a:ea typeface="宋体" charset="-122"/>
              </a:rPr>
              <a:t>）</a:t>
            </a:r>
            <a:r>
              <a:rPr lang="en-US" altLang="zh-CN">
                <a:latin typeface="Times New Roman" charset="0"/>
                <a:ea typeface="宋体" charset="-122"/>
              </a:rPr>
              <a:t>0,1,3       </a:t>
            </a:r>
            <a:r>
              <a:rPr lang="zh-CN" altLang="en-US">
                <a:latin typeface="Times New Roman" charset="0"/>
                <a:ea typeface="宋体" charset="-122"/>
              </a:rPr>
              <a:t>（</a:t>
            </a:r>
            <a:r>
              <a:rPr lang="en-US" altLang="zh-CN">
                <a:latin typeface="Times New Roman" charset="0"/>
                <a:ea typeface="宋体" charset="-122"/>
              </a:rPr>
              <a:t>2</a:t>
            </a:r>
            <a:r>
              <a:rPr lang="zh-CN" altLang="en-US">
                <a:latin typeface="Times New Roman" charset="0"/>
                <a:ea typeface="宋体" charset="-122"/>
              </a:rPr>
              <a:t>）</a:t>
            </a:r>
            <a:r>
              <a:rPr lang="en-US" altLang="zh-CN">
                <a:latin typeface="Times New Roman" charset="0"/>
                <a:ea typeface="宋体" charset="-122"/>
              </a:rPr>
              <a:t>1KΩ       </a:t>
            </a:r>
            <a:r>
              <a:rPr lang="zh-CN" altLang="en-US">
                <a:latin typeface="Times New Roman" charset="0"/>
                <a:ea typeface="宋体" charset="-122"/>
              </a:rPr>
              <a:t>（</a:t>
            </a:r>
            <a:r>
              <a:rPr lang="en-US" altLang="zh-CN">
                <a:latin typeface="Times New Roman" charset="0"/>
                <a:ea typeface="宋体" charset="-122"/>
              </a:rPr>
              <a:t>3</a:t>
            </a:r>
            <a:r>
              <a:rPr lang="zh-CN" altLang="en-US">
                <a:latin typeface="Times New Roman" charset="0"/>
                <a:ea typeface="宋体" charset="-122"/>
              </a:rPr>
              <a:t>）</a:t>
            </a:r>
            <a:r>
              <a:rPr lang="en-US" altLang="zh-CN">
                <a:latin typeface="Times New Roman" charset="0"/>
                <a:ea typeface="宋体" charset="-122"/>
              </a:rPr>
              <a:t>4.5mA</a:t>
            </a:r>
            <a:r>
              <a:rPr lang="zh-CN" altLang="en-US">
                <a:latin typeface="Times New Roman" charset="0"/>
                <a:ea typeface="宋体" charset="-122"/>
              </a:rPr>
              <a:t>；</a:t>
            </a:r>
            <a:r>
              <a:rPr lang="en-US" altLang="zh-CN">
                <a:latin typeface="Times New Roman" charset="0"/>
                <a:ea typeface="宋体" charset="-122"/>
              </a:rPr>
              <a:t>3mA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BFC2E00-CF29-324C-A2A0-973F9810C335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8AD501E8-B9A3-A647-AE65-1DB6E14DE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260B54C-5267-2546-A76E-C0654F9B8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3121924C-FF90-4942-BFBA-1C2FC45FA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F2D45D2-B879-E04A-9265-D6C09FE7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D6BDD1E-8043-214F-BD3C-5CF1B5147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C5498742-BF0F-BD4C-A730-780AD39F9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29B2E1C-203C-D043-AC37-89DE108A9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D3081D5F-C8EF-2440-B320-17F6F0C5D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2BBB0FB8-3322-5F40-BA74-AA8CD8A344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56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56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E0EA168-86B6-384B-BB47-BFEFB4617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EFA0DF14-B7BC-7546-97C1-4084DB5C96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86B61C0-B7CE-274D-92D0-DC12600D9C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1BE24FD-3069-7C4F-8289-0CD4D84E7D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09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A62005D-F118-8346-AC49-A81992588A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5A7A873-AD4F-7B4C-835E-190667C605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E1A8CE7-446C-3747-BAA6-9C2E9884EB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B1DE4-7FC7-C442-8F65-D5BBBB5FEA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2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563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56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06C0E53-2E18-BB45-BE23-F58A2EFC9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A71833-0404-2A4B-BFCD-71BF6D0772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59481F7-C7DF-AE47-9791-659CAC3221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1DEDE-91FA-CD4B-96CC-C1E1F31F1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08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F529464-2991-2C4B-9003-88F3BA0C3C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C10DC70-1574-9449-874C-18F3BD42A9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A9E7E30-71B2-694C-BC7F-DFAFDCCFC4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F0516-2FAA-A741-A555-69882764A8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08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042167D-6EC1-AC42-BE71-5CF879FB3D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A978631-974A-FD40-8364-E25AAFF25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1361DD5-DEC1-0446-8F28-1DFA89BCC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95B10-2309-5745-AA58-EC8DD5E417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49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447800"/>
            <a:ext cx="3810000" cy="46847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447800"/>
            <a:ext cx="3810000" cy="46847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408F136-BAE9-2942-9055-0B6929918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6CDDB04-DA37-DA46-8CF8-CD2F8DC2FF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765F275-5C95-184D-BBAD-299C3B6D08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F4F0B-1374-E941-A9EF-69C95490D7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8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28B78F8-B1FE-F74B-8F9D-E26B82EDD4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93FF887-8FF1-094F-90D6-45BD314E6A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4B62524-1CD8-FF41-822B-BA67783AE2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2DEE54-E117-1442-8461-216140E6B5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6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226B21D-4A90-034C-9F71-8E3EA21643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04C4A99-6662-6447-81D2-D21C1DEFC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7B26287-2732-A04D-A8A7-0EDD5473F1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4DB60-9E7D-C944-A16C-FB83529C4A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7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BE61DF2-C74F-BA46-A05E-C9D4FF9374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213AEE1F-03FB-394C-818E-233D415ED2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5CD2681-EBC3-1948-A1B4-80C325E24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7269-A2BD-F946-933C-79313DA50E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81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1A62491-0F7E-6741-A55B-749E100790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C38F947-95CF-9444-B629-D265F2DC11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985DCD7-8A8A-964D-A460-DF42497FAE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2E806-16F3-D44F-9CC8-6B54250CA0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22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4EB1757-15A2-6445-810C-2484F53926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DFBD2A4-CFF5-2D4F-8619-55A39C4B31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13780B0-249E-C94C-9537-7AC62C6DC5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679A4-2E6F-6D43-90BE-A4A1A4A379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58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BF1226C-4B8D-A349-87BB-0A7CAFF7C3E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D5D860D-A83D-2E4B-9864-DEA5DDDAF32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1983179-6F4D-744A-B774-B248A5D43F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CB1AE09-9C84-ED47-A3C5-A1410AD59B5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D9AA2B2-B3BB-CF42-9BFA-FBD009E8A17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7275D42-E0EA-8345-AC9F-9E25204E4F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E0DA78-9995-4049-87EE-8B76C1AEE4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ACCDA2F-B2F1-6344-97EC-94EBACC4E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E62B64F-BAD1-A647-859C-A06525B5F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447800"/>
            <a:ext cx="7772400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6AF91B28-E888-FE42-81E5-B4E4DF1C75D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BEBD16C1-2C23-CD41-BFE0-00246B965F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8F51B4A8-8667-5543-9D99-08557A08A82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1E283EE-F7EB-AC43-8710-F250854371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8" name="Text Box 14">
            <a:extLst>
              <a:ext uri="{FF2B5EF4-FFF2-40B4-BE49-F238E27FC236}">
                <a16:creationId xmlns:a16="http://schemas.microsoft.com/office/drawing/2014/main" id="{DC957B2F-3716-624C-B05D-BAA399054B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1025" y="0"/>
            <a:ext cx="9429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>
              <a:defRPr/>
            </a:pPr>
            <a:r>
              <a:rPr kumimoji="0"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  <p:sp>
        <p:nvSpPr>
          <p:cNvPr id="1039" name="Text Box 15">
            <a:extLst>
              <a:ext uri="{FF2B5EF4-FFF2-40B4-BE49-F238E27FC236}">
                <a16:creationId xmlns:a16="http://schemas.microsoft.com/office/drawing/2014/main" id="{46965D9E-9BE2-4C49-B42D-078A1E006A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613525"/>
            <a:ext cx="9429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>
              <a:defRPr/>
            </a:pPr>
            <a:r>
              <a:rPr kumimoji="0"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folHlink"/>
        </a:buClr>
        <a:buSzPct val="60000"/>
        <a:buFont typeface="Wingdings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rgbClr val="006600"/>
        </a:buClr>
        <a:buSzPct val="55000"/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rgbClr val="996600"/>
        </a:buClr>
        <a:buSzPct val="50000"/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accent2"/>
        </a:buClr>
        <a:buSzPct val="55000"/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53.emf"/><Relationship Id="rId4" Type="http://schemas.openxmlformats.org/officeDocument/2006/relationships/oleObject" Target="../embeddings/oleObject114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5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7" Type="http://schemas.openxmlformats.org/officeDocument/2006/relationships/image" Target="../media/image1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59.png"/><Relationship Id="rId4" Type="http://schemas.openxmlformats.org/officeDocument/2006/relationships/image" Target="../media/image157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120.bin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oleObject" Target="../embeddings/oleObject122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64.emf"/><Relationship Id="rId4" Type="http://schemas.openxmlformats.org/officeDocument/2006/relationships/oleObject" Target="../embeddings/oleObject123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66.emf"/><Relationship Id="rId4" Type="http://schemas.openxmlformats.org/officeDocument/2006/relationships/oleObject" Target="../embeddings/oleObject124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66.emf"/><Relationship Id="rId4" Type="http://schemas.openxmlformats.org/officeDocument/2006/relationships/oleObject" Target="../embeddings/oleObject125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167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6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69.emf"/><Relationship Id="rId4" Type="http://schemas.openxmlformats.org/officeDocument/2006/relationships/oleObject" Target="../embeddings/oleObject128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7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72.e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71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7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74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175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77.e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76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179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79.e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8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181.emf"/><Relationship Id="rId4" Type="http://schemas.openxmlformats.org/officeDocument/2006/relationships/oleObject" Target="../embeddings/oleObject139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85.png"/><Relationship Id="rId5" Type="http://schemas.openxmlformats.org/officeDocument/2006/relationships/image" Target="../media/image184.emf"/><Relationship Id="rId4" Type="http://schemas.openxmlformats.org/officeDocument/2006/relationships/oleObject" Target="../embeddings/oleObject14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186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190.png"/><Relationship Id="rId4" Type="http://schemas.openxmlformats.org/officeDocument/2006/relationships/oleObject" Target="../embeddings/oleObject144.bin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19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201.png"/><Relationship Id="rId4" Type="http://schemas.openxmlformats.org/officeDocument/2006/relationships/image" Target="../media/image200.e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200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203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204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06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205.e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205.e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10.emf"/><Relationship Id="rId4" Type="http://schemas.openxmlformats.org/officeDocument/2006/relationships/image" Target="../media/image208.emf"/><Relationship Id="rId9" Type="http://schemas.openxmlformats.org/officeDocument/2006/relationships/oleObject" Target="../embeddings/oleObject158.bin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211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212.emf"/><Relationship Id="rId4" Type="http://schemas.openxmlformats.org/officeDocument/2006/relationships/oleObject" Target="../embeddings/oleObject160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213.png"/><Relationship Id="rId4" Type="http://schemas.openxmlformats.org/officeDocument/2006/relationships/image" Target="../media/image2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215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216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218.e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217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220.png"/><Relationship Id="rId4" Type="http://schemas.openxmlformats.org/officeDocument/2006/relationships/image" Target="../media/image219.emf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219.emf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224.e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4" Type="http://schemas.openxmlformats.org/officeDocument/2006/relationships/image" Target="../media/image225.em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oleObject173.bin"/><Relationship Id="rId11" Type="http://schemas.openxmlformats.org/officeDocument/2006/relationships/image" Target="../media/image229.png"/><Relationship Id="rId5" Type="http://schemas.openxmlformats.org/officeDocument/2006/relationships/oleObject" Target="../embeddings/oleObject172.bin"/><Relationship Id="rId10" Type="http://schemas.openxmlformats.org/officeDocument/2006/relationships/oleObject" Target="../embeddings/oleObject177.bin"/><Relationship Id="rId4" Type="http://schemas.openxmlformats.org/officeDocument/2006/relationships/image" Target="../media/image228.emf"/><Relationship Id="rId9" Type="http://schemas.openxmlformats.org/officeDocument/2006/relationships/oleObject" Target="../embeddings/oleObject176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oleObject179.bin"/><Relationship Id="rId5" Type="http://schemas.openxmlformats.org/officeDocument/2006/relationships/image" Target="../media/image230.emf"/><Relationship Id="rId4" Type="http://schemas.openxmlformats.org/officeDocument/2006/relationships/oleObject" Target="../embeddings/oleObject178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232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233.emf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4.bin"/><Relationship Id="rId3" Type="http://schemas.openxmlformats.org/officeDocument/2006/relationships/image" Target="../media/image85.png"/><Relationship Id="rId7" Type="http://schemas.openxmlformats.org/officeDocument/2006/relationships/image" Target="../media/image2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oleObject183.bin"/><Relationship Id="rId5" Type="http://schemas.openxmlformats.org/officeDocument/2006/relationships/image" Target="../media/image236.emf"/><Relationship Id="rId4" Type="http://schemas.openxmlformats.org/officeDocument/2006/relationships/oleObject" Target="../embeddings/oleObject182.bin"/><Relationship Id="rId9" Type="http://schemas.openxmlformats.org/officeDocument/2006/relationships/image" Target="../media/image238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240.emf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242.emf"/><Relationship Id="rId4" Type="http://schemas.openxmlformats.org/officeDocument/2006/relationships/oleObject" Target="../embeddings/oleObject186.bin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242.emf"/><Relationship Id="rId4" Type="http://schemas.openxmlformats.org/officeDocument/2006/relationships/oleObject" Target="../embeddings/oleObject187.bin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24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emf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246.emf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245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248.e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247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250.e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249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252.png"/><Relationship Id="rId4" Type="http://schemas.openxmlformats.org/officeDocument/2006/relationships/image" Target="../media/image251.emf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1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8.e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3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4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4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4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50.bin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5.emf"/><Relationship Id="rId9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0.emf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9.emf"/><Relationship Id="rId4" Type="http://schemas.openxmlformats.org/officeDocument/2006/relationships/oleObject" Target="../embeddings/oleObject5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90.emf"/><Relationship Id="rId4" Type="http://schemas.openxmlformats.org/officeDocument/2006/relationships/image" Target="../media/image87.emf"/><Relationship Id="rId9" Type="http://schemas.openxmlformats.org/officeDocument/2006/relationships/oleObject" Target="../embeddings/oleObject6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9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9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9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3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6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6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109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12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80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7.emf"/><Relationship Id="rId11" Type="http://schemas.openxmlformats.org/officeDocument/2006/relationships/image" Target="../media/image120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119.emf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86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23.png"/><Relationship Id="rId4" Type="http://schemas.openxmlformats.org/officeDocument/2006/relationships/image" Target="../media/image121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25.e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27.emf"/><Relationship Id="rId4" Type="http://schemas.openxmlformats.org/officeDocument/2006/relationships/image" Target="../media/image124.emf"/><Relationship Id="rId9" Type="http://schemas.openxmlformats.org/officeDocument/2006/relationships/oleObject" Target="../embeddings/oleObject93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3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33.png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4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3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100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36.e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38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3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4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4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4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4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45.png"/><Relationship Id="rId4" Type="http://schemas.openxmlformats.org/officeDocument/2006/relationships/image" Target="../media/image144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47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46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48.emf"/><Relationship Id="rId4" Type="http://schemas.openxmlformats.org/officeDocument/2006/relationships/oleObject" Target="../embeddings/oleObject111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52.e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5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55A94B46-141C-9041-B47C-3A6727906B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6764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6000" b="1" dirty="0">
                <a:solidFill>
                  <a:schemeClr val="tx1"/>
                </a:solidFill>
              </a:rPr>
              <a:t>数字系统设计</a:t>
            </a:r>
            <a:endParaRPr lang="zh-CN" altLang="en-US" sz="20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5123" name="Rectangle 6">
            <a:extLst>
              <a:ext uri="{FF2B5EF4-FFF2-40B4-BE49-F238E27FC236}">
                <a16:creationId xmlns:a16="http://schemas.microsoft.com/office/drawing/2014/main" id="{0FDA30E1-0304-ED46-932A-6C3A59C223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29000"/>
            <a:ext cx="6324600" cy="1600200"/>
          </a:xfrm>
          <a:noFill/>
        </p:spPr>
        <p:txBody>
          <a:bodyPr/>
          <a:lstStyle/>
          <a:p>
            <a:pPr algn="r" eaLnBrk="1" hangingPunct="1">
              <a:defRPr/>
            </a:pPr>
            <a:r>
              <a:rPr lang="zh-CN" altLang="en-US" b="1" dirty="0">
                <a:ea typeface="黑体" charset="-122"/>
              </a:rPr>
              <a:t>第三章 组合电路的分析和设计</a:t>
            </a:r>
            <a:endParaRPr lang="zh-CN" altLang="en-US" sz="2400" dirty="0"/>
          </a:p>
          <a:p>
            <a:pPr algn="r" eaLnBrk="1" hangingPunct="1">
              <a:spcAft>
                <a:spcPct val="65000"/>
              </a:spcAft>
            </a:pPr>
            <a:r>
              <a:rPr lang="zh-CN" altLang="en-US" sz="2400" dirty="0">
                <a:ea typeface="隶书" panose="02010509060101010101" pitchFamily="49" charset="-122"/>
              </a:rPr>
              <a:t>孙文生</a:t>
            </a:r>
          </a:p>
        </p:txBody>
      </p:sp>
      <p:pic>
        <p:nvPicPr>
          <p:cNvPr id="5125" name="Picture 1033">
            <a:extLst>
              <a:ext uri="{FF2B5EF4-FFF2-40B4-BE49-F238E27FC236}">
                <a16:creationId xmlns:a16="http://schemas.microsoft.com/office/drawing/2014/main" id="{623323BF-0548-6046-98CF-2A46ECB4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1812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2">
            <a:extLst>
              <a:ext uri="{FF2B5EF4-FFF2-40B4-BE49-F238E27FC236}">
                <a16:creationId xmlns:a16="http://schemas.microsoft.com/office/drawing/2014/main" id="{FACA008B-40B8-124B-A1CE-DDA16904F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3886200"/>
            <a:ext cx="183673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DED915-F5FD-D043-A1C1-256C7AB01284}"/>
              </a:ext>
            </a:extLst>
          </p:cNvPr>
          <p:cNvSpPr/>
          <p:nvPr/>
        </p:nvSpPr>
        <p:spPr>
          <a:xfrm>
            <a:off x="5364088" y="6444044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ea typeface="楷体_GB2312" pitchFamily="49" charset="-122"/>
              </a:rPr>
              <a:t>北京邮电大学 信息与通信工程学院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39609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C7AFDC1-6DE6-B24E-A7D3-3D0C51A8CB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：试分析下图所示逻辑电路的功能。</a:t>
            </a:r>
          </a:p>
        </p:txBody>
      </p:sp>
      <p:graphicFrame>
        <p:nvGraphicFramePr>
          <p:cNvPr id="25602" name="Object 4">
            <a:extLst>
              <a:ext uri="{FF2B5EF4-FFF2-40B4-BE49-F238E27FC236}">
                <a16:creationId xmlns:a16="http://schemas.microsoft.com/office/drawing/2014/main" id="{956FB032-7C03-0D48-93C9-DC7BC6EB4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8350" y="2151063"/>
          <a:ext cx="2047875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公式" r:id="rId3" imgW="21069300" imgH="21653500" progId="Equation.3">
                  <p:embed/>
                </p:oleObj>
              </mc:Choice>
              <mc:Fallback>
                <p:oleObj name="公式" r:id="rId3" imgW="21069300" imgH="21653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2151063"/>
                        <a:ext cx="2047875" cy="165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Text Box 5">
            <a:extLst>
              <a:ext uri="{FF2B5EF4-FFF2-40B4-BE49-F238E27FC236}">
                <a16:creationId xmlns:a16="http://schemas.microsoft.com/office/drawing/2014/main" id="{469FD30E-ED36-AC45-A556-FBAB40978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635125"/>
            <a:ext cx="33909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(1) </a:t>
            </a:r>
            <a:r>
              <a:rPr lang="zh-CN" altLang="en-US" sz="2200" b="1">
                <a:ea typeface="宋体" panose="02010600030101010101" pitchFamily="2" charset="-122"/>
              </a:rPr>
              <a:t>写出电路的逻辑表达式</a:t>
            </a:r>
          </a:p>
        </p:txBody>
      </p:sp>
      <p:sp>
        <p:nvSpPr>
          <p:cNvPr id="13317" name="Text Box 6">
            <a:extLst>
              <a:ext uri="{FF2B5EF4-FFF2-40B4-BE49-F238E27FC236}">
                <a16:creationId xmlns:a16="http://schemas.microsoft.com/office/drawing/2014/main" id="{93807A7E-9671-3B46-8EC2-FAEE272C2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062413"/>
            <a:ext cx="19859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列写真值表</a:t>
            </a:r>
          </a:p>
        </p:txBody>
      </p:sp>
      <p:sp>
        <p:nvSpPr>
          <p:cNvPr id="422919" name="Text Box 7">
            <a:extLst>
              <a:ext uri="{FF2B5EF4-FFF2-40B4-BE49-F238E27FC236}">
                <a16:creationId xmlns:a16="http://schemas.microsoft.com/office/drawing/2014/main" id="{89CADE05-C5F2-BB40-9721-4D2B106E9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911725"/>
            <a:ext cx="31099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描述电路的逻辑功能</a:t>
            </a:r>
          </a:p>
        </p:txBody>
      </p:sp>
      <p:grpSp>
        <p:nvGrpSpPr>
          <p:cNvPr id="422920" name="Group 8">
            <a:extLst>
              <a:ext uri="{FF2B5EF4-FFF2-40B4-BE49-F238E27FC236}">
                <a16:creationId xmlns:a16="http://schemas.microsoft.com/office/drawing/2014/main" id="{E4DA6556-EED3-F740-9E5A-EE7D63D6362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370013"/>
            <a:ext cx="2971800" cy="5411787"/>
            <a:chOff x="3312" y="336"/>
            <a:chExt cx="1872" cy="3409"/>
          </a:xfrm>
        </p:grpSpPr>
        <p:sp>
          <p:nvSpPr>
            <p:cNvPr id="13321" name="Text Box 9">
              <a:extLst>
                <a:ext uri="{FF2B5EF4-FFF2-40B4-BE49-F238E27FC236}">
                  <a16:creationId xmlns:a16="http://schemas.microsoft.com/office/drawing/2014/main" id="{6DC37FB5-7AC2-3241-AB7B-F13422807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" y="3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latin typeface="宋体" charset="-122"/>
              </a:endParaRPr>
            </a:p>
          </p:txBody>
        </p:sp>
        <p:sp>
          <p:nvSpPr>
            <p:cNvPr id="13322" name="Text Box 10">
              <a:extLst>
                <a:ext uri="{FF2B5EF4-FFF2-40B4-BE49-F238E27FC236}">
                  <a16:creationId xmlns:a16="http://schemas.microsoft.com/office/drawing/2014/main" id="{B0A49676-C130-5B42-BD46-32261D15A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6" y="422"/>
              <a:ext cx="760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二进制码</a:t>
              </a:r>
            </a:p>
          </p:txBody>
        </p:sp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9D59CE49-B058-4A41-85C8-7B1CE48A2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422"/>
              <a:ext cx="599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格雷码</a:t>
              </a:r>
            </a:p>
          </p:txBody>
        </p:sp>
        <p:sp>
          <p:nvSpPr>
            <p:cNvPr id="13324" name="Text Box 12">
              <a:extLst>
                <a:ext uri="{FF2B5EF4-FFF2-40B4-BE49-F238E27FC236}">
                  <a16:creationId xmlns:a16="http://schemas.microsoft.com/office/drawing/2014/main" id="{B9F58401-B330-8147-9A26-85DEC02B1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670"/>
              <a:ext cx="1872" cy="3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10000"/>
                </a:lnSpc>
                <a:spcAft>
                  <a:spcPct val="20000"/>
                </a:spcAft>
                <a:defRPr/>
              </a:pPr>
              <a:r>
                <a:rPr lang="en-US" altLang="zh-CN" sz="2000">
                  <a:latin typeface="Times New Roman" charset="0"/>
                </a:rPr>
                <a:t> </a:t>
              </a:r>
              <a:r>
                <a:rPr lang="en-US" altLang="zh-CN" sz="2000" i="1">
                  <a:latin typeface="Times New Roman" charset="0"/>
                </a:rPr>
                <a:t>B</a:t>
              </a:r>
              <a:r>
                <a:rPr lang="en-US" altLang="zh-CN" sz="1600">
                  <a:latin typeface="Times New Roman" charset="0"/>
                </a:rPr>
                <a:t>3</a:t>
              </a:r>
              <a:r>
                <a:rPr lang="en-US" altLang="zh-CN" sz="2000" i="1">
                  <a:latin typeface="Times New Roman" charset="0"/>
                </a:rPr>
                <a:t>B</a:t>
              </a:r>
              <a:r>
                <a:rPr lang="en-US" altLang="zh-CN" sz="1600">
                  <a:latin typeface="Times New Roman" charset="0"/>
                </a:rPr>
                <a:t>2</a:t>
              </a:r>
              <a:r>
                <a:rPr lang="en-US" altLang="zh-CN" sz="2000" i="1">
                  <a:latin typeface="Times New Roman" charset="0"/>
                </a:rPr>
                <a:t>B</a:t>
              </a:r>
              <a:r>
                <a:rPr lang="en-US" altLang="zh-CN" sz="1600">
                  <a:latin typeface="Times New Roman" charset="0"/>
                </a:rPr>
                <a:t>1</a:t>
              </a:r>
              <a:r>
                <a:rPr lang="en-US" altLang="zh-CN" sz="2000" i="1">
                  <a:latin typeface="Times New Roman" charset="0"/>
                </a:rPr>
                <a:t>B</a:t>
              </a:r>
              <a:r>
                <a:rPr lang="en-US" altLang="zh-CN" sz="1600">
                  <a:latin typeface="Times New Roman" charset="0"/>
                </a:rPr>
                <a:t>0</a:t>
              </a:r>
              <a:r>
                <a:rPr lang="en-US" altLang="zh-CN" sz="2000">
                  <a:latin typeface="Times New Roman" charset="0"/>
                </a:rPr>
                <a:t>      </a:t>
              </a:r>
              <a:r>
                <a:rPr lang="en-US" altLang="zh-CN" sz="2000" i="1">
                  <a:latin typeface="Times New Roman" charset="0"/>
                </a:rPr>
                <a:t>G</a:t>
              </a:r>
              <a:r>
                <a:rPr lang="en-US" altLang="zh-CN" sz="1600">
                  <a:latin typeface="Times New Roman" charset="0"/>
                </a:rPr>
                <a:t>3</a:t>
              </a:r>
              <a:r>
                <a:rPr lang="en-US" altLang="zh-CN" sz="2000" i="1">
                  <a:latin typeface="Times New Roman" charset="0"/>
                </a:rPr>
                <a:t>G</a:t>
              </a:r>
              <a:r>
                <a:rPr lang="en-US" altLang="zh-CN" sz="1600">
                  <a:latin typeface="Times New Roman" charset="0"/>
                </a:rPr>
                <a:t>2</a:t>
              </a:r>
              <a:r>
                <a:rPr lang="en-US" altLang="zh-CN" sz="2000" i="1">
                  <a:latin typeface="Times New Roman" charset="0"/>
                </a:rPr>
                <a:t>G</a:t>
              </a:r>
              <a:r>
                <a:rPr lang="en-US" altLang="zh-CN" sz="1600">
                  <a:latin typeface="Times New Roman" charset="0"/>
                </a:rPr>
                <a:t>1</a:t>
              </a:r>
              <a:r>
                <a:rPr lang="en-US" altLang="zh-CN" sz="2000" i="1">
                  <a:latin typeface="Times New Roman" charset="0"/>
                </a:rPr>
                <a:t>G</a:t>
              </a:r>
              <a:r>
                <a:rPr lang="en-US" altLang="zh-CN" sz="1600">
                  <a:latin typeface="Times New Roman" charset="0"/>
                </a:rPr>
                <a:t>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0  0  0  0        0   0   0   0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0  0  0  1        0   0   0   1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0  0  1  0        0   0   1   1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0  0  1  1        0   0   1   0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0  1  0  0        0   1   1   0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0  1  0  1        0   1   1   1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0  1  1  0        0   1   0   1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0  1  1  1        0   1   0   0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1  0  0  0        1   1   0   0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1  0  0  1        1   1   0   1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1  0  1  0        1   1   1   1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1  0  1  1        1   1   1   0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1  1  0  0        1   0   1   0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1  1  0  1        1   0   1   1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1  1  1  0        1   0   0   1</a:t>
              </a:r>
            </a:p>
            <a:p>
              <a:pPr algn="l" eaLnBrk="1" hangingPunct="1">
                <a:lnSpc>
                  <a:spcPct val="90000"/>
                </a:lnSpc>
                <a:defRPr/>
              </a:pPr>
              <a:r>
                <a:rPr lang="en-US" altLang="zh-CN" sz="2000">
                  <a:latin typeface="Times New Roman" charset="0"/>
                </a:rPr>
                <a:t>  1  1  1  1        1   0   0   0</a:t>
              </a:r>
            </a:p>
          </p:txBody>
        </p:sp>
        <p:sp>
          <p:nvSpPr>
            <p:cNvPr id="13325" name="Line 13">
              <a:extLst>
                <a:ext uri="{FF2B5EF4-FFF2-40B4-BE49-F238E27FC236}">
                  <a16:creationId xmlns:a16="http://schemas.microsoft.com/office/drawing/2014/main" id="{3610FDDE-40D9-A947-B78E-2C0E380D9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432"/>
              <a:ext cx="0" cy="3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3326" name="Line 14">
              <a:extLst>
                <a:ext uri="{FF2B5EF4-FFF2-40B4-BE49-F238E27FC236}">
                  <a16:creationId xmlns:a16="http://schemas.microsoft.com/office/drawing/2014/main" id="{E41CB898-DED2-3A46-8000-591FFB2B5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74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3327" name="Line 15">
              <a:extLst>
                <a:ext uri="{FF2B5EF4-FFF2-40B4-BE49-F238E27FC236}">
                  <a16:creationId xmlns:a16="http://schemas.microsoft.com/office/drawing/2014/main" id="{2FE8341A-D03E-7C4A-8F66-9EEA6589B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91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3328" name="Line 16">
              <a:extLst>
                <a:ext uri="{FF2B5EF4-FFF2-40B4-BE49-F238E27FC236}">
                  <a16:creationId xmlns:a16="http://schemas.microsoft.com/office/drawing/2014/main" id="{62D9EA55-7142-A743-B113-3C63A817B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67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3329" name="Line 17">
              <a:extLst>
                <a:ext uri="{FF2B5EF4-FFF2-40B4-BE49-F238E27FC236}">
                  <a16:creationId xmlns:a16="http://schemas.microsoft.com/office/drawing/2014/main" id="{7C880CA5-283B-8A41-BBF4-4E2876170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43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  <p:sp>
        <p:nvSpPr>
          <p:cNvPr id="422930" name="Text Box 18">
            <a:extLst>
              <a:ext uri="{FF2B5EF4-FFF2-40B4-BE49-F238E27FC236}">
                <a16:creationId xmlns:a16="http://schemas.microsoft.com/office/drawing/2014/main" id="{24B088D2-14A5-6A40-8FDE-F5BCCCE6E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462588"/>
            <a:ext cx="3505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200" b="1">
                <a:latin typeface="Times New Roman" charset="0"/>
              </a:rPr>
              <a:t>自然二进制码到格雷码转换电路。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9" grpId="0" autoUpdateAnimBg="0"/>
      <p:bldP spid="422930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194" name="Picture 2">
            <a:extLst>
              <a:ext uri="{FF2B5EF4-FFF2-40B4-BE49-F238E27FC236}">
                <a16:creationId xmlns:a16="http://schemas.microsoft.com/office/drawing/2014/main" id="{FB88A870-5D67-8449-A12D-6B6013F5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20875"/>
            <a:ext cx="77724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0355" name="Rectangle 3">
            <a:extLst>
              <a:ext uri="{FF2B5EF4-FFF2-40B4-BE49-F238E27FC236}">
                <a16:creationId xmlns:a16="http://schemas.microsoft.com/office/drawing/2014/main" id="{EACB7F18-99CC-B342-9BEB-B3790AF8E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</a:p>
        </p:txBody>
      </p:sp>
      <p:sp>
        <p:nvSpPr>
          <p:cNvPr id="100356" name="Text Box 4">
            <a:extLst>
              <a:ext uri="{FF2B5EF4-FFF2-40B4-BE49-F238E27FC236}">
                <a16:creationId xmlns:a16="http://schemas.microsoft.com/office/drawing/2014/main" id="{FB86E599-EE7C-424C-B8B9-8B3F6672F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57313"/>
            <a:ext cx="79232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200" b="1">
                <a:latin typeface="黑体" charset="-122"/>
                <a:ea typeface="黑体" charset="-122"/>
              </a:rPr>
              <a:t>例：</a:t>
            </a:r>
            <a:r>
              <a:rPr lang="zh-CN" altLang="en-US" sz="2200" b="1">
                <a:latin typeface="宋体" charset="-122"/>
              </a:rPr>
              <a:t>用一片</a:t>
            </a:r>
            <a:r>
              <a:rPr lang="en-US" altLang="zh-CN" sz="2200" b="1">
                <a:latin typeface="宋体" charset="-122"/>
              </a:rPr>
              <a:t>74LS148</a:t>
            </a:r>
            <a:r>
              <a:rPr lang="zh-CN" altLang="en-US" sz="2200" b="1">
                <a:latin typeface="宋体" charset="-122"/>
              </a:rPr>
              <a:t>和外加必要门电路构成</a:t>
            </a:r>
            <a:r>
              <a:rPr lang="en-US" altLang="zh-CN" sz="2200" b="1">
                <a:latin typeface="宋体" charset="-122"/>
              </a:rPr>
              <a:t>8421BCD</a:t>
            </a:r>
            <a:r>
              <a:rPr lang="zh-CN" altLang="en-US" sz="2200" b="1">
                <a:latin typeface="宋体" charset="-122"/>
              </a:rPr>
              <a:t>码编码器。 </a:t>
            </a:r>
          </a:p>
        </p:txBody>
      </p:sp>
      <p:grpSp>
        <p:nvGrpSpPr>
          <p:cNvPr id="648200" name="Group 8">
            <a:extLst>
              <a:ext uri="{FF2B5EF4-FFF2-40B4-BE49-F238E27FC236}">
                <a16:creationId xmlns:a16="http://schemas.microsoft.com/office/drawing/2014/main" id="{FECA2ADD-8531-0E47-BA9F-809A68800D63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590800"/>
            <a:ext cx="3198813" cy="3733800"/>
            <a:chOff x="3552" y="1632"/>
            <a:chExt cx="2015" cy="2352"/>
          </a:xfrm>
        </p:grpSpPr>
        <p:graphicFrame>
          <p:nvGraphicFramePr>
            <p:cNvPr id="121861" name="Object 6">
              <a:extLst>
                <a:ext uri="{FF2B5EF4-FFF2-40B4-BE49-F238E27FC236}">
                  <a16:creationId xmlns:a16="http://schemas.microsoft.com/office/drawing/2014/main" id="{091048B5-7083-8340-97C5-FF8C1947EA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1632"/>
            <a:ext cx="2015" cy="2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4" name="Visio" r:id="rId4" imgW="34023300" imgH="36474400" progId="Visio.Drawing.11">
                    <p:embed/>
                  </p:oleObj>
                </mc:Choice>
                <mc:Fallback>
                  <p:oleObj name="Visio" r:id="rId4" imgW="34023300" imgH="36474400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632"/>
                          <a:ext cx="2015" cy="2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59" name="Text Box 7">
              <a:extLst>
                <a:ext uri="{FF2B5EF4-FFF2-40B4-BE49-F238E27FC236}">
                  <a16:creationId xmlns:a16="http://schemas.microsoft.com/office/drawing/2014/main" id="{0E0D0EF3-8C26-574A-A123-3E03CD23B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4" y="3753"/>
              <a:ext cx="15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b="1">
                  <a:latin typeface="Times New Roman" charset="0"/>
                </a:rPr>
                <a:t>74148</a:t>
              </a:r>
              <a:r>
                <a:rPr lang="zh-CN" altLang="en-US" sz="1600" b="1">
                  <a:latin typeface="Times New Roman" charset="0"/>
                </a:rPr>
                <a:t>构成</a:t>
              </a:r>
              <a:r>
                <a:rPr lang="en-US" altLang="zh-CN" sz="1600" b="1">
                  <a:latin typeface="Times New Roman" charset="0"/>
                </a:rPr>
                <a:t>BCD</a:t>
              </a:r>
              <a:r>
                <a:rPr lang="zh-CN" altLang="en-US" sz="1600" b="1">
                  <a:latin typeface="Times New Roman" charset="0"/>
                </a:rPr>
                <a:t>码编码器</a:t>
              </a:r>
              <a:r>
                <a:rPr lang="zh-CN" altLang="en-US" sz="1800" b="1">
                  <a:latin typeface="Times New Roman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3EA271DC-4E5B-C045-B967-A73A82C93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3.5.3 </a:t>
            </a:r>
            <a:r>
              <a:rPr lang="zh-CN" altLang="en-US" sz="3600" b="1"/>
              <a:t>译码器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71307C95-F5B6-CE48-9E53-F0BE1DB30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2133600"/>
            <a:ext cx="4303713" cy="3429000"/>
          </a:xfrm>
        </p:spPr>
        <p:txBody>
          <a:bodyPr/>
          <a:lstStyle/>
          <a:p>
            <a:pPr algn="just" eaLnBrk="1" hangingPunct="1">
              <a:lnSpc>
                <a:spcPct val="16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/>
              <a:t>1. </a:t>
            </a:r>
            <a:r>
              <a:rPr lang="zh-CN" altLang="en-US" b="1"/>
              <a:t>二进制译码器</a:t>
            </a:r>
          </a:p>
          <a:p>
            <a:pPr lvl="1" algn="just" eaLnBrk="1" hangingPunct="1">
              <a:lnSpc>
                <a:spcPct val="160000"/>
              </a:lnSpc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en-US" b="1">
                <a:ea typeface="宋体" charset="-122"/>
              </a:rPr>
              <a:t>二进制译码器功能</a:t>
            </a:r>
          </a:p>
          <a:p>
            <a:pPr lvl="1" algn="just" eaLnBrk="1" hangingPunct="1">
              <a:lnSpc>
                <a:spcPct val="160000"/>
              </a:lnSpc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en-US" b="1">
                <a:ea typeface="宋体" charset="-122"/>
              </a:rPr>
              <a:t>集成三线至八线译码器</a:t>
            </a:r>
            <a:endParaRPr lang="zh-CN" altLang="en-US" b="1">
              <a:ea typeface="黑体" charset="-122"/>
            </a:endParaRPr>
          </a:p>
          <a:p>
            <a:pPr algn="just" eaLnBrk="1" hangingPunct="1">
              <a:lnSpc>
                <a:spcPct val="16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/>
              <a:t>2. </a:t>
            </a:r>
            <a:r>
              <a:rPr lang="zh-CN" altLang="en-US" b="1"/>
              <a:t>二</a:t>
            </a:r>
            <a:r>
              <a:rPr lang="zh-CN" altLang="en-US" b="1">
                <a:sym typeface="Symbol" charset="2"/>
              </a:rPr>
              <a:t></a:t>
            </a:r>
            <a:r>
              <a:rPr lang="zh-CN" altLang="en-US" b="1"/>
              <a:t>十进制译码器</a:t>
            </a:r>
          </a:p>
          <a:p>
            <a:pPr algn="just" eaLnBrk="1" hangingPunct="1">
              <a:lnSpc>
                <a:spcPct val="16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/>
              <a:t>3. </a:t>
            </a:r>
            <a:r>
              <a:rPr lang="zh-CN" altLang="en-US" b="1"/>
              <a:t>数字显示译码器</a:t>
            </a:r>
            <a:endParaRPr lang="zh-CN" altLang="en-US" sz="2400" b="1"/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FDE6D8F4-1B5D-784A-8823-7FDE654A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100" b="1">
                <a:latin typeface="Times New Roman" charset="0"/>
              </a:rPr>
              <a:t>        </a:t>
            </a:r>
            <a:r>
              <a:rPr lang="zh-CN" altLang="en-US" sz="2100" b="1">
                <a:latin typeface="宋体" charset="-122"/>
              </a:rPr>
              <a:t>译码是编码的逆操作，是将每个代码所代表的信息翻译过来，还原成相应的输出信息。实现译码功能的逻辑电路称作</a:t>
            </a:r>
            <a:r>
              <a:rPr lang="zh-CN" altLang="en-US" sz="2100" b="1">
                <a:solidFill>
                  <a:schemeClr val="hlink"/>
                </a:solidFill>
                <a:latin typeface="宋体" charset="-122"/>
              </a:rPr>
              <a:t>译码器</a:t>
            </a:r>
            <a:r>
              <a:rPr lang="zh-CN" altLang="en-US" sz="2100" b="1">
                <a:latin typeface="Times New Roman" charset="0"/>
              </a:rPr>
              <a:t>。 </a:t>
            </a:r>
          </a:p>
        </p:txBody>
      </p:sp>
      <p:graphicFrame>
        <p:nvGraphicFramePr>
          <p:cNvPr id="122884" name="Object 5">
            <a:extLst>
              <a:ext uri="{FF2B5EF4-FFF2-40B4-BE49-F238E27FC236}">
                <a16:creationId xmlns:a16="http://schemas.microsoft.com/office/drawing/2014/main" id="{7B586B36-4339-374C-BF45-7701FCB1E1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3087688"/>
          <a:ext cx="3657600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r:id="rId3" imgW="28181300" imgH="10756900" progId="Visio.Drawing.6">
                  <p:embed/>
                </p:oleObj>
              </mc:Choice>
              <mc:Fallback>
                <p:oleObj r:id="rId3" imgW="28181300" imgH="107569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087688"/>
                        <a:ext cx="3657600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Text Box 6">
            <a:extLst>
              <a:ext uri="{FF2B5EF4-FFF2-40B4-BE49-F238E27FC236}">
                <a16:creationId xmlns:a16="http://schemas.microsoft.com/office/drawing/2014/main" id="{7E0AEE67-EB0A-3C43-81E5-BA717930B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50" y="2554288"/>
            <a:ext cx="919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000" b="1" i="1">
                <a:latin typeface="Times New Roman" charset="0"/>
              </a:rPr>
              <a:t>m</a:t>
            </a:r>
            <a:r>
              <a:rPr lang="en-US" altLang="zh-CN" sz="2000" b="1">
                <a:latin typeface="Times New Roman" charset="0"/>
              </a:rPr>
              <a:t>≤2</a:t>
            </a:r>
            <a:r>
              <a:rPr lang="en-US" altLang="zh-CN" sz="2000" b="1" i="1" baseline="30000">
                <a:latin typeface="Times New Roman" charset="0"/>
              </a:rPr>
              <a:t>n</a:t>
            </a:r>
            <a:r>
              <a:rPr lang="en-US" altLang="zh-CN" sz="2000" b="1">
                <a:latin typeface="Times New Roman" charset="0"/>
              </a:rPr>
              <a:t> </a:t>
            </a:r>
          </a:p>
        </p:txBody>
      </p:sp>
      <p:graphicFrame>
        <p:nvGraphicFramePr>
          <p:cNvPr id="122886" name="Object 7">
            <a:extLst>
              <a:ext uri="{FF2B5EF4-FFF2-40B4-BE49-F238E27FC236}">
                <a16:creationId xmlns:a16="http://schemas.microsoft.com/office/drawing/2014/main" id="{84E77085-42CF-0248-B7F3-1D3E1B4AF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7775" y="4751388"/>
          <a:ext cx="3933825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0" r:id="rId5" imgW="103822500" imgH="50330100" progId="Visio.Drawing.6">
                  <p:embed/>
                </p:oleObj>
              </mc:Choice>
              <mc:Fallback>
                <p:oleObj r:id="rId5" imgW="103822500" imgH="503301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7775" y="4751388"/>
                        <a:ext cx="3933825" cy="203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858DD85B-27E5-BF41-80C7-B088EEC16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 </a:t>
            </a:r>
            <a:r>
              <a:rPr lang="zh-CN" altLang="en-US" sz="3200" b="1"/>
              <a:t>二进制译码器</a:t>
            </a:r>
          </a:p>
        </p:txBody>
      </p:sp>
      <p:sp>
        <p:nvSpPr>
          <p:cNvPr id="841731" name="Text Box 3">
            <a:extLst>
              <a:ext uri="{FF2B5EF4-FFF2-40B4-BE49-F238E27FC236}">
                <a16:creationId xmlns:a16="http://schemas.microsoft.com/office/drawing/2014/main" id="{CB7D9A64-C572-6B4A-A644-56F74ED43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800600"/>
            <a:ext cx="8001000" cy="178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50000"/>
              </a:spcAft>
              <a:defRPr/>
            </a:pPr>
            <a:r>
              <a:rPr lang="en-US" altLang="zh-CN" sz="2100" b="1">
                <a:latin typeface="Times New Roman" charset="0"/>
              </a:rPr>
              <a:t>        </a:t>
            </a:r>
            <a:r>
              <a:rPr lang="zh-CN" altLang="en-US" sz="2100" b="1">
                <a:latin typeface="Times New Roman" charset="0"/>
              </a:rPr>
              <a:t>二进制译码器满足关系式：</a:t>
            </a:r>
            <a:r>
              <a:rPr lang="en-US" altLang="zh-CN" sz="2100" b="1" i="1">
                <a:latin typeface="Times New Roman" charset="0"/>
              </a:rPr>
              <a:t>m</a:t>
            </a:r>
            <a:r>
              <a:rPr lang="en-US" altLang="zh-CN" sz="2100" b="1">
                <a:latin typeface="Times New Roman" charset="0"/>
              </a:rPr>
              <a:t>=2</a:t>
            </a:r>
            <a:r>
              <a:rPr lang="en-US" altLang="zh-CN" sz="2100" b="1" i="1" baseline="30000">
                <a:latin typeface="Times New Roman" charset="0"/>
              </a:rPr>
              <a:t>n</a:t>
            </a:r>
            <a:r>
              <a:rPr lang="zh-CN" altLang="en-US" sz="2100" b="1">
                <a:latin typeface="Times New Roman" charset="0"/>
              </a:rPr>
              <a:t>，即</a:t>
            </a:r>
            <a:r>
              <a:rPr lang="zh-CN" altLang="en-US" sz="2100" b="1">
                <a:solidFill>
                  <a:schemeClr val="hlink"/>
                </a:solidFill>
                <a:latin typeface="Times New Roman" charset="0"/>
              </a:rPr>
              <a:t>完全译码</a:t>
            </a:r>
            <a:r>
              <a:rPr lang="zh-CN" altLang="en-US" sz="2100" b="1">
                <a:latin typeface="Times New Roman" charset="0"/>
              </a:rPr>
              <a:t>，输出是输入变量的所有组合，</a:t>
            </a:r>
            <a:r>
              <a:rPr lang="zh-CN" altLang="en-US" sz="2100" b="1">
                <a:solidFill>
                  <a:srgbClr val="339933"/>
                </a:solidFill>
                <a:latin typeface="Times New Roman" charset="0"/>
              </a:rPr>
              <a:t>一个输出对应一个最小项</a:t>
            </a:r>
            <a:r>
              <a:rPr lang="zh-CN" altLang="en-US" sz="2100" b="1">
                <a:latin typeface="Times New Roman" charset="0"/>
              </a:rPr>
              <a:t>，又称为</a:t>
            </a:r>
            <a:r>
              <a:rPr lang="zh-CN" altLang="en-US" sz="2100" b="1">
                <a:solidFill>
                  <a:schemeClr val="hlink"/>
                </a:solidFill>
                <a:latin typeface="Times New Roman" charset="0"/>
              </a:rPr>
              <a:t>最小项译码器</a:t>
            </a:r>
            <a:r>
              <a:rPr lang="zh-CN" altLang="en-US" sz="2100" b="1">
                <a:latin typeface="Times New Roman" charset="0"/>
              </a:rPr>
              <a:t>。</a:t>
            </a:r>
          </a:p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100" b="1">
                <a:latin typeface="Times New Roman" charset="0"/>
              </a:rPr>
              <a:t>        若输出是</a:t>
            </a:r>
            <a:r>
              <a:rPr lang="en-US" altLang="zh-CN" sz="2100" b="1">
                <a:latin typeface="Times New Roman" charset="0"/>
              </a:rPr>
              <a:t>1</a:t>
            </a:r>
            <a:r>
              <a:rPr lang="zh-CN" altLang="en-US" sz="2100" b="1">
                <a:latin typeface="Times New Roman" charset="0"/>
              </a:rPr>
              <a:t>有效，称作高电平译码，输出对应最小项；若输出</a:t>
            </a:r>
            <a:r>
              <a:rPr lang="en-US" altLang="zh-CN" sz="2100" b="1">
                <a:latin typeface="Times New Roman" charset="0"/>
              </a:rPr>
              <a:t>0</a:t>
            </a:r>
            <a:r>
              <a:rPr lang="zh-CN" altLang="en-US" sz="2100" b="1">
                <a:latin typeface="Times New Roman" charset="0"/>
              </a:rPr>
              <a:t>有效，称作低电平译码，输出对应最小项的非。 </a:t>
            </a:r>
          </a:p>
        </p:txBody>
      </p:sp>
      <p:sp>
        <p:nvSpPr>
          <p:cNvPr id="841732" name="Text Box 4">
            <a:extLst>
              <a:ext uri="{FF2B5EF4-FFF2-40B4-BE49-F238E27FC236}">
                <a16:creationId xmlns:a16="http://schemas.microsoft.com/office/drawing/2014/main" id="{ADD3C661-E501-2444-8A48-F8594BF93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239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200" b="1">
                <a:latin typeface="宋体" charset="-122"/>
              </a:rPr>
              <a:t>二线至四线的译码器电路如下所示</a:t>
            </a:r>
            <a:endParaRPr lang="zh-CN" altLang="en-US" sz="2200" b="1">
              <a:latin typeface="Times New Roman" charset="0"/>
            </a:endParaRPr>
          </a:p>
        </p:txBody>
      </p:sp>
      <p:graphicFrame>
        <p:nvGraphicFramePr>
          <p:cNvPr id="841733" name="Object 5">
            <a:extLst>
              <a:ext uri="{FF2B5EF4-FFF2-40B4-BE49-F238E27FC236}">
                <a16:creationId xmlns:a16="http://schemas.microsoft.com/office/drawing/2014/main" id="{B20D6F21-50B7-B746-85AE-B73529C279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1962150"/>
          <a:ext cx="38100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3" r:id="rId3" imgW="35699700" imgH="21297900" progId="Visio.Drawing.6">
                  <p:embed/>
                </p:oleObj>
              </mc:Choice>
              <mc:Fallback>
                <p:oleObj r:id="rId3" imgW="35699700" imgH="212979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62150"/>
                        <a:ext cx="38100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1734" name="Picture 6">
            <a:extLst>
              <a:ext uri="{FF2B5EF4-FFF2-40B4-BE49-F238E27FC236}">
                <a16:creationId xmlns:a16="http://schemas.microsoft.com/office/drawing/2014/main" id="{565BF99A-019A-DE4D-9695-56F5C037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05025"/>
            <a:ext cx="28194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841735" name="Object 7">
            <a:extLst>
              <a:ext uri="{FF2B5EF4-FFF2-40B4-BE49-F238E27FC236}">
                <a16:creationId xmlns:a16="http://schemas.microsoft.com/office/drawing/2014/main" id="{916B6E37-C872-E042-82E2-D88192F7FB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4114800"/>
          <a:ext cx="47244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4" name="公式" r:id="rId6" imgW="62026800" imgH="5854700" progId="Equation.3">
                  <p:embed/>
                </p:oleObj>
              </mc:Choice>
              <mc:Fallback>
                <p:oleObj name="公式" r:id="rId6" imgW="62026800" imgH="5854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14800"/>
                        <a:ext cx="47244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4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4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4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 autoUpdateAnimBg="0"/>
      <p:bldP spid="841732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BC2A834C-BB81-7149-9B4F-F21D6A9AE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000000"/>
                </a:solidFill>
              </a:rPr>
              <a:t>三线至八线译码器</a:t>
            </a:r>
            <a:r>
              <a:rPr lang="en-US" altLang="zh-CN" sz="3200" b="1">
                <a:solidFill>
                  <a:srgbClr val="000000"/>
                </a:solidFill>
              </a:rPr>
              <a:t>74LS138</a:t>
            </a:r>
            <a:r>
              <a:rPr lang="en-US" altLang="zh-CN"/>
              <a:t> </a:t>
            </a:r>
          </a:p>
        </p:txBody>
      </p:sp>
      <p:graphicFrame>
        <p:nvGraphicFramePr>
          <p:cNvPr id="124930" name="Object 3">
            <a:extLst>
              <a:ext uri="{FF2B5EF4-FFF2-40B4-BE49-F238E27FC236}">
                <a16:creationId xmlns:a16="http://schemas.microsoft.com/office/drawing/2014/main" id="{9FD7B29D-B5DA-9442-B9D5-1A4A8DA46E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0738" y="1600200"/>
          <a:ext cx="2733675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5" r:id="rId3" imgW="31635700" imgH="48641000" progId="Visio.Drawing.6">
                  <p:embed/>
                </p:oleObj>
              </mc:Choice>
              <mc:Fallback>
                <p:oleObj r:id="rId3" imgW="31635700" imgH="48641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1600200"/>
                        <a:ext cx="2733675" cy="447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Text Box 4">
            <a:extLst>
              <a:ext uri="{FF2B5EF4-FFF2-40B4-BE49-F238E27FC236}">
                <a16:creationId xmlns:a16="http://schemas.microsoft.com/office/drawing/2014/main" id="{411F4020-D5EC-974A-AEE3-4BAFEEF18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1493838"/>
            <a:ext cx="2781300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幼圆" charset="0"/>
              </a:rPr>
              <a:t>译码器的输入：</a:t>
            </a:r>
          </a:p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200" b="1">
                <a:latin typeface="Times New Roman" charset="0"/>
              </a:rPr>
              <a:t>    地址信号：</a:t>
            </a:r>
            <a:r>
              <a:rPr lang="en-US" altLang="zh-CN" sz="2200" b="1" i="1">
                <a:latin typeface="Times New Roman" charset="0"/>
              </a:rPr>
              <a:t>A</a:t>
            </a:r>
            <a:r>
              <a:rPr lang="en-US" altLang="zh-CN" sz="2200" b="1" baseline="-25000">
                <a:latin typeface="Times New Roman" charset="0"/>
              </a:rPr>
              <a:t>2</a:t>
            </a:r>
            <a:r>
              <a:rPr lang="en-US" altLang="zh-CN" sz="2200" b="1">
                <a:latin typeface="Times New Roman" charset="0"/>
              </a:rPr>
              <a:t> </a:t>
            </a:r>
            <a:r>
              <a:rPr lang="zh-CN" altLang="en-US" sz="2200" b="1">
                <a:latin typeface="Times New Roman" charset="0"/>
              </a:rPr>
              <a:t>～</a:t>
            </a:r>
            <a:r>
              <a:rPr lang="en-US" altLang="zh-CN" sz="2200" b="1" i="1">
                <a:latin typeface="Times New Roman" charset="0"/>
              </a:rPr>
              <a:t>A</a:t>
            </a:r>
            <a:r>
              <a:rPr lang="en-US" altLang="zh-CN" sz="2200" b="1" baseline="-25000">
                <a:latin typeface="Times New Roman" charset="0"/>
              </a:rPr>
              <a:t>0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4AE89F86-BD6A-FA43-B7AF-3BE1B9A12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2733675"/>
            <a:ext cx="22574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幼圆" charset="0"/>
              </a:rPr>
              <a:t>使能控制端</a:t>
            </a:r>
            <a:r>
              <a:rPr lang="en-US" altLang="zh-CN" sz="2200" b="1">
                <a:solidFill>
                  <a:schemeClr val="hlink"/>
                </a:solidFill>
                <a:latin typeface="Times New Roman" charset="0"/>
                <a:ea typeface="幼圆" charset="0"/>
              </a:rPr>
              <a:t>EN</a:t>
            </a:r>
            <a:r>
              <a:rPr lang="zh-CN" altLang="en-US" sz="2200" b="1">
                <a:latin typeface="Times New Roman" charset="0"/>
                <a:ea typeface="幼圆" charset="0"/>
              </a:rPr>
              <a:t>：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164E31AC-CFDB-E74C-B455-6BC8B5407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3990975"/>
            <a:ext cx="2151062" cy="92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幼圆" charset="0"/>
              </a:rPr>
              <a:t>译码器的输出</a:t>
            </a:r>
            <a:r>
              <a:rPr lang="zh-CN" altLang="en-US" sz="2200" b="1">
                <a:latin typeface="Times New Roman" charset="0"/>
                <a:ea typeface="幼圆" charset="0"/>
              </a:rPr>
              <a:t>：</a:t>
            </a:r>
          </a:p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200" b="1">
                <a:latin typeface="Times New Roman" charset="0"/>
              </a:rPr>
              <a:t>    选通信号：</a:t>
            </a:r>
          </a:p>
        </p:txBody>
      </p:sp>
      <p:grpSp>
        <p:nvGrpSpPr>
          <p:cNvPr id="124934" name="Group 15">
            <a:extLst>
              <a:ext uri="{FF2B5EF4-FFF2-40B4-BE49-F238E27FC236}">
                <a16:creationId xmlns:a16="http://schemas.microsoft.com/office/drawing/2014/main" id="{ABB168E2-53E8-0647-9E99-AF03F2F0D9E9}"/>
              </a:ext>
            </a:extLst>
          </p:cNvPr>
          <p:cNvGrpSpPr>
            <a:grpSpLocks/>
          </p:cNvGrpSpPr>
          <p:nvPr/>
        </p:nvGrpSpPr>
        <p:grpSpPr bwMode="auto">
          <a:xfrm>
            <a:off x="3228975" y="4495800"/>
            <a:ext cx="1152525" cy="441325"/>
            <a:chOff x="2034" y="2832"/>
            <a:chExt cx="726" cy="278"/>
          </a:xfrm>
        </p:grpSpPr>
        <p:graphicFrame>
          <p:nvGraphicFramePr>
            <p:cNvPr id="124938" name="Object 8">
              <a:extLst>
                <a:ext uri="{FF2B5EF4-FFF2-40B4-BE49-F238E27FC236}">
                  <a16:creationId xmlns:a16="http://schemas.microsoft.com/office/drawing/2014/main" id="{D16E806C-98E5-DA4E-8FEE-B40E1CD749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12" y="2832"/>
            <a:ext cx="24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6" name="公式" r:id="rId5" imgW="4394200" imgH="4978400" progId="Equation.3">
                    <p:embed/>
                  </p:oleObj>
                </mc:Choice>
                <mc:Fallback>
                  <p:oleObj name="公式" r:id="rId5" imgW="4394200" imgH="49784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2" y="2832"/>
                          <a:ext cx="24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9" name="Object 9">
              <a:extLst>
                <a:ext uri="{FF2B5EF4-FFF2-40B4-BE49-F238E27FC236}">
                  <a16:creationId xmlns:a16="http://schemas.microsoft.com/office/drawing/2014/main" id="{471F0FD1-8BFB-0645-8ED0-C63158D510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34" y="2832"/>
            <a:ext cx="274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7" name="公式" r:id="rId7" imgW="4394200" imgH="4978400" progId="Equation.3">
                    <p:embed/>
                  </p:oleObj>
                </mc:Choice>
                <mc:Fallback>
                  <p:oleObj name="公式" r:id="rId7" imgW="4394200" imgH="4978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4" y="2832"/>
                          <a:ext cx="274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437" name="Text Box 10">
              <a:extLst>
                <a:ext uri="{FF2B5EF4-FFF2-40B4-BE49-F238E27FC236}">
                  <a16:creationId xmlns:a16="http://schemas.microsoft.com/office/drawing/2014/main" id="{72835C0C-79D6-9647-B894-4E6029F8A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" y="2841"/>
              <a:ext cx="2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200" b="1">
                  <a:latin typeface="Times New Roman" charset="0"/>
                </a:rPr>
                <a:t>～</a:t>
              </a:r>
            </a:p>
          </p:txBody>
        </p:sp>
      </p:grpSp>
      <p:sp>
        <p:nvSpPr>
          <p:cNvPr id="103432" name="Text Box 11">
            <a:extLst>
              <a:ext uri="{FF2B5EF4-FFF2-40B4-BE49-F238E27FC236}">
                <a16:creationId xmlns:a16="http://schemas.microsoft.com/office/drawing/2014/main" id="{F6A03167-3C36-2041-8D5B-93BCC512D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4822825"/>
            <a:ext cx="376555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5000"/>
              </a:lnSpc>
              <a:defRPr/>
            </a:pPr>
            <a:r>
              <a:rPr lang="en-US" altLang="zh-CN" sz="2200" b="1">
                <a:latin typeface="Times New Roman" charset="0"/>
              </a:rPr>
              <a:t>   </a:t>
            </a:r>
            <a:r>
              <a:rPr lang="zh-CN" altLang="en-US" sz="2200" b="1">
                <a:latin typeface="Times New Roman" charset="0"/>
              </a:rPr>
              <a:t>八个输出端，低电平有效。</a:t>
            </a:r>
          </a:p>
        </p:txBody>
      </p:sp>
      <p:graphicFrame>
        <p:nvGraphicFramePr>
          <p:cNvPr id="124936" name="Object 12">
            <a:extLst>
              <a:ext uri="{FF2B5EF4-FFF2-40B4-BE49-F238E27FC236}">
                <a16:creationId xmlns:a16="http://schemas.microsoft.com/office/drawing/2014/main" id="{045C5BA8-0892-9A46-BF46-4698DBADEF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3200400"/>
          <a:ext cx="106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8" name="公式" r:id="rId9" imgW="12293600" imgH="5562600" progId="Equation.3">
                  <p:embed/>
                </p:oleObj>
              </mc:Choice>
              <mc:Fallback>
                <p:oleObj name="公式" r:id="rId9" imgW="12293600" imgH="5562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200400"/>
                        <a:ext cx="1066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4" name="Text Box 13">
            <a:extLst>
              <a:ext uri="{FF2B5EF4-FFF2-40B4-BE49-F238E27FC236}">
                <a16:creationId xmlns:a16="http://schemas.microsoft.com/office/drawing/2014/main" id="{EC911E32-54BC-4A4C-894F-B810A2A7D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5791200"/>
            <a:ext cx="2235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800" b="1">
                <a:solidFill>
                  <a:srgbClr val="000000"/>
                </a:solidFill>
                <a:latin typeface="宋体" charset="-122"/>
              </a:rPr>
              <a:t>74LS138</a:t>
            </a:r>
            <a:r>
              <a:rPr lang="zh-CN" altLang="en-US" sz="1800" b="1">
                <a:solidFill>
                  <a:srgbClr val="000000"/>
                </a:solidFill>
                <a:latin typeface="宋体" charset="-122"/>
              </a:rPr>
              <a:t>的逻辑符号</a:t>
            </a:r>
            <a:r>
              <a:rPr lang="zh-CN" altLang="en-US" b="1"/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0997D001-EC1F-B94A-A6BB-7CC7A22E9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>
                <a:solidFill>
                  <a:srgbClr val="000000"/>
                </a:solidFill>
              </a:rPr>
              <a:t>三线至八线译码器</a:t>
            </a:r>
            <a:r>
              <a:rPr lang="en-US" altLang="zh-CN" sz="3200">
                <a:solidFill>
                  <a:srgbClr val="000000"/>
                </a:solidFill>
              </a:rPr>
              <a:t>74LS138</a:t>
            </a:r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64CA8544-6765-F54B-A5E3-6D45BD8DD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371600"/>
            <a:ext cx="308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宋体" charset="-122"/>
              </a:rPr>
              <a:t>三线</a:t>
            </a:r>
            <a:r>
              <a:rPr lang="en-US" altLang="zh-CN" sz="2000" b="1">
                <a:latin typeface="Times New Roman" charset="0"/>
              </a:rPr>
              <a:t>—</a:t>
            </a:r>
            <a:r>
              <a:rPr lang="zh-CN" altLang="en-US" sz="2000" b="1">
                <a:latin typeface="宋体" charset="-122"/>
              </a:rPr>
              <a:t>八线译码器功能表</a:t>
            </a:r>
            <a:r>
              <a:rPr lang="zh-CN" altLang="en-US" b="1"/>
              <a:t> </a:t>
            </a:r>
          </a:p>
        </p:txBody>
      </p:sp>
      <p:pic>
        <p:nvPicPr>
          <p:cNvPr id="104452" name="Picture 4">
            <a:extLst>
              <a:ext uri="{FF2B5EF4-FFF2-40B4-BE49-F238E27FC236}">
                <a16:creationId xmlns:a16="http://schemas.microsoft.com/office/drawing/2014/main" id="{F1887873-213C-9845-BA6D-7F614774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00288"/>
            <a:ext cx="7924800" cy="44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52295" name="Line 7">
            <a:extLst>
              <a:ext uri="{FF2B5EF4-FFF2-40B4-BE49-F238E27FC236}">
                <a16:creationId xmlns:a16="http://schemas.microsoft.com/office/drawing/2014/main" id="{55F964A3-EE80-3543-B6A3-7EADF93A0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010025"/>
            <a:ext cx="76962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aphicFrame>
        <p:nvGraphicFramePr>
          <p:cNvPr id="125957" name="Object 10">
            <a:extLst>
              <a:ext uri="{FF2B5EF4-FFF2-40B4-BE49-F238E27FC236}">
                <a16:creationId xmlns:a16="http://schemas.microsoft.com/office/drawing/2014/main" id="{41F5C608-4C7D-BA44-810B-97F84A856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7600" y="76200"/>
          <a:ext cx="145732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0" name="Visio" r:id="rId4" imgW="8864600" imgH="12547600" progId="Visio.Drawing.11">
                  <p:embed/>
                </p:oleObj>
              </mc:Choice>
              <mc:Fallback>
                <p:oleObj name="Visio" r:id="rId4" imgW="8864600" imgH="125476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76200"/>
                        <a:ext cx="145732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299" name="Line 11">
            <a:extLst>
              <a:ext uri="{FF2B5EF4-FFF2-40B4-BE49-F238E27FC236}">
                <a16:creationId xmlns:a16="http://schemas.microsoft.com/office/drawing/2014/main" id="{523DAEC8-D7A6-AE40-8B4A-418AAA86F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191000"/>
            <a:ext cx="4114800" cy="24384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C268C44-620B-0C46-95E5-5E72BE39D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2-4</a:t>
            </a:r>
            <a:r>
              <a:rPr lang="zh-CN" altLang="en-US" sz="3600" b="1" dirty="0"/>
              <a:t>译码器</a:t>
            </a:r>
          </a:p>
        </p:txBody>
      </p:sp>
      <p:sp>
        <p:nvSpPr>
          <p:cNvPr id="126978" name="文本框 16">
            <a:extLst>
              <a:ext uri="{FF2B5EF4-FFF2-40B4-BE49-F238E27FC236}">
                <a16:creationId xmlns:a16="http://schemas.microsoft.com/office/drawing/2014/main" id="{4E978318-AF88-E84E-9B17-21C239547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268413"/>
            <a:ext cx="7129463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0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decode24 (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a, led);</a:t>
            </a: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input [1:0] a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//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zh-CN" altLang="mr-IN" sz="2000">
                <a:latin typeface="Tahoma" panose="020B0604030504040204" pitchFamily="34" charset="0"/>
                <a:ea typeface="宋体" panose="02010600030101010101" pitchFamily="2" charset="-122"/>
              </a:rPr>
              <a:t>位输入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mr-IN" sz="20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output [3:0] led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//4</a:t>
            </a:r>
            <a:r>
              <a:rPr lang="zh-CN" altLang="mr-IN" sz="2000">
                <a:latin typeface="Tahoma" panose="020B0604030504040204" pitchFamily="34" charset="0"/>
                <a:ea typeface="宋体" panose="02010600030101010101" pitchFamily="2" charset="-122"/>
              </a:rPr>
              <a:t>位译码结果</a:t>
            </a: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输出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reg</a:t>
            </a: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[3:0] led;</a:t>
            </a: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always@(a)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begin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case(a)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2'b00: led = 4'b0001; 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//2-4</a:t>
            </a:r>
            <a:r>
              <a:rPr lang="zh-CN" altLang="mr-IN" sz="2000">
                <a:latin typeface="Tahoma" panose="020B0604030504040204" pitchFamily="34" charset="0"/>
                <a:ea typeface="宋体" panose="02010600030101010101" pitchFamily="2" charset="-122"/>
              </a:rPr>
              <a:t>译码结果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2'b01: led = 4'b0010;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2'b10: led = 4'b0100;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2'b11: led = 4'b1000;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endcase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         </a:t>
            </a:r>
            <a:r>
              <a:rPr lang="mr-IN" altLang="zh-CN" sz="2000">
                <a:latin typeface="Tahoma" panose="020B0604030504040204" pitchFamily="34" charset="0"/>
                <a:ea typeface="宋体" panose="02010600030101010101" pitchFamily="2" charset="-122"/>
              </a:rPr>
              <a:t>end</a:t>
            </a:r>
            <a:endParaRPr lang="en-US" altLang="zh-CN" sz="20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0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  <a:endParaRPr lang="zh-CN" altLang="en-US" sz="200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23E3D994-EDFF-4342-B64D-8D7510C842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b="1"/>
              <a:t>3-8译码器</a:t>
            </a:r>
          </a:p>
        </p:txBody>
      </p:sp>
      <p:sp>
        <p:nvSpPr>
          <p:cNvPr id="232451" name="Text Box 3">
            <a:extLst>
              <a:ext uri="{FF2B5EF4-FFF2-40B4-BE49-F238E27FC236}">
                <a16:creationId xmlns:a16="http://schemas.microsoft.com/office/drawing/2014/main" id="{80397DFC-4C78-1549-B6AD-E8F78C6A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96975"/>
            <a:ext cx="6096000" cy="558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chemeClr val="tx2"/>
                </a:solidFill>
                <a:ea typeface="宋体" panose="02010600030101010101" pitchFamily="2" charset="-122"/>
              </a:rPr>
              <a:t>module</a:t>
            </a:r>
            <a:r>
              <a:rPr lang="en-US" altLang="zh-CN" sz="1800" dirty="0">
                <a:ea typeface="宋体" panose="02010600030101010101" pitchFamily="2" charset="-122"/>
              </a:rPr>
              <a:t> decode38 (</a:t>
            </a:r>
            <a:r>
              <a:rPr lang="en-US" altLang="zh-CN" sz="1800" dirty="0" err="1">
                <a:ea typeface="宋体" panose="02010600030101010101" pitchFamily="2" charset="-122"/>
              </a:rPr>
              <a:t>sw</a:t>
            </a:r>
            <a:r>
              <a:rPr lang="en-US" altLang="zh-CN" sz="1800" dirty="0"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led);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input [2:0] </a:t>
            </a:r>
            <a:r>
              <a:rPr lang="en-US" altLang="zh-CN" sz="1800" dirty="0" err="1">
                <a:ea typeface="宋体" panose="02010600030101010101" pitchFamily="2" charset="-122"/>
              </a:rPr>
              <a:t>sw</a:t>
            </a:r>
            <a:r>
              <a:rPr lang="en-US" altLang="zh-CN" sz="1800" dirty="0">
                <a:ea typeface="宋体" panose="02010600030101010101" pitchFamily="2" charset="-122"/>
              </a:rPr>
              <a:t>;    //</a:t>
            </a:r>
            <a:r>
              <a:rPr lang="zh-CN" altLang="en-US" sz="1800" dirty="0">
                <a:ea typeface="宋体" panose="02010600030101010101" pitchFamily="2" charset="-122"/>
              </a:rPr>
              <a:t>开关输入信号，作为3-8译码器的输入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output [7:0] led;  //</a:t>
            </a:r>
            <a:r>
              <a:rPr lang="zh-CN" altLang="en-US" sz="1800" dirty="0">
                <a:ea typeface="宋体" panose="02010600030101010101" pitchFamily="2" charset="-122"/>
              </a:rPr>
              <a:t>输出信号控制</a:t>
            </a:r>
            <a:r>
              <a:rPr lang="en-US" altLang="zh-CN" sz="1800" dirty="0">
                <a:ea typeface="宋体" panose="02010600030101010101" pitchFamily="2" charset="-122"/>
              </a:rPr>
              <a:t>LED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</a:t>
            </a:r>
            <a:r>
              <a:rPr lang="en-US" altLang="zh-CN" sz="1800" dirty="0" err="1">
                <a:ea typeface="宋体" panose="02010600030101010101" pitchFamily="2" charset="-122"/>
              </a:rPr>
              <a:t>reg</a:t>
            </a:r>
            <a:r>
              <a:rPr lang="en-US" altLang="zh-CN" sz="1800" dirty="0">
                <a:ea typeface="宋体" panose="02010600030101010101" pitchFamily="2" charset="-122"/>
              </a:rPr>
              <a:t> [7:0] led;       //</a:t>
            </a:r>
            <a:r>
              <a:rPr lang="zh-CN" altLang="en-US" sz="1800" dirty="0">
                <a:ea typeface="宋体" panose="02010600030101010101" pitchFamily="2" charset="-122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</a:rPr>
              <a:t>always</a:t>
            </a:r>
            <a:r>
              <a:rPr lang="zh-CN" altLang="en-US" sz="1800" dirty="0">
                <a:ea typeface="宋体" panose="02010600030101010101" pitchFamily="2" charset="-122"/>
              </a:rPr>
              <a:t>过程块中只能对</a:t>
            </a:r>
            <a:r>
              <a:rPr lang="en-US" altLang="zh-CN" sz="1800" dirty="0" err="1">
                <a:ea typeface="宋体" panose="02010600030101010101" pitchFamily="2" charset="-122"/>
              </a:rPr>
              <a:t>reg</a:t>
            </a:r>
            <a:r>
              <a:rPr lang="zh-CN" altLang="en-US" sz="1800" dirty="0">
                <a:ea typeface="宋体" panose="02010600030101010101" pitchFamily="2" charset="-122"/>
              </a:rPr>
              <a:t>型变量赋值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always @ (</a:t>
            </a:r>
            <a:r>
              <a:rPr lang="en-US" altLang="zh-CN" sz="1800" dirty="0" err="1">
                <a:ea typeface="宋体" panose="02010600030101010101" pitchFamily="2" charset="-122"/>
              </a:rPr>
              <a:t>sw</a:t>
            </a:r>
            <a:r>
              <a:rPr lang="en-US" altLang="zh-CN" sz="1800" dirty="0"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begin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case(</a:t>
            </a:r>
            <a:r>
              <a:rPr lang="en-US" altLang="zh-CN" sz="1800" dirty="0" err="1">
                <a:ea typeface="宋体" panose="02010600030101010101" pitchFamily="2" charset="-122"/>
              </a:rPr>
              <a:t>sw</a:t>
            </a:r>
            <a:r>
              <a:rPr lang="en-US" altLang="zh-CN" sz="1800" dirty="0">
                <a:ea typeface="宋体" panose="02010600030101010101" pitchFamily="2" charset="-122"/>
              </a:rPr>
              <a:t>)       //case</a:t>
            </a:r>
            <a:r>
              <a:rPr lang="zh-CN" altLang="en-US" sz="1800" dirty="0">
                <a:ea typeface="宋体" panose="02010600030101010101" pitchFamily="2" charset="-122"/>
              </a:rPr>
              <a:t>语句，一定要跟</a:t>
            </a:r>
            <a:r>
              <a:rPr lang="en-US" altLang="zh-CN" sz="1800" dirty="0">
                <a:ea typeface="宋体" panose="02010600030101010101" pitchFamily="2" charset="-122"/>
              </a:rPr>
              <a:t>default</a:t>
            </a:r>
            <a:r>
              <a:rPr lang="zh-CN" altLang="en-US" sz="1800" dirty="0">
                <a:ea typeface="宋体" panose="02010600030101010101" pitchFamily="2" charset="-122"/>
              </a:rPr>
              <a:t>语句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ea typeface="宋体" panose="02010600030101010101" pitchFamily="2" charset="-122"/>
              </a:rPr>
              <a:t>            3'</a:t>
            </a:r>
            <a:r>
              <a:rPr lang="en-US" altLang="zh-CN" sz="1800" dirty="0">
                <a:ea typeface="宋体" panose="02010600030101010101" pitchFamily="2" charset="-122"/>
              </a:rPr>
              <a:t>b000: led=8'b0111_1111;    //</a:t>
            </a:r>
            <a:r>
              <a:rPr lang="zh-CN" altLang="en-US" sz="1800" dirty="0">
                <a:ea typeface="宋体" panose="02010600030101010101" pitchFamily="2" charset="-122"/>
              </a:rPr>
              <a:t>下划线方便阅读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ea typeface="宋体" panose="02010600030101010101" pitchFamily="2" charset="-122"/>
              </a:rPr>
              <a:t>            3'</a:t>
            </a:r>
            <a:r>
              <a:rPr lang="en-US" altLang="zh-CN" sz="1800" dirty="0">
                <a:ea typeface="宋体" panose="02010600030101010101" pitchFamily="2" charset="-122"/>
              </a:rPr>
              <a:t>b001: led=8'b1011_1111;     //</a:t>
            </a:r>
            <a:r>
              <a:rPr lang="zh-CN" altLang="en-US" sz="1800" dirty="0">
                <a:ea typeface="宋体" panose="02010600030101010101" pitchFamily="2" charset="-122"/>
              </a:rPr>
              <a:t>位宽'进制+数值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ea typeface="宋体" panose="02010600030101010101" pitchFamily="2" charset="-122"/>
              </a:rPr>
              <a:t>            3'</a:t>
            </a:r>
            <a:r>
              <a:rPr lang="en-US" altLang="zh-CN" sz="1800" dirty="0">
                <a:ea typeface="宋体" panose="02010600030101010101" pitchFamily="2" charset="-122"/>
              </a:rPr>
              <a:t>b010: led=8'b1101_1111;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    3'b011: led=8'b1110_1111;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    3'b100: led=8'b1111_0111;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    3'b101: led=8'b1111_1011;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    3'b110: led=8'b1111_1101;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    3'b111: led=8'b1111_1110;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  default: 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ea typeface="宋体" panose="02010600030101010101" pitchFamily="2" charset="-122"/>
              </a:rPr>
              <a:t>endcase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ea typeface="宋体" panose="02010600030101010101" pitchFamily="2" charset="-122"/>
              </a:rPr>
              <a:t>     end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2"/>
                </a:solidFill>
                <a:ea typeface="宋体" panose="02010600030101010101" pitchFamily="2" charset="-122"/>
              </a:rPr>
              <a:t>endmodule</a:t>
            </a:r>
            <a:endParaRPr lang="zh-CN" altLang="en-US" sz="18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32452" name="Text Box 13">
            <a:extLst>
              <a:ext uri="{FF2B5EF4-FFF2-40B4-BE49-F238E27FC236}">
                <a16:creationId xmlns:a16="http://schemas.microsoft.com/office/drawing/2014/main" id="{BD4ED6AF-00B1-2641-BE61-B36D9680D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5943600"/>
            <a:ext cx="19907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宋体" charset="-122"/>
              </a:rPr>
              <a:t>74LS138</a:t>
            </a:r>
            <a:r>
              <a:rPr lang="zh-CN" altLang="en-US" sz="1400" b="1" dirty="0">
                <a:solidFill>
                  <a:srgbClr val="000000"/>
                </a:solidFill>
                <a:latin typeface="宋体" charset="-122"/>
              </a:rPr>
              <a:t>的逻辑符号</a:t>
            </a:r>
            <a:r>
              <a:rPr lang="zh-CN" altLang="en-US" sz="1400" b="1" dirty="0">
                <a:latin typeface="Tahoma" charset="0"/>
              </a:rPr>
              <a:t> </a:t>
            </a:r>
          </a:p>
        </p:txBody>
      </p:sp>
      <p:graphicFrame>
        <p:nvGraphicFramePr>
          <p:cNvPr id="129028" name="Object 10">
            <a:extLst>
              <a:ext uri="{FF2B5EF4-FFF2-40B4-BE49-F238E27FC236}">
                <a16:creationId xmlns:a16="http://schemas.microsoft.com/office/drawing/2014/main" id="{BB66BB09-84EB-F54C-96FB-CBAECC190A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209800"/>
          <a:ext cx="2274888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0" name="Visio" r:id="rId4" imgW="22275800" imgH="33274000" progId="Visio.Drawing.11">
                  <p:embed/>
                </p:oleObj>
              </mc:Choice>
              <mc:Fallback>
                <p:oleObj name="Visio" r:id="rId4" imgW="22275800" imgH="332740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09800"/>
                        <a:ext cx="2274888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文本框 4">
            <a:extLst>
              <a:ext uri="{FF2B5EF4-FFF2-40B4-BE49-F238E27FC236}">
                <a16:creationId xmlns:a16="http://schemas.microsoft.com/office/drawing/2014/main" id="{CE744F44-720F-CC43-8DF0-EC3889CBB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341438"/>
            <a:ext cx="70929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decoder (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sw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led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); 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input [2:0] 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sw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output [7:0] 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led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; 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assign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led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= 1'b1&lt;&lt;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sw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</a:t>
            </a:r>
            <a:r>
              <a:rPr lang="mr-IN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ndmodule</a:t>
            </a:r>
            <a:endParaRPr lang="en-US" altLang="zh-CN" sz="240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882026-0873-9649-9228-8170C62C78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b="1"/>
              <a:t>3-8译码器</a:t>
            </a:r>
          </a:p>
        </p:txBody>
      </p:sp>
      <p:graphicFrame>
        <p:nvGraphicFramePr>
          <p:cNvPr id="131075" name="Object 10">
            <a:extLst>
              <a:ext uri="{FF2B5EF4-FFF2-40B4-BE49-F238E27FC236}">
                <a16:creationId xmlns:a16="http://schemas.microsoft.com/office/drawing/2014/main" id="{8D1DEA0A-ED1B-0E42-8DE9-4FE4583EE7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2133600"/>
          <a:ext cx="2274888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7" name="Visio" r:id="rId4" imgW="22275800" imgH="33274000" progId="Visio.Drawing.11">
                  <p:embed/>
                </p:oleObj>
              </mc:Choice>
              <mc:Fallback>
                <p:oleObj name="Visio" r:id="rId4" imgW="22275800" imgH="332740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133600"/>
                        <a:ext cx="2274888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3F5CCC-ABA4-7F42-8DD7-E72CD2F954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例：用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－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8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译码器构成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－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16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译码器</a:t>
            </a:r>
          </a:p>
        </p:txBody>
      </p:sp>
      <p:graphicFrame>
        <p:nvGraphicFramePr>
          <p:cNvPr id="738308" name="Object 4">
            <a:extLst>
              <a:ext uri="{FF2B5EF4-FFF2-40B4-BE49-F238E27FC236}">
                <a16:creationId xmlns:a16="http://schemas.microsoft.com/office/drawing/2014/main" id="{B07451FC-9575-A740-8524-4EEDE743B9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600200"/>
          <a:ext cx="60960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4" name="Visio" r:id="rId3" imgW="61531500" imgH="32016700" progId="Visio.Drawing.11">
                  <p:embed/>
                </p:oleObj>
              </mc:Choice>
              <mc:Fallback>
                <p:oleObj name="Visio" r:id="rId3" imgW="61531500" imgH="32016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609600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B2D59D65-15FD-314E-B3D5-B1201C04A5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例：用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－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8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译码器构成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－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16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译码器</a:t>
            </a:r>
          </a:p>
        </p:txBody>
      </p:sp>
      <p:sp>
        <p:nvSpPr>
          <p:cNvPr id="134146" name="Text Box 4">
            <a:extLst>
              <a:ext uri="{FF2B5EF4-FFF2-40B4-BE49-F238E27FC236}">
                <a16:creationId xmlns:a16="http://schemas.microsoft.com/office/drawing/2014/main" id="{A13E720E-447D-5242-A1FB-B5CBCE598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1752600"/>
            <a:ext cx="2155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ea typeface="宋体" panose="02010600030101010101" pitchFamily="2" charset="-122"/>
              </a:rPr>
              <a:t>DCBA</a:t>
            </a:r>
            <a:r>
              <a:rPr lang="zh-CN" altLang="en-US" sz="2000" b="1">
                <a:ea typeface="宋体" panose="02010600030101010101" pitchFamily="2" charset="-122"/>
              </a:rPr>
              <a:t>：译码输入</a:t>
            </a:r>
          </a:p>
        </p:txBody>
      </p:sp>
      <p:sp>
        <p:nvSpPr>
          <p:cNvPr id="134147" name="Text Box 5">
            <a:extLst>
              <a:ext uri="{FF2B5EF4-FFF2-40B4-BE49-F238E27FC236}">
                <a16:creationId xmlns:a16="http://schemas.microsoft.com/office/drawing/2014/main" id="{84DB2ABD-31B7-A44E-9CE4-B603E7156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2163763"/>
            <a:ext cx="19034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ea typeface="宋体" panose="02010600030101010101" pitchFamily="2" charset="-122"/>
              </a:rPr>
              <a:t>E</a:t>
            </a:r>
            <a:r>
              <a:rPr lang="zh-CN" altLang="en-US" sz="2000" b="1">
                <a:ea typeface="宋体" panose="02010600030101010101" pitchFamily="2" charset="-122"/>
              </a:rPr>
              <a:t>：译码控制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ea typeface="宋体" panose="02010600030101010101" pitchFamily="2" charset="-122"/>
              </a:rPr>
              <a:t>E</a:t>
            </a:r>
            <a:r>
              <a:rPr lang="en-US" altLang="zh-CN" sz="2000" b="1">
                <a:ea typeface="宋体" panose="02010600030101010101" pitchFamily="2" charset="-122"/>
              </a:rPr>
              <a:t>=0</a:t>
            </a:r>
            <a:r>
              <a:rPr lang="zh-CN" altLang="en-US" sz="2000" b="1">
                <a:ea typeface="宋体" panose="02010600030101010101" pitchFamily="2" charset="-122"/>
              </a:rPr>
              <a:t>，允许译码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ea typeface="宋体" panose="02010600030101010101" pitchFamily="2" charset="-122"/>
              </a:rPr>
              <a:t>E</a:t>
            </a:r>
            <a:r>
              <a:rPr lang="en-US" altLang="zh-CN" sz="2000" b="1">
                <a:ea typeface="宋体" panose="02010600030101010101" pitchFamily="2" charset="-122"/>
              </a:rPr>
              <a:t>=1</a:t>
            </a:r>
            <a:r>
              <a:rPr lang="zh-CN" altLang="en-US" sz="2000" b="1">
                <a:ea typeface="宋体" panose="02010600030101010101" pitchFamily="2" charset="-122"/>
              </a:rPr>
              <a:t>，禁止译码</a:t>
            </a:r>
          </a:p>
        </p:txBody>
      </p:sp>
      <p:sp>
        <p:nvSpPr>
          <p:cNvPr id="134148" name="Text Box 6">
            <a:extLst>
              <a:ext uri="{FF2B5EF4-FFF2-40B4-BE49-F238E27FC236}">
                <a16:creationId xmlns:a16="http://schemas.microsoft.com/office/drawing/2014/main" id="{25E7ACC3-7794-594D-8B3C-0AE186432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388" y="3352800"/>
            <a:ext cx="2233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ea typeface="宋体" panose="02010600030101010101" pitchFamily="2" charset="-122"/>
              </a:rPr>
              <a:t>DCBA</a:t>
            </a:r>
            <a:r>
              <a:rPr lang="zh-CN" altLang="en-US" sz="2000" b="1">
                <a:ea typeface="宋体" panose="02010600030101010101" pitchFamily="2" charset="-122"/>
              </a:rPr>
              <a:t>：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000-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111</a:t>
            </a:r>
          </a:p>
        </p:txBody>
      </p:sp>
      <p:sp>
        <p:nvSpPr>
          <p:cNvPr id="134149" name="Text Box 7">
            <a:extLst>
              <a:ext uri="{FF2B5EF4-FFF2-40B4-BE49-F238E27FC236}">
                <a16:creationId xmlns:a16="http://schemas.microsoft.com/office/drawing/2014/main" id="{E301F1C1-8E05-624D-8567-A44B0FD3E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9513" y="3840163"/>
            <a:ext cx="1462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第一片工作</a:t>
            </a:r>
          </a:p>
        </p:txBody>
      </p:sp>
      <p:sp>
        <p:nvSpPr>
          <p:cNvPr id="134150" name="Text Box 8">
            <a:extLst>
              <a:ext uri="{FF2B5EF4-FFF2-40B4-BE49-F238E27FC236}">
                <a16:creationId xmlns:a16="http://schemas.microsoft.com/office/drawing/2014/main" id="{20248626-AA65-DA49-88EF-B1AE382BB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4572000"/>
            <a:ext cx="2233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ea typeface="宋体" panose="02010600030101010101" pitchFamily="2" charset="-122"/>
              </a:rPr>
              <a:t>DCBA</a:t>
            </a:r>
            <a:r>
              <a:rPr lang="zh-CN" altLang="en-US" sz="2000" b="1">
                <a:ea typeface="宋体" panose="02010600030101010101" pitchFamily="2" charset="-122"/>
              </a:rPr>
              <a:t>：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000-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111</a:t>
            </a:r>
          </a:p>
        </p:txBody>
      </p:sp>
      <p:sp>
        <p:nvSpPr>
          <p:cNvPr id="134151" name="Text Box 9">
            <a:extLst>
              <a:ext uri="{FF2B5EF4-FFF2-40B4-BE49-F238E27FC236}">
                <a16:creationId xmlns:a16="http://schemas.microsoft.com/office/drawing/2014/main" id="{797A9D30-CBAE-CF4E-87C5-4DBE27EC0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983163"/>
            <a:ext cx="1462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第二片工作</a:t>
            </a:r>
          </a:p>
        </p:txBody>
      </p:sp>
      <p:grpSp>
        <p:nvGrpSpPr>
          <p:cNvPr id="134152" name="Group 10">
            <a:extLst>
              <a:ext uri="{FF2B5EF4-FFF2-40B4-BE49-F238E27FC236}">
                <a16:creationId xmlns:a16="http://schemas.microsoft.com/office/drawing/2014/main" id="{F5B41076-D492-3543-A2E8-110A8E9A108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600200"/>
            <a:ext cx="6096000" cy="3152775"/>
            <a:chOff x="240" y="1008"/>
            <a:chExt cx="3840" cy="1986"/>
          </a:xfrm>
        </p:grpSpPr>
        <p:graphicFrame>
          <p:nvGraphicFramePr>
            <p:cNvPr id="134153" name="Object 11">
              <a:extLst>
                <a:ext uri="{FF2B5EF4-FFF2-40B4-BE49-F238E27FC236}">
                  <a16:creationId xmlns:a16="http://schemas.microsoft.com/office/drawing/2014/main" id="{BD573FCB-4832-A54E-A335-50F6BAAD06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008"/>
            <a:ext cx="3840" cy="19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56" name="Visio" r:id="rId3" imgW="61531500" imgH="32016700" progId="Visio.Drawing.11">
                    <p:embed/>
                  </p:oleObj>
                </mc:Choice>
                <mc:Fallback>
                  <p:oleObj name="Visio" r:id="rId3" imgW="61531500" imgH="32016700" progId="Visio.Drawing.11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008"/>
                          <a:ext cx="3840" cy="19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54" name="Text Box 12">
              <a:extLst>
                <a:ext uri="{FF2B5EF4-FFF2-40B4-BE49-F238E27FC236}">
                  <a16:creationId xmlns:a16="http://schemas.microsoft.com/office/drawing/2014/main" id="{1A3F0D49-89F8-F94E-B905-D7515D15B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0" y="2439"/>
              <a:ext cx="2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b="1" i="1">
                  <a:ea typeface="宋体" panose="02010600030101010101" pitchFamily="2" charset="-122"/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DF08DB7-3A77-7949-97EC-F1C18A5937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  <a:ea typeface="宋体" charset="-122"/>
              </a:rPr>
              <a:t>二进制码至格雷码的转换</a:t>
            </a:r>
          </a:p>
        </p:txBody>
      </p:sp>
      <p:sp>
        <p:nvSpPr>
          <p:cNvPr id="14339" name="Text Box 4">
            <a:extLst>
              <a:ext uri="{FF2B5EF4-FFF2-40B4-BE49-F238E27FC236}">
                <a16:creationId xmlns:a16="http://schemas.microsoft.com/office/drawing/2014/main" id="{9390498E-FF49-7645-8531-92E807122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571625"/>
            <a:ext cx="38369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200" b="1">
                <a:latin typeface="Times New Roman" charset="0"/>
              </a:rPr>
              <a:t>自然二进制码至格雷码的转换</a:t>
            </a:r>
          </a:p>
        </p:txBody>
      </p:sp>
      <p:graphicFrame>
        <p:nvGraphicFramePr>
          <p:cNvPr id="26627" name="Object 5">
            <a:extLst>
              <a:ext uri="{FF2B5EF4-FFF2-40B4-BE49-F238E27FC236}">
                <a16:creationId xmlns:a16="http://schemas.microsoft.com/office/drawing/2014/main" id="{CB5ABC11-80A7-F743-A726-3E7F170A02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108200"/>
          <a:ext cx="2195513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公式" r:id="rId3" imgW="21069300" imgH="21653500" progId="Equation.3">
                  <p:embed/>
                </p:oleObj>
              </mc:Choice>
              <mc:Fallback>
                <p:oleObj name="公式" r:id="rId3" imgW="21069300" imgH="21653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108200"/>
                        <a:ext cx="2195513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8">
            <a:extLst>
              <a:ext uri="{FF2B5EF4-FFF2-40B4-BE49-F238E27FC236}">
                <a16:creationId xmlns:a16="http://schemas.microsoft.com/office/drawing/2014/main" id="{062B3BAF-F11D-8343-898B-2B54F9CBD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4113213"/>
            <a:ext cx="6797675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200" b="1">
                <a:solidFill>
                  <a:srgbClr val="FF0000"/>
                </a:solidFill>
                <a:latin typeface="Times New Roman" charset="0"/>
              </a:rPr>
              <a:t>推广到一般</a:t>
            </a:r>
            <a:r>
              <a:rPr lang="zh-CN" altLang="en-US" sz="2200" b="1">
                <a:latin typeface="Times New Roman" charset="0"/>
              </a:rPr>
              <a:t>，将</a:t>
            </a:r>
            <a:r>
              <a:rPr lang="en-US" altLang="zh-CN" sz="2200" b="1" i="1">
                <a:latin typeface="Times New Roman" charset="0"/>
              </a:rPr>
              <a:t>n</a:t>
            </a:r>
            <a:r>
              <a:rPr lang="zh-CN" altLang="en-US" sz="2200" b="1">
                <a:latin typeface="Times New Roman" charset="0"/>
              </a:rPr>
              <a:t>位自然二进制码转换成</a:t>
            </a:r>
            <a:r>
              <a:rPr lang="en-US" altLang="zh-CN" sz="2200" b="1" i="1">
                <a:latin typeface="Times New Roman" charset="0"/>
              </a:rPr>
              <a:t>n</a:t>
            </a:r>
            <a:r>
              <a:rPr lang="zh-CN" altLang="en-US" sz="2200" b="1">
                <a:latin typeface="Times New Roman" charset="0"/>
              </a:rPr>
              <a:t>位格雷码：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200" b="1">
                <a:latin typeface="Times New Roman" charset="0"/>
              </a:rPr>
              <a:t>           </a:t>
            </a:r>
            <a:r>
              <a:rPr lang="en-US" altLang="zh-CN" sz="2200" b="1" i="1">
                <a:solidFill>
                  <a:srgbClr val="FF3300"/>
                </a:solidFill>
                <a:latin typeface="Times New Roman" charset="0"/>
              </a:rPr>
              <a:t>G</a:t>
            </a:r>
            <a:r>
              <a:rPr lang="en-US" altLang="zh-CN" sz="2200" b="1" i="1" baseline="-25000">
                <a:solidFill>
                  <a:srgbClr val="FF3300"/>
                </a:solidFill>
                <a:latin typeface="Times New Roman" charset="0"/>
              </a:rPr>
              <a:t>n</a:t>
            </a:r>
            <a:r>
              <a:rPr lang="en-US" altLang="zh-CN" sz="2200" b="1" baseline="-25000">
                <a:solidFill>
                  <a:srgbClr val="FF3300"/>
                </a:solidFill>
                <a:latin typeface="Times New Roman" charset="0"/>
              </a:rPr>
              <a:t>-1</a:t>
            </a:r>
            <a:r>
              <a:rPr lang="en-US" altLang="zh-CN" sz="2200" b="1">
                <a:solidFill>
                  <a:srgbClr val="FF3300"/>
                </a:solidFill>
                <a:latin typeface="Times New Roman" charset="0"/>
              </a:rPr>
              <a:t> = </a:t>
            </a:r>
            <a:r>
              <a:rPr lang="en-US" altLang="zh-CN" sz="2200" b="1" i="1">
                <a:solidFill>
                  <a:srgbClr val="FF3300"/>
                </a:solidFill>
                <a:latin typeface="Times New Roman" charset="0"/>
              </a:rPr>
              <a:t>B</a:t>
            </a:r>
            <a:r>
              <a:rPr lang="en-US" altLang="zh-CN" sz="2200" b="1" i="1" baseline="-25000">
                <a:solidFill>
                  <a:srgbClr val="FF3300"/>
                </a:solidFill>
                <a:latin typeface="Times New Roman" charset="0"/>
              </a:rPr>
              <a:t>n</a:t>
            </a:r>
            <a:r>
              <a:rPr lang="en-US" altLang="zh-CN" sz="2200" b="1" baseline="-25000">
                <a:solidFill>
                  <a:srgbClr val="FF3300"/>
                </a:solidFill>
                <a:latin typeface="Times New Roman" charset="0"/>
              </a:rPr>
              <a:t>-1</a:t>
            </a:r>
            <a:endParaRPr lang="en-US" altLang="zh-CN" sz="2200" b="1">
              <a:latin typeface="Times New Roman" charset="0"/>
            </a:endParaRPr>
          </a:p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200" b="1">
                <a:latin typeface="Times New Roman" charset="0"/>
              </a:rPr>
              <a:t>           </a:t>
            </a:r>
            <a:r>
              <a:rPr lang="en-US" altLang="zh-CN" sz="2200" b="1" i="1">
                <a:solidFill>
                  <a:srgbClr val="FF3300"/>
                </a:solidFill>
                <a:latin typeface="Times New Roman" charset="0"/>
              </a:rPr>
              <a:t>G</a:t>
            </a:r>
            <a:r>
              <a:rPr lang="en-US" altLang="zh-CN" sz="2200" b="1" i="1" baseline="-2500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lang="en-US" altLang="zh-CN" sz="2200" b="1">
                <a:solidFill>
                  <a:srgbClr val="FF3300"/>
                </a:solidFill>
                <a:latin typeface="Times New Roman" charset="0"/>
              </a:rPr>
              <a:t> = </a:t>
            </a:r>
            <a:r>
              <a:rPr lang="en-US" altLang="zh-CN" sz="2200" b="1" i="1">
                <a:solidFill>
                  <a:srgbClr val="FF3300"/>
                </a:solidFill>
                <a:latin typeface="Times New Roman" charset="0"/>
              </a:rPr>
              <a:t>B</a:t>
            </a:r>
            <a:r>
              <a:rPr lang="en-US" altLang="zh-CN" sz="2200" b="1" i="1" baseline="-2500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lang="en-US" altLang="zh-CN" sz="2200" b="1" baseline="-25000">
                <a:solidFill>
                  <a:srgbClr val="FF3300"/>
                </a:solidFill>
                <a:latin typeface="Times New Roman" charset="0"/>
              </a:rPr>
              <a:t>+1</a:t>
            </a:r>
            <a:r>
              <a:rPr lang="en-US" altLang="zh-CN" sz="2200" b="1">
                <a:solidFill>
                  <a:srgbClr val="FF3300"/>
                </a:solidFill>
                <a:latin typeface="Times New Roman" charset="0"/>
              </a:rPr>
              <a:t>⊕</a:t>
            </a:r>
            <a:r>
              <a:rPr lang="en-US" altLang="zh-CN" sz="2200" b="1" i="1">
                <a:solidFill>
                  <a:srgbClr val="FF3300"/>
                </a:solidFill>
                <a:latin typeface="Times New Roman" charset="0"/>
              </a:rPr>
              <a:t>B</a:t>
            </a:r>
            <a:r>
              <a:rPr lang="en-US" altLang="zh-CN" sz="2200" b="1" i="1" baseline="-2500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lang="en-US" altLang="zh-CN" sz="2200" b="1">
                <a:latin typeface="Times New Roman" charset="0"/>
              </a:rPr>
              <a:t>    </a:t>
            </a:r>
            <a:r>
              <a:rPr lang="zh-CN" altLang="en-US" sz="2200" b="1">
                <a:latin typeface="Times New Roman" charset="0"/>
              </a:rPr>
              <a:t>（</a:t>
            </a:r>
            <a:r>
              <a:rPr lang="en-US" altLang="zh-CN" sz="2200" b="1" i="1">
                <a:latin typeface="Times New Roman" charset="0"/>
              </a:rPr>
              <a:t>i</a:t>
            </a:r>
            <a:r>
              <a:rPr lang="en-US" altLang="zh-CN" sz="2200" b="1">
                <a:latin typeface="Times New Roman" charset="0"/>
              </a:rPr>
              <a:t> = 0</a:t>
            </a:r>
            <a:r>
              <a:rPr lang="zh-CN" altLang="en-US" sz="2200" b="1">
                <a:latin typeface="Times New Roman" charset="0"/>
              </a:rPr>
              <a:t>、</a:t>
            </a:r>
            <a:r>
              <a:rPr lang="en-US" altLang="zh-CN" sz="2200" b="1">
                <a:latin typeface="Times New Roman" charset="0"/>
              </a:rPr>
              <a:t>1</a:t>
            </a:r>
            <a:r>
              <a:rPr lang="zh-CN" altLang="en-US" sz="2200" b="1">
                <a:latin typeface="Times New Roman" charset="0"/>
              </a:rPr>
              <a:t>、</a:t>
            </a:r>
            <a:r>
              <a:rPr lang="en-US" altLang="zh-CN" sz="2200" b="1">
                <a:latin typeface="Times New Roman" charset="0"/>
              </a:rPr>
              <a:t>2</a:t>
            </a:r>
            <a:r>
              <a:rPr lang="zh-CN" altLang="en-US" sz="2200" b="1">
                <a:latin typeface="Times New Roman" charset="0"/>
              </a:rPr>
              <a:t>、</a:t>
            </a:r>
            <a:r>
              <a:rPr lang="en-US" altLang="zh-CN" sz="2200" b="1">
                <a:latin typeface="Times New Roman" charset="0"/>
              </a:rPr>
              <a:t>…</a:t>
            </a:r>
            <a:r>
              <a:rPr lang="zh-CN" altLang="en-US" sz="2200" b="1">
                <a:latin typeface="Times New Roman" charset="0"/>
              </a:rPr>
              <a:t>、 </a:t>
            </a:r>
            <a:r>
              <a:rPr lang="en-US" altLang="zh-CN" sz="2200" b="1" i="1">
                <a:latin typeface="Times New Roman" charset="0"/>
              </a:rPr>
              <a:t>n-</a:t>
            </a:r>
            <a:r>
              <a:rPr lang="en-US" altLang="zh-CN" sz="2200" b="1">
                <a:latin typeface="Times New Roman" charset="0"/>
              </a:rPr>
              <a:t>2</a:t>
            </a:r>
            <a:r>
              <a:rPr lang="zh-CN" altLang="en-US" sz="2200" b="1">
                <a:latin typeface="Times New Roman" charset="0"/>
              </a:rPr>
              <a:t>）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5A3D434C-C532-CC4D-90AD-7FAB98B3E2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例：试用 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74LS138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组成一个五线至三十二线译码器</a:t>
            </a:r>
          </a:p>
        </p:txBody>
      </p:sp>
      <p:sp>
        <p:nvSpPr>
          <p:cNvPr id="741380" name="Text Box 4">
            <a:extLst>
              <a:ext uri="{FF2B5EF4-FFF2-40B4-BE49-F238E27FC236}">
                <a16:creationId xmlns:a16="http://schemas.microsoft.com/office/drawing/2014/main" id="{61B9DA4F-0DE1-A24A-8642-653D33B6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1262063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741381" name="Text Box 5">
            <a:extLst>
              <a:ext uri="{FF2B5EF4-FFF2-40B4-BE49-F238E27FC236}">
                <a16:creationId xmlns:a16="http://schemas.microsoft.com/office/drawing/2014/main" id="{FC2E9E9B-B58C-F240-9CEF-B0F1AE09D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5" y="1595438"/>
            <a:ext cx="61563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40000"/>
              </a:spcAft>
              <a:buClrTx/>
              <a:buSzTx/>
              <a:buFontTx/>
              <a:buAutoNum type="arabicParenBoth"/>
            </a:pPr>
            <a:r>
              <a:rPr lang="zh-CN" altLang="en-US" sz="2000" b="1">
                <a:ea typeface="仿宋_GB2312" pitchFamily="49" charset="-122"/>
              </a:rPr>
              <a:t>新译码器有</a:t>
            </a:r>
            <a:r>
              <a:rPr lang="en-US" altLang="zh-CN" sz="2000" b="1">
                <a:ea typeface="仿宋_GB2312" pitchFamily="49" charset="-122"/>
              </a:rPr>
              <a:t>5</a:t>
            </a:r>
            <a:r>
              <a:rPr lang="zh-CN" altLang="en-US" sz="2000" b="1">
                <a:ea typeface="仿宋_GB2312" pitchFamily="49" charset="-122"/>
              </a:rPr>
              <a:t>个地址输入端</a:t>
            </a:r>
            <a:r>
              <a:rPr lang="en-US" altLang="zh-CN" sz="2000" b="1" i="1">
                <a:solidFill>
                  <a:schemeClr val="hlink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chemeClr val="hlink"/>
                </a:solidFill>
                <a:ea typeface="仿宋_GB2312" pitchFamily="49" charset="-122"/>
              </a:rPr>
              <a:t>4</a:t>
            </a:r>
            <a:r>
              <a:rPr lang="en-US" altLang="zh-CN" sz="2000" b="1" i="1">
                <a:solidFill>
                  <a:schemeClr val="hlink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chemeClr val="hlink"/>
                </a:solidFill>
                <a:ea typeface="仿宋_GB2312" pitchFamily="49" charset="-122"/>
              </a:rPr>
              <a:t>3 </a:t>
            </a:r>
            <a:r>
              <a:rPr lang="en-US" altLang="zh-CN" sz="2000" b="1" i="1">
                <a:solidFill>
                  <a:srgbClr val="009900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rgbClr val="009900"/>
                </a:solidFill>
                <a:ea typeface="仿宋_GB2312" pitchFamily="49" charset="-122"/>
              </a:rPr>
              <a:t>2</a:t>
            </a:r>
            <a:r>
              <a:rPr lang="en-US" altLang="zh-CN" sz="2000" b="1" i="1">
                <a:solidFill>
                  <a:srgbClr val="009900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rgbClr val="009900"/>
                </a:solidFill>
                <a:ea typeface="仿宋_GB2312" pitchFamily="49" charset="-122"/>
              </a:rPr>
              <a:t>1</a:t>
            </a:r>
            <a:r>
              <a:rPr lang="en-US" altLang="zh-CN" sz="2000" b="1" i="1">
                <a:solidFill>
                  <a:srgbClr val="009900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rgbClr val="009900"/>
                </a:solidFill>
                <a:ea typeface="仿宋_GB2312" pitchFamily="49" charset="-122"/>
              </a:rPr>
              <a:t>0</a:t>
            </a:r>
            <a:r>
              <a:rPr lang="zh-CN" altLang="en-US" sz="2000" b="1">
                <a:ea typeface="仿宋_GB2312" pitchFamily="49" charset="-122"/>
              </a:rPr>
              <a:t>，而</a:t>
            </a:r>
            <a:r>
              <a:rPr lang="en-US" altLang="zh-CN" sz="2000" b="1">
                <a:ea typeface="仿宋_GB2312" pitchFamily="49" charset="-122"/>
              </a:rPr>
              <a:t>74138</a:t>
            </a:r>
            <a:r>
              <a:rPr lang="zh-CN" altLang="en-US" sz="2000" b="1">
                <a:ea typeface="仿宋_GB2312" pitchFamily="49" charset="-122"/>
              </a:rPr>
              <a:t>只有</a:t>
            </a:r>
            <a:r>
              <a:rPr lang="en-US" altLang="zh-CN" sz="2000" b="1">
                <a:ea typeface="仿宋_GB2312" pitchFamily="49" charset="-122"/>
              </a:rPr>
              <a:t>3</a:t>
            </a:r>
            <a:r>
              <a:rPr lang="zh-CN" altLang="en-US" sz="2000" b="1">
                <a:ea typeface="仿宋_GB2312" pitchFamily="49" charset="-122"/>
              </a:rPr>
              <a:t>个地址输入端</a:t>
            </a:r>
            <a:r>
              <a:rPr lang="en-US" altLang="zh-CN" sz="2000" b="1" i="1">
                <a:solidFill>
                  <a:srgbClr val="009900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rgbClr val="009900"/>
                </a:solidFill>
                <a:ea typeface="仿宋_GB2312" pitchFamily="49" charset="-122"/>
              </a:rPr>
              <a:t>2</a:t>
            </a:r>
            <a:r>
              <a:rPr lang="en-US" altLang="zh-CN" sz="2000" b="1" i="1">
                <a:solidFill>
                  <a:srgbClr val="009900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rgbClr val="009900"/>
                </a:solidFill>
                <a:ea typeface="仿宋_GB2312" pitchFamily="49" charset="-122"/>
              </a:rPr>
              <a:t>1</a:t>
            </a:r>
            <a:r>
              <a:rPr lang="en-US" altLang="zh-CN" sz="2000" b="1" i="1">
                <a:solidFill>
                  <a:srgbClr val="009900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rgbClr val="009900"/>
                </a:solidFill>
                <a:ea typeface="仿宋_GB2312" pitchFamily="49" charset="-122"/>
              </a:rPr>
              <a:t>0</a:t>
            </a:r>
            <a:r>
              <a:rPr lang="zh-CN" altLang="en-US" sz="2000" b="1">
                <a:ea typeface="仿宋_GB2312" pitchFamily="49" charset="-122"/>
              </a:rPr>
              <a:t>、</a:t>
            </a:r>
            <a:r>
              <a:rPr lang="en-US" altLang="zh-CN" sz="2000" b="1">
                <a:ea typeface="仿宋_GB2312" pitchFamily="49" charset="-122"/>
              </a:rPr>
              <a:t>3</a:t>
            </a:r>
            <a:r>
              <a:rPr lang="zh-CN" altLang="en-US" sz="2000" b="1">
                <a:ea typeface="仿宋_GB2312" pitchFamily="49" charset="-122"/>
              </a:rPr>
              <a:t>个片选控制端。</a:t>
            </a:r>
          </a:p>
        </p:txBody>
      </p:sp>
      <p:pic>
        <p:nvPicPr>
          <p:cNvPr id="741382" name="Picture 10">
            <a:extLst>
              <a:ext uri="{FF2B5EF4-FFF2-40B4-BE49-F238E27FC236}">
                <a16:creationId xmlns:a16="http://schemas.microsoft.com/office/drawing/2014/main" id="{B229396B-5E22-4E4F-8AAA-CAAF5340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331913"/>
            <a:ext cx="16002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1387" name="Group 11">
            <a:extLst>
              <a:ext uri="{FF2B5EF4-FFF2-40B4-BE49-F238E27FC236}">
                <a16:creationId xmlns:a16="http://schemas.microsoft.com/office/drawing/2014/main" id="{881C8FB9-F10E-7642-8ADD-30AFEA3735B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14788"/>
            <a:ext cx="6705600" cy="2233612"/>
            <a:chOff x="192" y="2529"/>
            <a:chExt cx="4224" cy="1407"/>
          </a:xfrm>
        </p:grpSpPr>
        <p:graphicFrame>
          <p:nvGraphicFramePr>
            <p:cNvPr id="135175" name="Object 8">
              <a:extLst>
                <a:ext uri="{FF2B5EF4-FFF2-40B4-BE49-F238E27FC236}">
                  <a16:creationId xmlns:a16="http://schemas.microsoft.com/office/drawing/2014/main" id="{CAB49A8B-69D0-7D42-A5AE-9006A63F2F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" y="2529"/>
            <a:ext cx="4128" cy="1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78" name="Visio" r:id="rId4" imgW="70180200" imgH="23914100" progId="Visio.Drawing.11">
                    <p:embed/>
                  </p:oleObj>
                </mc:Choice>
                <mc:Fallback>
                  <p:oleObj name="Visio" r:id="rId4" imgW="70180200" imgH="23914100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529"/>
                          <a:ext cx="4128" cy="1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9" name="Text Box 9">
              <a:extLst>
                <a:ext uri="{FF2B5EF4-FFF2-40B4-BE49-F238E27FC236}">
                  <a16:creationId xmlns:a16="http://schemas.microsoft.com/office/drawing/2014/main" id="{FAB5A47D-077C-C143-AFE6-3907DAB7F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4" y="2973"/>
              <a:ext cx="3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200">
                  <a:latin typeface="Times New Roman" charset="0"/>
                </a:rPr>
                <a:t>…</a:t>
              </a:r>
              <a:endParaRPr lang="en-US" altLang="zh-CN" sz="3200"/>
            </a:p>
          </p:txBody>
        </p:sp>
      </p:grpSp>
      <p:sp>
        <p:nvSpPr>
          <p:cNvPr id="741386" name="Text Box 5">
            <a:extLst>
              <a:ext uri="{FF2B5EF4-FFF2-40B4-BE49-F238E27FC236}">
                <a16:creationId xmlns:a16="http://schemas.microsoft.com/office/drawing/2014/main" id="{BBC81AAD-934B-084A-BB9E-5DECE1E08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5" y="2466975"/>
            <a:ext cx="61563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40000"/>
              </a:spcAft>
              <a:buClrTx/>
              <a:buSzTx/>
              <a:buFontTx/>
              <a:buNone/>
            </a:pPr>
            <a:r>
              <a:rPr lang="en-US" altLang="zh-CN" sz="2000" b="1">
                <a:ea typeface="仿宋_GB2312" pitchFamily="49" charset="-122"/>
              </a:rPr>
              <a:t>      </a:t>
            </a:r>
            <a:r>
              <a:rPr lang="zh-CN" altLang="en-US" sz="2000" b="1">
                <a:ea typeface="仿宋_GB2312" pitchFamily="49" charset="-122"/>
              </a:rPr>
              <a:t>令高位地址</a:t>
            </a:r>
            <a:r>
              <a:rPr lang="en-US" altLang="zh-CN" sz="2000" b="1" i="1">
                <a:solidFill>
                  <a:schemeClr val="hlink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chemeClr val="hlink"/>
                </a:solidFill>
                <a:ea typeface="仿宋_GB2312" pitchFamily="49" charset="-122"/>
              </a:rPr>
              <a:t>4</a:t>
            </a:r>
            <a:r>
              <a:rPr lang="en-US" altLang="zh-CN" sz="2000" b="1" i="1">
                <a:solidFill>
                  <a:schemeClr val="hlink"/>
                </a:solidFill>
                <a:ea typeface="仿宋_GB2312" pitchFamily="49" charset="-122"/>
              </a:rPr>
              <a:t>A</a:t>
            </a:r>
            <a:r>
              <a:rPr lang="en-US" altLang="zh-CN" sz="2000" b="1" baseline="-25000">
                <a:solidFill>
                  <a:schemeClr val="hlink"/>
                </a:solidFill>
                <a:ea typeface="仿宋_GB2312" pitchFamily="49" charset="-122"/>
              </a:rPr>
              <a:t>3</a:t>
            </a:r>
            <a:r>
              <a:rPr lang="zh-CN" altLang="en-US" sz="2000" b="1">
                <a:ea typeface="仿宋_GB2312" pitchFamily="49" charset="-122"/>
              </a:rPr>
              <a:t>取</a:t>
            </a:r>
            <a:r>
              <a:rPr lang="en-US" altLang="zh-CN" sz="2000" b="1">
                <a:ea typeface="仿宋_GB2312" pitchFamily="49" charset="-122"/>
              </a:rPr>
              <a:t>00, 01, 10, 11</a:t>
            </a:r>
            <a:r>
              <a:rPr lang="zh-CN" altLang="en-US" sz="2000" b="1">
                <a:ea typeface="仿宋_GB2312" pitchFamily="49" charset="-122"/>
              </a:rPr>
              <a:t>时分别选中</a:t>
            </a:r>
            <a:r>
              <a:rPr lang="en-US" altLang="zh-CN" sz="2000" b="1">
                <a:ea typeface="仿宋_GB2312" pitchFamily="49" charset="-122"/>
              </a:rPr>
              <a:t>1</a:t>
            </a:r>
            <a:r>
              <a:rPr lang="en-US" altLang="zh-CN" sz="2000" b="1" baseline="30000">
                <a:ea typeface="仿宋_GB2312" pitchFamily="49" charset="-122"/>
              </a:rPr>
              <a:t>#</a:t>
            </a:r>
            <a:r>
              <a:rPr lang="en-US" altLang="zh-CN" sz="2000" b="1">
                <a:ea typeface="仿宋_GB2312" pitchFamily="49" charset="-122"/>
              </a:rPr>
              <a:t>, 2</a:t>
            </a:r>
            <a:r>
              <a:rPr lang="en-US" altLang="zh-CN" sz="2000" b="1" baseline="30000">
                <a:ea typeface="仿宋_GB2312" pitchFamily="49" charset="-122"/>
              </a:rPr>
              <a:t>#</a:t>
            </a:r>
            <a:r>
              <a:rPr lang="en-US" altLang="zh-CN" sz="2000" b="1">
                <a:ea typeface="仿宋_GB2312" pitchFamily="49" charset="-122"/>
              </a:rPr>
              <a:t>, 3</a:t>
            </a:r>
            <a:r>
              <a:rPr lang="en-US" altLang="zh-CN" sz="2000" b="1" baseline="30000">
                <a:ea typeface="仿宋_GB2312" pitchFamily="49" charset="-122"/>
              </a:rPr>
              <a:t># </a:t>
            </a:r>
            <a:r>
              <a:rPr lang="en-US" altLang="zh-CN" sz="2000" b="1">
                <a:ea typeface="仿宋_GB2312" pitchFamily="49" charset="-122"/>
              </a:rPr>
              <a:t>, 4</a:t>
            </a:r>
            <a:r>
              <a:rPr lang="en-US" altLang="zh-CN" sz="2000" b="1" baseline="30000">
                <a:ea typeface="仿宋_GB2312" pitchFamily="49" charset="-122"/>
              </a:rPr>
              <a:t>#</a:t>
            </a:r>
            <a:r>
              <a:rPr lang="zh-CN" altLang="en-US" sz="2000" b="1">
                <a:ea typeface="仿宋_GB2312" pitchFamily="49" charset="-122"/>
              </a:rPr>
              <a:t>芯片即可。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4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80" grpId="0" autoUpdateAnimBg="0"/>
      <p:bldP spid="741381" grpId="0" autoUpdateAnimBg="0"/>
      <p:bldP spid="741386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D4CDCE11-F936-E74A-BC0B-A6B486B6F5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例：试用 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74LS138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组成一个五线至三十二线译码器</a:t>
            </a:r>
          </a:p>
        </p:txBody>
      </p:sp>
      <p:grpSp>
        <p:nvGrpSpPr>
          <p:cNvPr id="136194" name="Group 10">
            <a:extLst>
              <a:ext uri="{FF2B5EF4-FFF2-40B4-BE49-F238E27FC236}">
                <a16:creationId xmlns:a16="http://schemas.microsoft.com/office/drawing/2014/main" id="{D4BC5D99-E974-044B-B88A-3F9FF220E3C4}"/>
              </a:ext>
            </a:extLst>
          </p:cNvPr>
          <p:cNvGrpSpPr>
            <a:grpSpLocks/>
          </p:cNvGrpSpPr>
          <p:nvPr/>
        </p:nvGrpSpPr>
        <p:grpSpPr bwMode="auto">
          <a:xfrm>
            <a:off x="1136650" y="1262063"/>
            <a:ext cx="7321550" cy="2563812"/>
            <a:chOff x="716" y="795"/>
            <a:chExt cx="4612" cy="1615"/>
          </a:xfrm>
        </p:grpSpPr>
        <p:sp>
          <p:nvSpPr>
            <p:cNvPr id="136199" name="Text Box 11">
              <a:extLst>
                <a:ext uri="{FF2B5EF4-FFF2-40B4-BE49-F238E27FC236}">
                  <a16:creationId xmlns:a16="http://schemas.microsoft.com/office/drawing/2014/main" id="{C6ABA0A9-F373-D940-A7DA-1EC0C5FFD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" y="795"/>
              <a:ext cx="43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解：</a:t>
              </a:r>
            </a:p>
          </p:txBody>
        </p:sp>
        <p:sp>
          <p:nvSpPr>
            <p:cNvPr id="136200" name="Text Box 12">
              <a:extLst>
                <a:ext uri="{FF2B5EF4-FFF2-40B4-BE49-F238E27FC236}">
                  <a16:creationId xmlns:a16="http://schemas.microsoft.com/office/drawing/2014/main" id="{4811C4C8-6972-C543-A072-D22B41B39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1005"/>
              <a:ext cx="3878" cy="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Aft>
                  <a:spcPct val="40000"/>
                </a:spcAft>
                <a:buClrTx/>
                <a:buSzTx/>
                <a:buFontTx/>
                <a:buAutoNum type="arabicParenBoth"/>
              </a:pPr>
              <a:r>
                <a:rPr lang="zh-CN" altLang="en-US" sz="2000" b="1">
                  <a:ea typeface="仿宋_GB2312" pitchFamily="49" charset="-122"/>
                </a:rPr>
                <a:t>新译码器有五个地址输入端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4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3 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2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1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0</a:t>
              </a:r>
              <a:r>
                <a:rPr lang="en-US" altLang="zh-CN" sz="2000" b="1">
                  <a:ea typeface="仿宋_GB2312" pitchFamily="49" charset="-122"/>
                </a:rPr>
                <a:t>,  </a:t>
              </a:r>
              <a:r>
                <a:rPr lang="zh-CN" altLang="en-US" sz="2000" b="1">
                  <a:ea typeface="仿宋_GB2312" pitchFamily="49" charset="-122"/>
                </a:rPr>
                <a:t>而</a:t>
              </a:r>
              <a:r>
                <a:rPr lang="en-US" altLang="zh-CN" sz="2000" b="1">
                  <a:ea typeface="仿宋_GB2312" pitchFamily="49" charset="-122"/>
                </a:rPr>
                <a:t>74138</a:t>
              </a:r>
              <a:r>
                <a:rPr lang="zh-CN" altLang="en-US" sz="2000" b="1">
                  <a:ea typeface="仿宋_GB2312" pitchFamily="49" charset="-122"/>
                </a:rPr>
                <a:t>有三个地址输入端</a:t>
              </a:r>
              <a:r>
                <a:rPr lang="en-US" altLang="zh-CN" sz="2000" b="1" i="1"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ea typeface="仿宋_GB2312" pitchFamily="49" charset="-122"/>
                </a:rPr>
                <a:t>2</a:t>
              </a:r>
              <a:r>
                <a:rPr lang="en-US" altLang="zh-CN" sz="2000" b="1" i="1"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ea typeface="仿宋_GB2312" pitchFamily="49" charset="-122"/>
                </a:rPr>
                <a:t>1</a:t>
              </a:r>
              <a:r>
                <a:rPr lang="en-US" altLang="zh-CN" sz="2000" b="1" i="1"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ea typeface="仿宋_GB2312" pitchFamily="49" charset="-122"/>
                </a:rPr>
                <a:t>0</a:t>
              </a:r>
              <a:r>
                <a:rPr lang="en-US" altLang="zh-CN" sz="2000" b="1">
                  <a:ea typeface="仿宋_GB2312" pitchFamily="49" charset="-122"/>
                </a:rPr>
                <a:t>, </a:t>
              </a:r>
              <a:r>
                <a:rPr lang="zh-CN" altLang="en-US" sz="2000" b="1">
                  <a:ea typeface="仿宋_GB2312" pitchFamily="49" charset="-122"/>
                </a:rPr>
                <a:t>三个片选控制端</a:t>
              </a:r>
              <a:r>
                <a:rPr lang="en-US" altLang="zh-CN" sz="2000" b="1">
                  <a:ea typeface="仿宋_GB2312" pitchFamily="49" charset="-122"/>
                </a:rPr>
                <a:t>.  </a:t>
              </a:r>
              <a:r>
                <a:rPr lang="zh-CN" altLang="en-US" sz="2000" b="1">
                  <a:ea typeface="仿宋_GB2312" pitchFamily="49" charset="-122"/>
                </a:rPr>
                <a:t>令高位地址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4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3</a:t>
              </a:r>
              <a:r>
                <a:rPr lang="zh-CN" altLang="en-US" sz="2000" b="1">
                  <a:ea typeface="仿宋_GB2312" pitchFamily="49" charset="-122"/>
                </a:rPr>
                <a:t>取</a:t>
              </a:r>
              <a:r>
                <a:rPr lang="en-US" altLang="zh-CN" sz="2000" b="1">
                  <a:ea typeface="仿宋_GB2312" pitchFamily="49" charset="-122"/>
                </a:rPr>
                <a:t>00, 01, 10, 11</a:t>
              </a:r>
              <a:r>
                <a:rPr lang="zh-CN" altLang="en-US" sz="2000" b="1">
                  <a:ea typeface="仿宋_GB2312" pitchFamily="49" charset="-122"/>
                </a:rPr>
                <a:t>时分别选中</a:t>
              </a:r>
              <a:r>
                <a:rPr lang="en-US" altLang="zh-CN" sz="2000" b="1">
                  <a:ea typeface="仿宋_GB2312" pitchFamily="49" charset="-122"/>
                </a:rPr>
                <a:t>1</a:t>
              </a:r>
              <a:r>
                <a:rPr lang="en-US" altLang="zh-CN" sz="2000" b="1" baseline="30000">
                  <a:ea typeface="仿宋_GB2312" pitchFamily="49" charset="-122"/>
                </a:rPr>
                <a:t>#</a:t>
              </a:r>
              <a:r>
                <a:rPr lang="en-US" altLang="zh-CN" sz="2000" b="1">
                  <a:ea typeface="仿宋_GB2312" pitchFamily="49" charset="-122"/>
                </a:rPr>
                <a:t>, 2</a:t>
              </a:r>
              <a:r>
                <a:rPr lang="en-US" altLang="zh-CN" sz="2000" b="1" baseline="30000">
                  <a:ea typeface="仿宋_GB2312" pitchFamily="49" charset="-122"/>
                </a:rPr>
                <a:t>#</a:t>
              </a:r>
              <a:r>
                <a:rPr lang="en-US" altLang="zh-CN" sz="2000" b="1">
                  <a:ea typeface="仿宋_GB2312" pitchFamily="49" charset="-122"/>
                </a:rPr>
                <a:t>, 3</a:t>
              </a:r>
              <a:r>
                <a:rPr lang="en-US" altLang="zh-CN" sz="2000" b="1" baseline="30000">
                  <a:ea typeface="仿宋_GB2312" pitchFamily="49" charset="-122"/>
                </a:rPr>
                <a:t># </a:t>
              </a:r>
              <a:r>
                <a:rPr lang="en-US" altLang="zh-CN" sz="2000" b="1">
                  <a:ea typeface="仿宋_GB2312" pitchFamily="49" charset="-122"/>
                </a:rPr>
                <a:t>, 4</a:t>
              </a:r>
              <a:r>
                <a:rPr lang="en-US" altLang="zh-CN" sz="2000" b="1" baseline="30000">
                  <a:ea typeface="仿宋_GB2312" pitchFamily="49" charset="-122"/>
                </a:rPr>
                <a:t>#</a:t>
              </a:r>
              <a:r>
                <a:rPr lang="zh-CN" altLang="en-US" sz="2000" b="1">
                  <a:ea typeface="仿宋_GB2312" pitchFamily="49" charset="-122"/>
                </a:rPr>
                <a:t>芯片即可。</a:t>
              </a:r>
            </a:p>
            <a:p>
              <a:pPr eaLnBrk="1" hangingPunct="1">
                <a:lnSpc>
                  <a:spcPct val="130000"/>
                </a:lnSpc>
                <a:spcAft>
                  <a:spcPct val="40000"/>
                </a:spcAft>
                <a:buClrTx/>
                <a:buSzTx/>
                <a:buFontTx/>
                <a:buAutoNum type="arabicParenBoth"/>
              </a:pPr>
              <a:r>
                <a:rPr lang="zh-CN" altLang="en-US" sz="2000" b="1">
                  <a:ea typeface="仿宋_GB2312" pitchFamily="49" charset="-122"/>
                </a:rPr>
                <a:t>即地址最高位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4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3</a:t>
              </a:r>
              <a:r>
                <a:rPr lang="zh-CN" altLang="en-US" sz="2000" b="1">
                  <a:ea typeface="仿宋_GB2312" pitchFamily="49" charset="-122"/>
                </a:rPr>
                <a:t>分别接</a:t>
              </a:r>
              <a:r>
                <a:rPr lang="zh-CN" altLang="en-US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ea typeface="仿宋_GB2312" pitchFamily="49" charset="-122"/>
                </a:rPr>
                <a:t>1</a:t>
              </a:r>
              <a:r>
                <a:rPr lang="en-US" altLang="zh-CN" sz="2000" b="1" baseline="30000">
                  <a:ea typeface="仿宋_GB2312" pitchFamily="49" charset="-122"/>
                </a:rPr>
                <a:t>#</a:t>
              </a:r>
              <a:r>
                <a:rPr lang="en-US" altLang="zh-CN" sz="2000" b="1">
                  <a:ea typeface="仿宋_GB2312" pitchFamily="49" charset="-122"/>
                </a:rPr>
                <a:t>, 2</a:t>
              </a:r>
              <a:r>
                <a:rPr lang="en-US" altLang="zh-CN" sz="2000" b="1" baseline="30000">
                  <a:ea typeface="仿宋_GB2312" pitchFamily="49" charset="-122"/>
                </a:rPr>
                <a:t>#</a:t>
              </a:r>
              <a:r>
                <a:rPr lang="en-US" altLang="zh-CN" sz="2000" b="1">
                  <a:ea typeface="仿宋_GB2312" pitchFamily="49" charset="-122"/>
                </a:rPr>
                <a:t>, 3</a:t>
              </a:r>
              <a:r>
                <a:rPr lang="en-US" altLang="zh-CN" sz="2000" b="1" baseline="30000">
                  <a:ea typeface="仿宋_GB2312" pitchFamily="49" charset="-122"/>
                </a:rPr>
                <a:t># </a:t>
              </a:r>
              <a:r>
                <a:rPr lang="zh-CN" altLang="en-US" sz="2000" b="1">
                  <a:ea typeface="仿宋_GB2312" pitchFamily="49" charset="-122"/>
                </a:rPr>
                <a:t>芯片的</a:t>
              </a:r>
            </a:p>
          </p:txBody>
        </p:sp>
        <p:graphicFrame>
          <p:nvGraphicFramePr>
            <p:cNvPr id="136201" name="Object 13">
              <a:extLst>
                <a:ext uri="{FF2B5EF4-FFF2-40B4-BE49-F238E27FC236}">
                  <a16:creationId xmlns:a16="http://schemas.microsoft.com/office/drawing/2014/main" id="{76837ED4-6A04-C34E-82DF-EFB6ED722E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121"/>
            <a:ext cx="134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4" name="Equation" r:id="rId3" imgW="26911300" imgH="5854700" progId="Equation.3">
                    <p:embed/>
                  </p:oleObj>
                </mc:Choice>
                <mc:Fallback>
                  <p:oleObj name="Equation" r:id="rId3" imgW="26911300" imgH="58547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121"/>
                          <a:ext cx="134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91854B1-7509-9648-B37C-F697BF23BA1A}"/>
              </a:ext>
            </a:extLst>
          </p:cNvPr>
          <p:cNvGrpSpPr>
            <a:grpSpLocks/>
          </p:cNvGrpSpPr>
          <p:nvPr/>
        </p:nvGrpSpPr>
        <p:grpSpPr bwMode="auto">
          <a:xfrm>
            <a:off x="1158875" y="3852863"/>
            <a:ext cx="7772400" cy="2395537"/>
            <a:chOff x="730" y="2427"/>
            <a:chExt cx="4896" cy="1509"/>
          </a:xfrm>
        </p:grpSpPr>
        <p:graphicFrame>
          <p:nvGraphicFramePr>
            <p:cNvPr id="136197" name="Object 15">
              <a:extLst>
                <a:ext uri="{FF2B5EF4-FFF2-40B4-BE49-F238E27FC236}">
                  <a16:creationId xmlns:a16="http://schemas.microsoft.com/office/drawing/2014/main" id="{C1882E00-EEAB-A649-8340-CA5E1D73BF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8" y="2450"/>
            <a:ext cx="862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5" name="Equation" r:id="rId5" imgW="17843500" imgH="5270500" progId="Equation.3">
                    <p:embed/>
                  </p:oleObj>
                </mc:Choice>
                <mc:Fallback>
                  <p:oleObj name="Equation" r:id="rId5" imgW="17843500" imgH="52705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8" y="2450"/>
                          <a:ext cx="862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198" name="Text Box 16">
              <a:extLst>
                <a:ext uri="{FF2B5EF4-FFF2-40B4-BE49-F238E27FC236}">
                  <a16:creationId xmlns:a16="http://schemas.microsoft.com/office/drawing/2014/main" id="{766E6CA0-A544-D54A-917D-4AA59F124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27"/>
              <a:ext cx="4896" cy="1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Aft>
                  <a:spcPct val="35000"/>
                </a:spcAft>
                <a:buClrTx/>
                <a:buSzTx/>
                <a:buFontTx/>
                <a:buAutoNum type="arabicParenBoth" startAt="3"/>
              </a:pPr>
              <a:r>
                <a:rPr lang="zh-CN" altLang="en-US" sz="2000" b="1">
                  <a:ea typeface="仿宋_GB2312" pitchFamily="49" charset="-122"/>
                </a:rPr>
                <a:t>对于</a:t>
              </a:r>
              <a:r>
                <a:rPr lang="en-US" altLang="zh-CN" sz="2000" b="1">
                  <a:ea typeface="仿宋_GB2312" pitchFamily="49" charset="-122"/>
                </a:rPr>
                <a:t>4</a:t>
              </a:r>
              <a:r>
                <a:rPr lang="en-US" altLang="zh-CN" sz="2000" b="1" baseline="30000">
                  <a:ea typeface="仿宋_GB2312" pitchFamily="49" charset="-122"/>
                </a:rPr>
                <a:t>#</a:t>
              </a:r>
              <a:r>
                <a:rPr lang="zh-CN" altLang="en-US" sz="2000" b="1">
                  <a:ea typeface="仿宋_GB2312" pitchFamily="49" charset="-122"/>
                </a:rPr>
                <a:t>芯片</a:t>
              </a:r>
              <a:r>
                <a:rPr lang="en-US" altLang="zh-CN" sz="2000" b="1">
                  <a:ea typeface="仿宋_GB2312" pitchFamily="49" charset="-122"/>
                </a:rPr>
                <a:t>, </a:t>
              </a:r>
              <a:r>
                <a:rPr lang="zh-CN" altLang="en-US" sz="2000" b="1">
                  <a:ea typeface="仿宋_GB2312" pitchFamily="49" charset="-122"/>
                </a:rPr>
                <a:t>应使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4</a:t>
              </a:r>
              <a:r>
                <a:rPr lang="en-US" altLang="zh-CN" sz="2000" b="1" i="1">
                  <a:solidFill>
                    <a:schemeClr val="hlink"/>
                  </a:solidFill>
                  <a:ea typeface="仿宋_GB2312" pitchFamily="49" charset="-122"/>
                </a:rPr>
                <a:t>A</a:t>
              </a:r>
              <a:r>
                <a:rPr lang="en-US" altLang="zh-CN" sz="2000" b="1" baseline="-25000">
                  <a:solidFill>
                    <a:schemeClr val="hlink"/>
                  </a:solidFill>
                  <a:ea typeface="仿宋_GB2312" pitchFamily="49" charset="-122"/>
                </a:rPr>
                <a:t>3</a:t>
              </a:r>
              <a:r>
                <a:rPr lang="zh-CN" altLang="en-US" sz="2000" b="1">
                  <a:ea typeface="仿宋_GB2312" pitchFamily="49" charset="-122"/>
                </a:rPr>
                <a:t>为</a:t>
              </a:r>
              <a:r>
                <a:rPr lang="en-US" altLang="zh-CN" sz="2000" b="1">
                  <a:ea typeface="仿宋_GB2312" pitchFamily="49" charset="-122"/>
                </a:rPr>
                <a:t>11</a:t>
              </a:r>
              <a:r>
                <a:rPr lang="zh-CN" altLang="en-US" sz="2000" b="1">
                  <a:ea typeface="仿宋_GB2312" pitchFamily="49" charset="-122"/>
                </a:rPr>
                <a:t>时工作，因此可以令</a:t>
              </a:r>
            </a:p>
            <a:p>
              <a:pPr eaLnBrk="1" hangingPunct="1">
                <a:lnSpc>
                  <a:spcPct val="130000"/>
                </a:lnSpc>
                <a:spcAft>
                  <a:spcPct val="35000"/>
                </a:spcAft>
                <a:buClrTx/>
                <a:buSzTx/>
                <a:buFontTx/>
                <a:buAutoNum type="arabicParenBoth" startAt="3"/>
              </a:pPr>
              <a:r>
                <a:rPr lang="zh-CN" altLang="en-US" sz="2000" b="1">
                  <a:ea typeface="仿宋_GB2312" pitchFamily="49" charset="-122"/>
                </a:rPr>
                <a:t>各芯片剩余的控制端接合适的高、低电平使之有效</a:t>
              </a:r>
              <a:r>
                <a:rPr lang="en-US" altLang="zh-CN" sz="2000" b="1">
                  <a:ea typeface="仿宋_GB2312" pitchFamily="49" charset="-122"/>
                </a:rPr>
                <a:t>, </a:t>
              </a:r>
              <a:r>
                <a:rPr lang="zh-CN" altLang="en-US" sz="2000" b="1">
                  <a:ea typeface="仿宋_GB2312" pitchFamily="49" charset="-122"/>
                </a:rPr>
                <a:t>或组合成新的片选</a:t>
              </a:r>
              <a:r>
                <a:rPr lang="en-US" altLang="zh-CN" sz="2000" b="1">
                  <a:ea typeface="仿宋_GB2312" pitchFamily="49" charset="-122"/>
                </a:rPr>
                <a:t>(</a:t>
              </a:r>
              <a:r>
                <a:rPr lang="zh-CN" altLang="en-US" sz="2000" b="1">
                  <a:ea typeface="仿宋_GB2312" pitchFamily="49" charset="-122"/>
                </a:rPr>
                <a:t>使能</a:t>
              </a:r>
              <a:r>
                <a:rPr lang="en-US" altLang="zh-CN" sz="2000" b="1">
                  <a:ea typeface="仿宋_GB2312" pitchFamily="49" charset="-122"/>
                </a:rPr>
                <a:t>)</a:t>
              </a:r>
              <a:r>
                <a:rPr lang="zh-CN" altLang="en-US" sz="2000" b="1">
                  <a:ea typeface="仿宋_GB2312" pitchFamily="49" charset="-122"/>
                </a:rPr>
                <a:t>端</a:t>
              </a:r>
              <a:r>
                <a:rPr lang="en-US" altLang="zh-CN" sz="2000" b="1">
                  <a:ea typeface="仿宋_GB2312" pitchFamily="49" charset="-122"/>
                </a:rPr>
                <a:t>.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lnSpc>
                  <a:spcPct val="130000"/>
                </a:lnSpc>
                <a:spcAft>
                  <a:spcPct val="35000"/>
                </a:spcAft>
                <a:buClrTx/>
                <a:buSzTx/>
                <a:buFontTx/>
                <a:buAutoNum type="arabicParenBoth" startAt="3"/>
              </a:pPr>
              <a:r>
                <a:rPr lang="en-US" altLang="zh-CN" sz="2000" b="1">
                  <a:ea typeface="仿宋_GB2312" pitchFamily="49" charset="-122"/>
                </a:rPr>
                <a:t>1</a:t>
              </a:r>
              <a:r>
                <a:rPr lang="en-US" altLang="zh-CN" sz="2000" b="1" baseline="30000">
                  <a:ea typeface="仿宋_GB2312" pitchFamily="49" charset="-122"/>
                </a:rPr>
                <a:t># </a:t>
              </a:r>
              <a:r>
                <a:rPr lang="zh-CN" altLang="en-US" sz="2000" b="1">
                  <a:ea typeface="仿宋_GB2312" pitchFamily="49" charset="-122"/>
                </a:rPr>
                <a:t>芯片的地址范围</a:t>
              </a:r>
              <a:r>
                <a:rPr lang="en-US" altLang="zh-CN" sz="2000" b="1">
                  <a:ea typeface="仿宋_GB2312" pitchFamily="49" charset="-122"/>
                </a:rPr>
                <a:t>: 00H</a:t>
              </a:r>
              <a:r>
                <a:rPr lang="en-US" altLang="zh-CN" sz="2000" b="1">
                  <a:ea typeface="仿宋_GB2312" pitchFamily="49" charset="-122"/>
                  <a:sym typeface="Symbol" pitchFamily="2" charset="2"/>
                </a:rPr>
                <a:t></a:t>
              </a:r>
              <a:r>
                <a:rPr lang="en-US" altLang="zh-CN" sz="2000" b="1">
                  <a:ea typeface="仿宋_GB2312" pitchFamily="49" charset="-122"/>
                </a:rPr>
                <a:t>07H</a:t>
              </a:r>
              <a:r>
                <a:rPr lang="zh-CN" altLang="en-US" sz="2000" b="1">
                  <a:ea typeface="仿宋_GB2312" pitchFamily="49" charset="-122"/>
                </a:rPr>
                <a:t>，</a:t>
              </a:r>
              <a:r>
                <a:rPr lang="en-US" altLang="zh-CN" sz="2000" b="1">
                  <a:ea typeface="仿宋_GB2312" pitchFamily="49" charset="-122"/>
                </a:rPr>
                <a:t>2</a:t>
              </a:r>
              <a:r>
                <a:rPr lang="en-US" altLang="zh-CN" sz="2000" b="1" baseline="30000">
                  <a:ea typeface="仿宋_GB2312" pitchFamily="49" charset="-122"/>
                </a:rPr>
                <a:t># </a:t>
              </a:r>
              <a:r>
                <a:rPr lang="zh-CN" altLang="en-US" sz="2000" b="1">
                  <a:ea typeface="仿宋_GB2312" pitchFamily="49" charset="-122"/>
                </a:rPr>
                <a:t>芯片的地址范围</a:t>
              </a:r>
              <a:r>
                <a:rPr lang="en-US" altLang="zh-CN" sz="2000" b="1">
                  <a:ea typeface="仿宋_GB2312" pitchFamily="49" charset="-122"/>
                </a:rPr>
                <a:t>: 08H</a:t>
              </a:r>
              <a:r>
                <a:rPr lang="en-US" altLang="zh-CN" sz="2000" b="1">
                  <a:ea typeface="仿宋_GB2312" pitchFamily="49" charset="-122"/>
                  <a:sym typeface="Symbol" pitchFamily="2" charset="2"/>
                </a:rPr>
                <a:t></a:t>
              </a:r>
              <a:r>
                <a:rPr lang="en-US" altLang="zh-CN" sz="2000" b="1">
                  <a:ea typeface="仿宋_GB2312" pitchFamily="49" charset="-122"/>
                </a:rPr>
                <a:t>0FH,  </a:t>
              </a:r>
            </a:p>
            <a:p>
              <a:pPr eaLnBrk="1" hangingPunct="1">
                <a:lnSpc>
                  <a:spcPct val="130000"/>
                </a:lnSpc>
                <a:spcAft>
                  <a:spcPct val="35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仿宋_GB2312" pitchFamily="49" charset="-122"/>
                </a:rPr>
                <a:t>       3</a:t>
              </a:r>
              <a:r>
                <a:rPr lang="en-US" altLang="zh-CN" sz="2000" b="1" baseline="30000">
                  <a:ea typeface="仿宋_GB2312" pitchFamily="49" charset="-122"/>
                </a:rPr>
                <a:t># </a:t>
              </a:r>
              <a:r>
                <a:rPr lang="zh-CN" altLang="en-US" sz="2000" b="1">
                  <a:ea typeface="仿宋_GB2312" pitchFamily="49" charset="-122"/>
                </a:rPr>
                <a:t>芯片的地址范围</a:t>
              </a:r>
              <a:r>
                <a:rPr lang="en-US" altLang="zh-CN" sz="2000" b="1">
                  <a:ea typeface="仿宋_GB2312" pitchFamily="49" charset="-122"/>
                </a:rPr>
                <a:t>: 10H</a:t>
              </a:r>
              <a:r>
                <a:rPr lang="en-US" altLang="zh-CN" sz="2000" b="1">
                  <a:ea typeface="仿宋_GB2312" pitchFamily="49" charset="-122"/>
                  <a:sym typeface="Symbol" pitchFamily="2" charset="2"/>
                </a:rPr>
                <a:t></a:t>
              </a:r>
              <a:r>
                <a:rPr lang="en-US" altLang="zh-CN" sz="2000" b="1">
                  <a:ea typeface="仿宋_GB2312" pitchFamily="49" charset="-122"/>
                </a:rPr>
                <a:t>18H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zh-CN" altLang="en-US" sz="2000" b="1">
                  <a:ea typeface="宋体" panose="02010600030101010101" pitchFamily="2" charset="-122"/>
                </a:rPr>
                <a:t>，</a:t>
              </a:r>
              <a:r>
                <a:rPr lang="en-US" altLang="zh-CN" sz="2000" b="1">
                  <a:ea typeface="仿宋_GB2312" pitchFamily="49" charset="-122"/>
                </a:rPr>
                <a:t>4</a:t>
              </a:r>
              <a:r>
                <a:rPr lang="en-US" altLang="zh-CN" sz="2000" b="1" baseline="30000">
                  <a:ea typeface="仿宋_GB2312" pitchFamily="49" charset="-122"/>
                </a:rPr>
                <a:t># </a:t>
              </a:r>
              <a:r>
                <a:rPr lang="zh-CN" altLang="en-US" sz="2000" b="1">
                  <a:ea typeface="仿宋_GB2312" pitchFamily="49" charset="-122"/>
                </a:rPr>
                <a:t>芯片的地址范围</a:t>
              </a:r>
              <a:r>
                <a:rPr lang="en-US" altLang="zh-CN" sz="2000" b="1">
                  <a:ea typeface="仿宋_GB2312" pitchFamily="49" charset="-122"/>
                </a:rPr>
                <a:t>: 18H</a:t>
              </a:r>
              <a:r>
                <a:rPr lang="en-US" altLang="zh-CN" sz="2000" b="1">
                  <a:ea typeface="仿宋_GB2312" pitchFamily="49" charset="-122"/>
                  <a:sym typeface="Symbol" pitchFamily="2" charset="2"/>
                </a:rPr>
                <a:t></a:t>
              </a:r>
              <a:r>
                <a:rPr lang="en-US" altLang="zh-CN" sz="2000" b="1">
                  <a:ea typeface="仿宋_GB2312" pitchFamily="49" charset="-122"/>
                </a:rPr>
                <a:t>1FH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</p:grpSp>
      <p:pic>
        <p:nvPicPr>
          <p:cNvPr id="136196" name="Picture 18">
            <a:extLst>
              <a:ext uri="{FF2B5EF4-FFF2-40B4-BE49-F238E27FC236}">
                <a16:creationId xmlns:a16="http://schemas.microsoft.com/office/drawing/2014/main" id="{A7F1C531-5491-3E48-B374-D74536E1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331913"/>
            <a:ext cx="16002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026">
            <a:extLst>
              <a:ext uri="{FF2B5EF4-FFF2-40B4-BE49-F238E27FC236}">
                <a16:creationId xmlns:a16="http://schemas.microsoft.com/office/drawing/2014/main" id="{153C2D98-9069-5248-9F25-D21EEDD53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例：用三线至八线译码器组成六线至六十四线译码器</a:t>
            </a:r>
            <a:r>
              <a:rPr lang="zh-CN" altLang="en-US"/>
              <a:t> </a:t>
            </a:r>
          </a:p>
        </p:txBody>
      </p:sp>
      <p:sp>
        <p:nvSpPr>
          <p:cNvPr id="829443" name="Text Box 1027">
            <a:extLst>
              <a:ext uri="{FF2B5EF4-FFF2-40B4-BE49-F238E27FC236}">
                <a16:creationId xmlns:a16="http://schemas.microsoft.com/office/drawing/2014/main" id="{106929D5-DB6B-0542-81FA-1B2485DB3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000" b="1">
                <a:latin typeface="宋体" charset="-122"/>
              </a:rPr>
              <a:t>解：由输出线数可知，至少需要</a:t>
            </a:r>
            <a:r>
              <a:rPr lang="en-US" altLang="zh-CN" sz="2000" b="1">
                <a:latin typeface="Times New Roman" charset="0"/>
              </a:rPr>
              <a:t>8</a:t>
            </a:r>
            <a:r>
              <a:rPr lang="zh-CN" altLang="en-US" sz="2000" b="1">
                <a:latin typeface="宋体" charset="-122"/>
              </a:rPr>
              <a:t>片三线至八线译码器，</a:t>
            </a:r>
            <a:endParaRPr lang="zh-CN" altLang="en-US" sz="2000" b="1">
              <a:latin typeface="Times New Roman" charset="0"/>
            </a:endParaRPr>
          </a:p>
        </p:txBody>
      </p:sp>
      <p:graphicFrame>
        <p:nvGraphicFramePr>
          <p:cNvPr id="738308" name="Object 4">
            <a:extLst>
              <a:ext uri="{FF2B5EF4-FFF2-40B4-BE49-F238E27FC236}">
                <a16:creationId xmlns:a16="http://schemas.microsoft.com/office/drawing/2014/main" id="{CE1B4BF8-CF5E-2A4A-8729-6AEBF71AC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895600"/>
          <a:ext cx="60960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2" name="Visio" r:id="rId3" imgW="61531500" imgH="32016700" progId="Visio.Drawing.11">
                  <p:embed/>
                </p:oleObj>
              </mc:Choice>
              <mc:Fallback>
                <p:oleObj name="Visio" r:id="rId3" imgW="61531500" imgH="32016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95600"/>
                        <a:ext cx="609600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51" name="Text Box 1035">
            <a:extLst>
              <a:ext uri="{FF2B5EF4-FFF2-40B4-BE49-F238E27FC236}">
                <a16:creationId xmlns:a16="http://schemas.microsoft.com/office/drawing/2014/main" id="{14EB1A84-7E48-2A41-A9E0-D90A3F589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27150"/>
            <a:ext cx="7772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000" b="1">
                <a:latin typeface="宋体" charset="-122"/>
              </a:rPr>
              <a:t>                                                 </a:t>
            </a:r>
            <a:r>
              <a:rPr lang="zh-CN" altLang="en-US" sz="2000" b="1">
                <a:latin typeface="宋体" charset="-122"/>
              </a:rPr>
              <a:t>此时使能端不能完成高位控制，可采用</a:t>
            </a:r>
            <a:r>
              <a:rPr lang="zh-CN" altLang="en-US" sz="2000" b="1">
                <a:solidFill>
                  <a:schemeClr val="hlink"/>
                </a:solidFill>
                <a:latin typeface="宋体" charset="-122"/>
              </a:rPr>
              <a:t>树型结构</a:t>
            </a:r>
            <a:r>
              <a:rPr lang="zh-CN" altLang="en-US" sz="2000" b="1">
                <a:latin typeface="宋体" charset="-122"/>
              </a:rPr>
              <a:t>扩展，再加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宋体" charset="-122"/>
              </a:rPr>
              <a:t>片译码器对高三位译码，其</a:t>
            </a:r>
            <a:r>
              <a:rPr lang="en-US" altLang="zh-CN" sz="2000" b="1">
                <a:latin typeface="Times New Roman" charset="0"/>
              </a:rPr>
              <a:t>8</a:t>
            </a:r>
            <a:r>
              <a:rPr lang="zh-CN" altLang="en-US" sz="2000" b="1">
                <a:latin typeface="宋体" charset="-122"/>
              </a:rPr>
              <a:t>个输出分别控制其余</a:t>
            </a:r>
            <a:r>
              <a:rPr lang="en-US" altLang="zh-CN" sz="2000" b="1">
                <a:latin typeface="Times New Roman" charset="0"/>
              </a:rPr>
              <a:t>8</a:t>
            </a:r>
            <a:r>
              <a:rPr lang="zh-CN" altLang="en-US" sz="2000" b="1">
                <a:latin typeface="宋体" charset="-122"/>
              </a:rPr>
              <a:t>片的使能端，选择其中一个工作</a:t>
            </a:r>
            <a:r>
              <a:rPr lang="zh-CN" altLang="en-US" sz="2000" b="1">
                <a:latin typeface="Times New Roman" charset="0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43" grpId="0" autoUpdateAnimBg="0"/>
      <p:bldP spid="829451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4F4F0217-9EB1-034A-A861-9B351F45F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例：用三线至八线译码器组成六线至六十四线译码器</a:t>
            </a:r>
            <a:r>
              <a:rPr lang="zh-CN" altLang="en-US"/>
              <a:t> </a:t>
            </a:r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87C5C906-C869-954B-9C3A-EC8CC1DC0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000" b="1">
                <a:latin typeface="宋体" charset="-122"/>
              </a:rPr>
              <a:t>解：由输出线数可知，至少需要</a:t>
            </a:r>
            <a:r>
              <a:rPr lang="en-US" altLang="zh-CN" sz="2000" b="1">
                <a:latin typeface="Times New Roman" charset="0"/>
              </a:rPr>
              <a:t>8</a:t>
            </a:r>
            <a:r>
              <a:rPr lang="zh-CN" altLang="en-US" sz="2000" b="1">
                <a:latin typeface="宋体" charset="-122"/>
              </a:rPr>
              <a:t>片三线至八线译码器，</a:t>
            </a:r>
            <a:endParaRPr lang="zh-CN" altLang="en-US" sz="2000" b="1">
              <a:latin typeface="Times New Roman" charset="0"/>
            </a:endParaRPr>
          </a:p>
        </p:txBody>
      </p:sp>
      <p:grpSp>
        <p:nvGrpSpPr>
          <p:cNvPr id="138243" name="Group 12">
            <a:extLst>
              <a:ext uri="{FF2B5EF4-FFF2-40B4-BE49-F238E27FC236}">
                <a16:creationId xmlns:a16="http://schemas.microsoft.com/office/drawing/2014/main" id="{5BDE064B-96B8-8D4B-8AC9-E490CE134C1A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200400"/>
            <a:ext cx="6172200" cy="3438525"/>
            <a:chOff x="1488" y="1866"/>
            <a:chExt cx="4032" cy="2310"/>
          </a:xfrm>
        </p:grpSpPr>
        <p:graphicFrame>
          <p:nvGraphicFramePr>
            <p:cNvPr id="138245" name="Object 13">
              <a:extLst>
                <a:ext uri="{FF2B5EF4-FFF2-40B4-BE49-F238E27FC236}">
                  <a16:creationId xmlns:a16="http://schemas.microsoft.com/office/drawing/2014/main" id="{501F277A-CD1F-9347-B573-5DEDC8D486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1866"/>
            <a:ext cx="4032" cy="2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50" r:id="rId3" imgW="42773600" imgH="23050500" progId="Visio.Drawing.6">
                    <p:embed/>
                  </p:oleObj>
                </mc:Choice>
                <mc:Fallback>
                  <p:oleObj r:id="rId3" imgW="42773600" imgH="23050500" progId="Visio.Drawing.6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866"/>
                          <a:ext cx="4032" cy="2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599" name="Text Box 14">
              <a:extLst>
                <a:ext uri="{FF2B5EF4-FFF2-40B4-BE49-F238E27FC236}">
                  <a16:creationId xmlns:a16="http://schemas.microsoft.com/office/drawing/2014/main" id="{FACF2311-2F45-AE41-8D9A-07D71D53B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925"/>
              <a:ext cx="678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</a:p>
          </p:txBody>
        </p:sp>
        <p:sp>
          <p:nvSpPr>
            <p:cNvPr id="110600" name="Text Box 15">
              <a:extLst>
                <a:ext uri="{FF2B5EF4-FFF2-40B4-BE49-F238E27FC236}">
                  <a16:creationId xmlns:a16="http://schemas.microsoft.com/office/drawing/2014/main" id="{FC9EB81C-868E-744A-9675-A9345AE9C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0" y="1958"/>
              <a:ext cx="684" cy="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</a:p>
          </p:txBody>
        </p:sp>
        <p:sp>
          <p:nvSpPr>
            <p:cNvPr id="110601" name="Text Box 16">
              <a:extLst>
                <a:ext uri="{FF2B5EF4-FFF2-40B4-BE49-F238E27FC236}">
                  <a16:creationId xmlns:a16="http://schemas.microsoft.com/office/drawing/2014/main" id="{3765E06D-F80B-AB4A-8070-7A11540B2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6" y="2390"/>
              <a:ext cx="684" cy="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  <a:r>
                <a:rPr lang="en-US" altLang="zh-CN" sz="2000" b="1">
                  <a:latin typeface="Times New Roman" charset="0"/>
                </a:rPr>
                <a:t>•</a:t>
              </a:r>
              <a:r>
                <a:rPr lang="en-US" altLang="zh-CN" sz="2000" b="1"/>
                <a:t>  </a:t>
              </a:r>
            </a:p>
          </p:txBody>
        </p:sp>
      </p:grpSp>
      <p:sp>
        <p:nvSpPr>
          <p:cNvPr id="110597" name="Text Box 17">
            <a:extLst>
              <a:ext uri="{FF2B5EF4-FFF2-40B4-BE49-F238E27FC236}">
                <a16:creationId xmlns:a16="http://schemas.microsoft.com/office/drawing/2014/main" id="{CBB168A0-58A7-394A-98A8-6AD382A8D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27150"/>
            <a:ext cx="7772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000" b="1">
                <a:latin typeface="宋体" charset="-122"/>
              </a:rPr>
              <a:t>                                                 </a:t>
            </a:r>
            <a:r>
              <a:rPr lang="zh-CN" altLang="en-US" sz="2000" b="1">
                <a:latin typeface="宋体" charset="-122"/>
              </a:rPr>
              <a:t>此时使能端不能完成高位控制，可采用</a:t>
            </a:r>
            <a:r>
              <a:rPr lang="zh-CN" altLang="en-US" sz="2000" b="1">
                <a:solidFill>
                  <a:schemeClr val="hlink"/>
                </a:solidFill>
                <a:latin typeface="宋体" charset="-122"/>
              </a:rPr>
              <a:t>树型结构</a:t>
            </a:r>
            <a:r>
              <a:rPr lang="zh-CN" altLang="en-US" sz="2000" b="1">
                <a:latin typeface="宋体" charset="-122"/>
              </a:rPr>
              <a:t>扩展，再加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宋体" charset="-122"/>
              </a:rPr>
              <a:t>片译码器对高三位译码，其</a:t>
            </a:r>
            <a:r>
              <a:rPr lang="en-US" altLang="zh-CN" sz="2000" b="1">
                <a:latin typeface="Times New Roman" charset="0"/>
              </a:rPr>
              <a:t>8</a:t>
            </a:r>
            <a:r>
              <a:rPr lang="zh-CN" altLang="en-US" sz="2000" b="1">
                <a:latin typeface="宋体" charset="-122"/>
              </a:rPr>
              <a:t>个输出分别控制其余</a:t>
            </a:r>
            <a:r>
              <a:rPr lang="en-US" altLang="zh-CN" sz="2000" b="1">
                <a:latin typeface="Times New Roman" charset="0"/>
              </a:rPr>
              <a:t>8</a:t>
            </a:r>
            <a:r>
              <a:rPr lang="zh-CN" altLang="en-US" sz="2000" b="1">
                <a:latin typeface="宋体" charset="-122"/>
              </a:rPr>
              <a:t>片的使能端，选择其中一个工作</a:t>
            </a:r>
            <a:r>
              <a:rPr lang="zh-CN" altLang="en-US" sz="2000" b="1">
                <a:latin typeface="Times New Roman" charset="0"/>
              </a:rPr>
              <a:t>。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42252104-C104-D448-A269-2F2099574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3-8</a:t>
            </a:r>
            <a:r>
              <a:rPr lang="zh-CN" altLang="en-US" sz="3600" b="1"/>
              <a:t>译码器的应用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AFA6F1F5-AA7F-064B-8DE2-B85F6861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5141912" cy="46847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charset="2"/>
              <a:buChar char="n"/>
              <a:defRPr/>
            </a:pPr>
            <a:r>
              <a:rPr lang="zh-CN" altLang="en-US" sz="3600" b="1">
                <a:solidFill>
                  <a:schemeClr val="hlink"/>
                </a:solidFill>
              </a:rPr>
              <a:t>地址译码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n"/>
              <a:defRPr/>
            </a:pPr>
            <a:r>
              <a:rPr lang="zh-CN" altLang="en-US" sz="2400" b="1">
                <a:ea typeface="楷体_GB2312" charset="0"/>
              </a:rPr>
              <a:t>译码器的基本应用</a:t>
            </a:r>
          </a:p>
          <a:p>
            <a:pPr eaLnBrk="1" hangingPunct="1">
              <a:lnSpc>
                <a:spcPct val="130000"/>
              </a:lnSpc>
              <a:buFont typeface="Wingdings" charset="2"/>
              <a:buChar char="n"/>
              <a:defRPr/>
            </a:pPr>
            <a:r>
              <a:rPr lang="zh-CN" altLang="en-US" sz="3600" b="1">
                <a:solidFill>
                  <a:schemeClr val="hlink"/>
                </a:solidFill>
              </a:rPr>
              <a:t>函数发生器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n"/>
              <a:defRPr/>
            </a:pPr>
            <a:r>
              <a:rPr lang="zh-CN" altLang="en-US" sz="2400" b="1">
                <a:ea typeface="楷体_GB2312" charset="0"/>
              </a:rPr>
              <a:t>附加适当门，实现函数</a:t>
            </a:r>
          </a:p>
          <a:p>
            <a:pPr eaLnBrk="1" hangingPunct="1">
              <a:lnSpc>
                <a:spcPct val="130000"/>
              </a:lnSpc>
              <a:buFont typeface="Wingdings" charset="2"/>
              <a:buChar char="n"/>
              <a:defRPr/>
            </a:pPr>
            <a:r>
              <a:rPr lang="zh-CN" altLang="en-US" sz="3600" b="1"/>
              <a:t>数据分配器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n"/>
              <a:defRPr/>
            </a:pPr>
            <a:r>
              <a:rPr lang="zh-CN" altLang="en-US" sz="2400" b="1">
                <a:ea typeface="楷体_GB2312" charset="0"/>
              </a:rPr>
              <a:t>将输入数据分配相应通道</a:t>
            </a:r>
          </a:p>
          <a:p>
            <a:pPr eaLnBrk="1" hangingPunct="1">
              <a:lnSpc>
                <a:spcPct val="130000"/>
              </a:lnSpc>
              <a:buFont typeface="Wingdings" charset="2"/>
              <a:buChar char="n"/>
              <a:defRPr/>
            </a:pPr>
            <a:endParaRPr lang="en-US" altLang="zh-CN" sz="3200" b="1">
              <a:solidFill>
                <a:schemeClr val="hlink"/>
              </a:solidFill>
              <a:ea typeface="楷体_GB2312" charset="0"/>
            </a:endParaRPr>
          </a:p>
        </p:txBody>
      </p:sp>
      <p:grpSp>
        <p:nvGrpSpPr>
          <p:cNvPr id="699398" name="Group 6">
            <a:extLst>
              <a:ext uri="{FF2B5EF4-FFF2-40B4-BE49-F238E27FC236}">
                <a16:creationId xmlns:a16="http://schemas.microsoft.com/office/drawing/2014/main" id="{9C0C9EBF-BB53-9E40-8DA8-7D2B5F1F6001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435225"/>
            <a:ext cx="3581400" cy="3355975"/>
            <a:chOff x="3456" y="1056"/>
            <a:chExt cx="2256" cy="2114"/>
          </a:xfrm>
        </p:grpSpPr>
        <p:graphicFrame>
          <p:nvGraphicFramePr>
            <p:cNvPr id="139268" name="Object 4">
              <a:extLst>
                <a:ext uri="{FF2B5EF4-FFF2-40B4-BE49-F238E27FC236}">
                  <a16:creationId xmlns:a16="http://schemas.microsoft.com/office/drawing/2014/main" id="{19F5D990-B438-F240-84C5-C0797B1C7B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1056"/>
            <a:ext cx="2256" cy="1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1" r:id="rId3" imgW="36449000" imgH="25996900" progId="Visio.Drawing.6">
                    <p:embed/>
                  </p:oleObj>
                </mc:Choice>
                <mc:Fallback>
                  <p:oleObj r:id="rId3" imgW="36449000" imgH="25996900" progId="Visio.Drawing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056"/>
                          <a:ext cx="2256" cy="1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622" name="Text Box 5">
              <a:extLst>
                <a:ext uri="{FF2B5EF4-FFF2-40B4-BE49-F238E27FC236}">
                  <a16:creationId xmlns:a16="http://schemas.microsoft.com/office/drawing/2014/main" id="{8CBA5F41-1953-054E-AA00-8350CABD3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939"/>
              <a:ext cx="1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800"/>
                <a:t>译码器用作数据分配器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74E6E90-4884-D54E-A31B-62719E3126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例：用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－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8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线译码器实现函数</a:t>
            </a:r>
            <a:r>
              <a:rPr lang="en-US" altLang="zh-CN" sz="2400" b="1" i="1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400" b="1" i="1">
                <a:solidFill>
                  <a:schemeClr val="tx1"/>
                </a:solidFill>
                <a:ea typeface="宋体" charset="-122"/>
              </a:rPr>
              <a:t>A,B,C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)=∑</a:t>
            </a:r>
            <a:r>
              <a:rPr lang="en-US" altLang="zh-CN" sz="2400" b="1" i="1">
                <a:solidFill>
                  <a:schemeClr val="tx1"/>
                </a:solidFill>
                <a:ea typeface="宋体" charset="-122"/>
              </a:rPr>
              <a:t>m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(0 ,3,4,7)</a:t>
            </a:r>
            <a:r>
              <a:rPr lang="en-US" altLang="zh-CN"/>
              <a:t> </a:t>
            </a:r>
          </a:p>
        </p:txBody>
      </p:sp>
      <p:graphicFrame>
        <p:nvGraphicFramePr>
          <p:cNvPr id="700419" name="Object 3">
            <a:extLst>
              <a:ext uri="{FF2B5EF4-FFF2-40B4-BE49-F238E27FC236}">
                <a16:creationId xmlns:a16="http://schemas.microsoft.com/office/drawing/2014/main" id="{025B1617-44CB-A34A-A846-09A78A45D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971800"/>
          <a:ext cx="462915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9" r:id="rId3" imgW="38620700" imgH="17970500" progId="Visio.Drawing.6">
                  <p:embed/>
                </p:oleObj>
              </mc:Choice>
              <mc:Fallback>
                <p:oleObj r:id="rId3" imgW="38620700" imgH="179705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4629150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0420" name="Text Box 4">
            <a:extLst>
              <a:ext uri="{FF2B5EF4-FFF2-40B4-BE49-F238E27FC236}">
                <a16:creationId xmlns:a16="http://schemas.microsoft.com/office/drawing/2014/main" id="{B5B6BE30-59E3-9E49-9B66-228431886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777240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200" b="1">
                <a:solidFill>
                  <a:srgbClr val="FF6600"/>
                </a:solidFill>
                <a:ea typeface="幼圆" pitchFamily="49" charset="-122"/>
              </a:rPr>
              <a:t>        </a:t>
            </a:r>
            <a:r>
              <a:rPr lang="zh-CN" altLang="en-US" sz="2200" b="1">
                <a:solidFill>
                  <a:srgbClr val="FF6600"/>
                </a:solidFill>
                <a:ea typeface="幼圆" pitchFamily="49" charset="-122"/>
              </a:rPr>
              <a:t>译码器的输出分别对应一个最小项（高电平译码）或一个最小项的非（低电平译码），附加适当门即可实现任意函数。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  <a:ea typeface="宋体" panose="02010600030101010101" pitchFamily="2" charset="-122"/>
              </a:rPr>
              <a:t>      特点：方法简单，无须简化，工作可靠。</a:t>
            </a:r>
          </a:p>
        </p:txBody>
      </p:sp>
      <p:graphicFrame>
        <p:nvGraphicFramePr>
          <p:cNvPr id="700421" name="Object 5">
            <a:extLst>
              <a:ext uri="{FF2B5EF4-FFF2-40B4-BE49-F238E27FC236}">
                <a16:creationId xmlns:a16="http://schemas.microsoft.com/office/drawing/2014/main" id="{42E90237-7E7E-274F-9D84-8A19D62FF7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3300413"/>
          <a:ext cx="2919413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0" name="公式" r:id="rId5" imgW="32473900" imgH="24574500" progId="Equation.3">
                  <p:embed/>
                </p:oleObj>
              </mc:Choice>
              <mc:Fallback>
                <p:oleObj name="公式" r:id="rId5" imgW="32473900" imgH="2457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300413"/>
                        <a:ext cx="2919413" cy="221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0427" name="Group 11">
            <a:extLst>
              <a:ext uri="{FF2B5EF4-FFF2-40B4-BE49-F238E27FC236}">
                <a16:creationId xmlns:a16="http://schemas.microsoft.com/office/drawing/2014/main" id="{B383479B-5A1A-354A-8E33-E5B3002E8A55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6096000"/>
            <a:ext cx="7512050" cy="527050"/>
            <a:chOff x="940" y="3840"/>
            <a:chExt cx="4732" cy="332"/>
          </a:xfrm>
        </p:grpSpPr>
        <p:graphicFrame>
          <p:nvGraphicFramePr>
            <p:cNvPr id="140294" name="Object 7">
              <a:extLst>
                <a:ext uri="{FF2B5EF4-FFF2-40B4-BE49-F238E27FC236}">
                  <a16:creationId xmlns:a16="http://schemas.microsoft.com/office/drawing/2014/main" id="{E610E4D6-84CB-6C49-A90C-86B406F4D2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3840"/>
            <a:ext cx="2504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01" name="公式" r:id="rId7" imgW="44183300" imgH="5854700" progId="Equation.3">
                    <p:embed/>
                  </p:oleObj>
                </mc:Choice>
                <mc:Fallback>
                  <p:oleObj name="公式" r:id="rId7" imgW="44183300" imgH="58547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3840"/>
                          <a:ext cx="2504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48" name="Text Box 10">
              <a:extLst>
                <a:ext uri="{FF2B5EF4-FFF2-40B4-BE49-F238E27FC236}">
                  <a16:creationId xmlns:a16="http://schemas.microsoft.com/office/drawing/2014/main" id="{FD53C2FE-D26D-644C-AC9E-6E0BDA4ED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" y="3840"/>
              <a:ext cx="22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/>
                <a:t>思考：用译码器实现函数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20" grpId="0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026">
            <a:extLst>
              <a:ext uri="{FF2B5EF4-FFF2-40B4-BE49-F238E27FC236}">
                <a16:creationId xmlns:a16="http://schemas.microsoft.com/office/drawing/2014/main" id="{5C2CAB1A-B110-3A42-9601-328C03A52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用译码器控制发光二极管</a:t>
            </a:r>
          </a:p>
        </p:txBody>
      </p:sp>
      <p:graphicFrame>
        <p:nvGraphicFramePr>
          <p:cNvPr id="141314" name="Object 1034">
            <a:extLst>
              <a:ext uri="{FF2B5EF4-FFF2-40B4-BE49-F238E27FC236}">
                <a16:creationId xmlns:a16="http://schemas.microsoft.com/office/drawing/2014/main" id="{1D3156C6-11E1-F649-8672-E9127E9F23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2578100"/>
          <a:ext cx="5638800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7" name="Visio" r:id="rId3" imgW="17335500" imgH="11480800" progId="Visio.Drawing.11">
                  <p:embed/>
                </p:oleObj>
              </mc:Choice>
              <mc:Fallback>
                <p:oleObj name="Visio" r:id="rId3" imgW="17335500" imgH="11480800" progId="Visio.Drawing.11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578100"/>
                        <a:ext cx="5638800" cy="391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0420" name="Text Box 4">
            <a:extLst>
              <a:ext uri="{FF2B5EF4-FFF2-40B4-BE49-F238E27FC236}">
                <a16:creationId xmlns:a16="http://schemas.microsoft.com/office/drawing/2014/main" id="{46B91536-6CB6-C946-8F83-7FFD12B70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90650"/>
            <a:ext cx="77724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200" b="1">
                <a:ea typeface="幼圆" pitchFamily="49" charset="-122"/>
              </a:rPr>
              <a:t>        </a:t>
            </a:r>
            <a:r>
              <a:rPr lang="zh-CN" altLang="en-US" sz="2200" b="1">
                <a:ea typeface="幼圆" pitchFamily="49" charset="-122"/>
              </a:rPr>
              <a:t>译码器输出高电平时，发光二极管点亮，输出低电平时，相应发光二极管熄灭。</a:t>
            </a:r>
            <a:endParaRPr lang="zh-CN" altLang="en-US" sz="220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20" grpId="0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026">
            <a:extLst>
              <a:ext uri="{FF2B5EF4-FFF2-40B4-BE49-F238E27FC236}">
                <a16:creationId xmlns:a16="http://schemas.microsoft.com/office/drawing/2014/main" id="{58FD3DED-79D7-114C-9C20-DAA29953E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pic>
        <p:nvPicPr>
          <p:cNvPr id="114691" name="Picture 1028">
            <a:extLst>
              <a:ext uri="{FF2B5EF4-FFF2-40B4-BE49-F238E27FC236}">
                <a16:creationId xmlns:a16="http://schemas.microsoft.com/office/drawing/2014/main" id="{9020BBB4-F57C-7742-92E6-6110B999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42339" name="Object 1029">
            <a:extLst>
              <a:ext uri="{FF2B5EF4-FFF2-40B4-BE49-F238E27FC236}">
                <a16:creationId xmlns:a16="http://schemas.microsoft.com/office/drawing/2014/main" id="{FF8A282F-B38E-5444-8E08-C9A18C8CB9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124200"/>
          <a:ext cx="5181600" cy="359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1" name="Visio" r:id="rId5" imgW="17335500" imgH="11480800" progId="Visio.Drawing.11">
                  <p:embed/>
                </p:oleObj>
              </mc:Choice>
              <mc:Fallback>
                <p:oleObj name="Visio" r:id="rId5" imgW="17335500" imgH="11480800" progId="Visio.Drawing.11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124200"/>
                        <a:ext cx="5181600" cy="359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442" name="Picture 2">
            <a:extLst>
              <a:ext uri="{FF2B5EF4-FFF2-40B4-BE49-F238E27FC236}">
                <a16:creationId xmlns:a16="http://schemas.microsoft.com/office/drawing/2014/main" id="{FD16C71F-E873-9448-B909-1A83255A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65563"/>
            <a:ext cx="5410200" cy="291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1443" name="Text Box 3">
            <a:extLst>
              <a:ext uri="{FF2B5EF4-FFF2-40B4-BE49-F238E27FC236}">
                <a16:creationId xmlns:a16="http://schemas.microsoft.com/office/drawing/2014/main" id="{506D44E3-22DD-8447-ADD0-AA9CFFB8F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1387475"/>
            <a:ext cx="432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全加器的最小项表达式应为</a:t>
            </a:r>
          </a:p>
        </p:txBody>
      </p:sp>
      <p:grpSp>
        <p:nvGrpSpPr>
          <p:cNvPr id="701444" name="Group 4">
            <a:extLst>
              <a:ext uri="{FF2B5EF4-FFF2-40B4-BE49-F238E27FC236}">
                <a16:creationId xmlns:a16="http://schemas.microsoft.com/office/drawing/2014/main" id="{AE8CEDBF-D85B-5E46-AD4B-18CBD5B76EC6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057400"/>
            <a:ext cx="3200400" cy="1000125"/>
            <a:chOff x="720" y="1418"/>
            <a:chExt cx="2016" cy="630"/>
          </a:xfrm>
        </p:grpSpPr>
        <p:sp>
          <p:nvSpPr>
            <p:cNvPr id="116750" name="Text Box 5">
              <a:extLst>
                <a:ext uri="{FF2B5EF4-FFF2-40B4-BE49-F238E27FC236}">
                  <a16:creationId xmlns:a16="http://schemas.microsoft.com/office/drawing/2014/main" id="{5FC8EE24-9BD9-EE4C-A999-E9711AF61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" y="1418"/>
              <a:ext cx="4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b="1">
                  <a:latin typeface="Times New Roman" charset="0"/>
                </a:rPr>
                <a:t>S</a:t>
              </a:r>
              <a:r>
                <a:rPr lang="en-US" altLang="zh-CN" b="1" baseline="-25000">
                  <a:latin typeface="Times New Roman" charset="0"/>
                </a:rPr>
                <a:t>i</a:t>
              </a:r>
              <a:r>
                <a:rPr lang="en-US" altLang="zh-CN" b="1">
                  <a:latin typeface="Times New Roman" charset="0"/>
                </a:rPr>
                <a:t> =</a:t>
              </a:r>
            </a:p>
          </p:txBody>
        </p:sp>
        <p:graphicFrame>
          <p:nvGraphicFramePr>
            <p:cNvPr id="144398" name="Object 6">
              <a:extLst>
                <a:ext uri="{FF2B5EF4-FFF2-40B4-BE49-F238E27FC236}">
                  <a16:creationId xmlns:a16="http://schemas.microsoft.com/office/drawing/2014/main" id="{60449382-71EE-894C-B7EB-5E10EBB9AC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440"/>
            <a:ext cx="14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03" name="公式" r:id="rId4" imgW="23406100" imgH="5854700" progId="Equation.3">
                    <p:embed/>
                  </p:oleObj>
                </mc:Choice>
                <mc:Fallback>
                  <p:oleObj name="公式" r:id="rId4" imgW="23406100" imgH="5854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440"/>
                          <a:ext cx="14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52" name="Text Box 7">
              <a:extLst>
                <a:ext uri="{FF2B5EF4-FFF2-40B4-BE49-F238E27FC236}">
                  <a16:creationId xmlns:a16="http://schemas.microsoft.com/office/drawing/2014/main" id="{85DD160F-E627-0A4B-B28B-CBA9A92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728"/>
              <a:ext cx="6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latin typeface="Times New Roman" charset="0"/>
                </a:rPr>
                <a:t>C</a:t>
              </a:r>
              <a:r>
                <a:rPr lang="en-US" altLang="zh-CN" b="1" baseline="-25000">
                  <a:latin typeface="Times New Roman" charset="0"/>
                </a:rPr>
                <a:t>i+1</a:t>
              </a:r>
              <a:r>
                <a:rPr lang="en-US" altLang="zh-CN" b="1">
                  <a:latin typeface="Times New Roman" charset="0"/>
                </a:rPr>
                <a:t> = </a:t>
              </a:r>
            </a:p>
          </p:txBody>
        </p:sp>
        <p:graphicFrame>
          <p:nvGraphicFramePr>
            <p:cNvPr id="144400" name="Object 8">
              <a:extLst>
                <a:ext uri="{FF2B5EF4-FFF2-40B4-BE49-F238E27FC236}">
                  <a16:creationId xmlns:a16="http://schemas.microsoft.com/office/drawing/2014/main" id="{ED9A030A-D592-1C40-ADD5-0417FD2400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1728"/>
            <a:ext cx="148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04" name="公式" r:id="rId6" imgW="23114000" imgH="5854700" progId="Equation.3">
                    <p:embed/>
                  </p:oleObj>
                </mc:Choice>
                <mc:Fallback>
                  <p:oleObj name="公式" r:id="rId6" imgW="23114000" imgH="58547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728"/>
                          <a:ext cx="148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1449" name="AutoShape 9">
            <a:extLst>
              <a:ext uri="{FF2B5EF4-FFF2-40B4-BE49-F238E27FC236}">
                <a16:creationId xmlns:a16="http://schemas.microsoft.com/office/drawing/2014/main" id="{94A24562-0F41-E04A-8423-66EA58F5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2004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FF00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701450" name="Group 10">
            <a:extLst>
              <a:ext uri="{FF2B5EF4-FFF2-40B4-BE49-F238E27FC236}">
                <a16:creationId xmlns:a16="http://schemas.microsoft.com/office/drawing/2014/main" id="{49BA9FF0-1E38-5645-85D8-46669E4894D3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355725"/>
            <a:ext cx="3214688" cy="3170238"/>
            <a:chOff x="384" y="1680"/>
            <a:chExt cx="2025" cy="1997"/>
          </a:xfrm>
        </p:grpSpPr>
        <p:grpSp>
          <p:nvGrpSpPr>
            <p:cNvPr id="144391" name="Group 11">
              <a:extLst>
                <a:ext uri="{FF2B5EF4-FFF2-40B4-BE49-F238E27FC236}">
                  <a16:creationId xmlns:a16="http://schemas.microsoft.com/office/drawing/2014/main" id="{EE360A45-E93D-7946-A33D-DA71096D6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680"/>
              <a:ext cx="2025" cy="1997"/>
              <a:chOff x="384" y="1680"/>
              <a:chExt cx="2025" cy="1997"/>
            </a:xfrm>
          </p:grpSpPr>
          <p:sp>
            <p:nvSpPr>
              <p:cNvPr id="116746" name="Rectangle 12">
                <a:extLst>
                  <a:ext uri="{FF2B5EF4-FFF2-40B4-BE49-F238E27FC236}">
                    <a16:creationId xmlns:a16="http://schemas.microsoft.com/office/drawing/2014/main" id="{620AB7B9-6B75-EE4D-92FE-278F3EF36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680"/>
                <a:ext cx="2025" cy="1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    </a:t>
                </a:r>
                <a:r>
                  <a:rPr lang="zh-CN" altLang="en-US" sz="2000" b="1" dirty="0">
                    <a:latin typeface="Times New Roman" charset="0"/>
                  </a:rPr>
                  <a:t>输入                输出</a:t>
                </a:r>
              </a:p>
              <a:p>
                <a:pPr algn="l" eaLnBrk="1" hangingPunct="1">
                  <a:defRPr/>
                </a:pPr>
                <a:r>
                  <a:rPr lang="zh-CN" altLang="en-US" sz="2000" b="1" dirty="0">
                    <a:latin typeface="Times New Roman" charset="0"/>
                  </a:rPr>
                  <a:t>      </a:t>
                </a:r>
                <a:r>
                  <a:rPr lang="en-US" altLang="zh-CN" sz="2000" b="1" i="1" dirty="0">
                    <a:latin typeface="Times New Roman" charset="0"/>
                  </a:rPr>
                  <a:t>A</a:t>
                </a:r>
                <a:r>
                  <a:rPr lang="en-US" altLang="zh-CN" sz="2000" b="1" i="1" baseline="-25000" dirty="0">
                    <a:latin typeface="Times New Roman" charset="0"/>
                  </a:rPr>
                  <a:t>i</a:t>
                </a:r>
                <a:r>
                  <a:rPr lang="en-US" altLang="zh-CN" sz="2000" b="1" i="1" dirty="0">
                    <a:latin typeface="Times New Roman" charset="0"/>
                  </a:rPr>
                  <a:t>     B</a:t>
                </a:r>
                <a:r>
                  <a:rPr lang="en-US" altLang="zh-CN" sz="2000" b="1" i="1" baseline="-25000" dirty="0">
                    <a:latin typeface="Times New Roman" charset="0"/>
                  </a:rPr>
                  <a:t>i      </a:t>
                </a:r>
                <a:r>
                  <a:rPr lang="en-US" altLang="zh-CN" sz="2000" b="1" i="1" dirty="0">
                    <a:latin typeface="Times New Roman" charset="0"/>
                  </a:rPr>
                  <a:t>C</a:t>
                </a:r>
                <a:r>
                  <a:rPr lang="en-US" altLang="zh-CN" sz="2000" b="1" i="1" baseline="-25000" dirty="0">
                    <a:latin typeface="Times New Roman" charset="0"/>
                  </a:rPr>
                  <a:t>i </a:t>
                </a:r>
                <a:r>
                  <a:rPr lang="en-US" altLang="zh-CN" sz="2000" b="1" i="1" dirty="0">
                    <a:latin typeface="Times New Roman" charset="0"/>
                  </a:rPr>
                  <a:t>    </a:t>
                </a:r>
                <a:r>
                  <a:rPr lang="zh-CN" altLang="en-US" sz="2000" b="1" i="1" dirty="0">
                    <a:latin typeface="Times New Roman" charset="0"/>
                  </a:rPr>
                  <a:t>  </a:t>
                </a:r>
                <a:r>
                  <a:rPr lang="en-US" altLang="zh-CN" sz="2000" b="1" i="1" dirty="0">
                    <a:latin typeface="Times New Roman" charset="0"/>
                  </a:rPr>
                  <a:t>S</a:t>
                </a:r>
                <a:r>
                  <a:rPr lang="en-US" altLang="zh-CN" sz="2000" b="1" i="1" baseline="-25000" dirty="0">
                    <a:latin typeface="Times New Roman" charset="0"/>
                  </a:rPr>
                  <a:t>i</a:t>
                </a:r>
                <a:r>
                  <a:rPr lang="en-US" altLang="zh-CN" sz="2000" b="1" i="1" dirty="0">
                    <a:latin typeface="Times New Roman" charset="0"/>
                  </a:rPr>
                  <a:t>      C</a:t>
                </a:r>
                <a:r>
                  <a:rPr lang="en-US" altLang="zh-CN" sz="2000" b="1" i="1" baseline="-25000" dirty="0">
                    <a:latin typeface="Times New Roman" charset="0"/>
                  </a:rPr>
                  <a:t>i+1</a:t>
                </a:r>
                <a:endParaRPr lang="en-US" altLang="zh-CN" sz="2000" b="1" i="1" dirty="0">
                  <a:latin typeface="Times New Roman" charset="0"/>
                </a:endParaRP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0      0      0        0        0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0      0      1        1        0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0      1      0        1        0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0      1      1        0        1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1      0      0        1        0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1      0      1        0        1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1      1      0        0        1</a:t>
                </a:r>
              </a:p>
              <a:p>
                <a:pPr algn="l" eaLnBrk="1" hangingPunct="1">
                  <a:defRPr/>
                </a:pPr>
                <a:r>
                  <a:rPr lang="en-US" altLang="zh-CN" sz="2000" b="1" dirty="0">
                    <a:latin typeface="Times New Roman" charset="0"/>
                  </a:rPr>
                  <a:t>       1      1      1        1        1</a:t>
                </a:r>
              </a:p>
            </p:txBody>
          </p:sp>
          <p:sp>
            <p:nvSpPr>
              <p:cNvPr id="116747" name="Line 13">
                <a:extLst>
                  <a:ext uri="{FF2B5EF4-FFF2-40B4-BE49-F238E27FC236}">
                    <a16:creationId xmlns:a16="http://schemas.microsoft.com/office/drawing/2014/main" id="{FCBDC32F-E4A5-A34D-B4BA-91193279A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680"/>
                <a:ext cx="0" cy="19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16748" name="Line 14">
                <a:extLst>
                  <a:ext uri="{FF2B5EF4-FFF2-40B4-BE49-F238E27FC236}">
                    <a16:creationId xmlns:a16="http://schemas.microsoft.com/office/drawing/2014/main" id="{6A91B0D6-F052-4E45-BEC1-FFB9718A5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6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16749" name="Line 15">
                <a:extLst>
                  <a:ext uri="{FF2B5EF4-FFF2-40B4-BE49-F238E27FC236}">
                    <a16:creationId xmlns:a16="http://schemas.microsoft.com/office/drawing/2014/main" id="{4BA6CDD0-9812-5D40-B3D5-0073AE51C9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680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116745" name="Line 16">
              <a:extLst>
                <a:ext uri="{FF2B5EF4-FFF2-40B4-BE49-F238E27FC236}">
                  <a16:creationId xmlns:a16="http://schemas.microsoft.com/office/drawing/2014/main" id="{29C586D6-4B51-2549-84FC-5ABCF4B24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87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  <p:sp>
        <p:nvSpPr>
          <p:cNvPr id="116743" name="Rectangle 17">
            <a:extLst>
              <a:ext uri="{FF2B5EF4-FFF2-40B4-BE49-F238E27FC236}">
                <a16:creationId xmlns:a16="http://schemas.microsoft.com/office/drawing/2014/main" id="{86CF25C0-AC21-1F4B-AD63-E97996F69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ea typeface="宋体" charset="-122"/>
              </a:rPr>
              <a:t>例：试用 </a:t>
            </a:r>
            <a:r>
              <a:rPr lang="en-US" altLang="zh-CN" sz="2400" b="1">
                <a:ea typeface="宋体" charset="-122"/>
              </a:rPr>
              <a:t>74LS138</a:t>
            </a:r>
            <a:r>
              <a:rPr lang="zh-CN" altLang="en-US" sz="2400" b="1">
                <a:ea typeface="宋体" charset="-122"/>
              </a:rPr>
              <a:t>和与非门构成一位全加器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3" grpId="0" autoUpdateAnimBg="0"/>
      <p:bldP spid="70144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26">
            <a:extLst>
              <a:ext uri="{FF2B5EF4-FFF2-40B4-BE49-F238E27FC236}">
                <a16:creationId xmlns:a16="http://schemas.microsoft.com/office/drawing/2014/main" id="{914F7EA3-A634-F443-B06F-4E551B68C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二</a:t>
            </a:r>
            <a:r>
              <a:rPr lang="en-US" altLang="zh-CN" sz="3200" b="1"/>
              <a:t>—</a:t>
            </a:r>
            <a:r>
              <a:rPr lang="zh-CN" altLang="en-US" sz="3200" b="1"/>
              <a:t>十进制译码器</a:t>
            </a:r>
            <a:r>
              <a:rPr lang="en-US" altLang="zh-CN" sz="2800" b="1"/>
              <a:t>(4</a:t>
            </a:r>
            <a:r>
              <a:rPr lang="zh-CN" altLang="en-US" sz="2800" b="1"/>
              <a:t>－</a:t>
            </a:r>
            <a:r>
              <a:rPr lang="en-US" altLang="zh-CN" sz="2800" b="1"/>
              <a:t>10</a:t>
            </a:r>
            <a:r>
              <a:rPr lang="zh-CN" altLang="en-US" sz="2800" b="1"/>
              <a:t>线译码器</a:t>
            </a:r>
            <a:r>
              <a:rPr lang="en-US" altLang="zh-CN" sz="2800" b="1"/>
              <a:t>)</a:t>
            </a:r>
            <a:r>
              <a:rPr lang="en-US" altLang="zh-CN"/>
              <a:t> </a:t>
            </a:r>
          </a:p>
        </p:txBody>
      </p:sp>
      <p:sp>
        <p:nvSpPr>
          <p:cNvPr id="117763" name="Text Box 1027">
            <a:extLst>
              <a:ext uri="{FF2B5EF4-FFF2-40B4-BE49-F238E27FC236}">
                <a16:creationId xmlns:a16="http://schemas.microsoft.com/office/drawing/2014/main" id="{D9CD97B8-E987-C748-8E90-433661341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200" b="1">
                <a:latin typeface="Times New Roman" charset="0"/>
              </a:rPr>
              <a:t>        </a:t>
            </a:r>
            <a:r>
              <a:rPr lang="zh-CN" altLang="en-US" sz="2200" b="1">
                <a:latin typeface="Times New Roman" charset="0"/>
              </a:rPr>
              <a:t>二－十进制译码器可由</a:t>
            </a:r>
            <a:r>
              <a:rPr lang="en-US" altLang="zh-CN" sz="2200" b="1">
                <a:latin typeface="Times New Roman" charset="0"/>
              </a:rPr>
              <a:t>4</a:t>
            </a:r>
            <a:r>
              <a:rPr lang="zh-CN" altLang="en-US" sz="2200" b="1">
                <a:latin typeface="Times New Roman" charset="0"/>
              </a:rPr>
              <a:t>－</a:t>
            </a:r>
            <a:r>
              <a:rPr lang="en-US" altLang="zh-CN" sz="2200" b="1">
                <a:latin typeface="Times New Roman" charset="0"/>
              </a:rPr>
              <a:t>16</a:t>
            </a:r>
            <a:r>
              <a:rPr lang="zh-CN" altLang="en-US" sz="2200" b="1">
                <a:latin typeface="Times New Roman" charset="0"/>
              </a:rPr>
              <a:t>线译码器构成，也有专用的</a:t>
            </a:r>
            <a:r>
              <a:rPr lang="en-US" altLang="zh-CN" sz="2200" b="1">
                <a:latin typeface="Times New Roman" charset="0"/>
              </a:rPr>
              <a:t>4</a:t>
            </a:r>
            <a:r>
              <a:rPr lang="zh-CN" altLang="en-US" sz="2200" b="1">
                <a:latin typeface="Times New Roman" charset="0"/>
              </a:rPr>
              <a:t>－</a:t>
            </a:r>
            <a:r>
              <a:rPr lang="en-US" altLang="zh-CN" sz="2200" b="1">
                <a:latin typeface="Times New Roman" charset="0"/>
              </a:rPr>
              <a:t>10</a:t>
            </a:r>
            <a:r>
              <a:rPr lang="zh-CN" altLang="en-US" sz="2200" b="1">
                <a:latin typeface="Times New Roman" charset="0"/>
              </a:rPr>
              <a:t>线译码器。如</a:t>
            </a:r>
            <a:r>
              <a:rPr lang="en-US" altLang="zh-CN" sz="2200" b="1">
                <a:latin typeface="Times New Roman" charset="0"/>
              </a:rPr>
              <a:t>CMOS</a:t>
            </a:r>
            <a:r>
              <a:rPr lang="zh-CN" altLang="en-US" sz="2200" b="1">
                <a:latin typeface="Times New Roman" charset="0"/>
              </a:rPr>
              <a:t>型译码器</a:t>
            </a:r>
            <a:r>
              <a:rPr lang="en-US" altLang="zh-CN" sz="2200" b="1">
                <a:latin typeface="Times New Roman" charset="0"/>
              </a:rPr>
              <a:t>C301</a:t>
            </a:r>
            <a:r>
              <a:rPr lang="zh-CN" altLang="en-US" sz="2200" b="1">
                <a:latin typeface="Times New Roman" charset="0"/>
              </a:rPr>
              <a:t>，输入为</a:t>
            </a:r>
            <a:r>
              <a:rPr lang="en-US" altLang="zh-CN" sz="2200" b="1">
                <a:latin typeface="Times New Roman" charset="0"/>
              </a:rPr>
              <a:t>BCD</a:t>
            </a:r>
            <a:r>
              <a:rPr lang="zh-CN" altLang="en-US" sz="2200" b="1">
                <a:latin typeface="Times New Roman" charset="0"/>
              </a:rPr>
              <a:t>码，无使能控制端，输出高电平有效 。 </a:t>
            </a:r>
          </a:p>
        </p:txBody>
      </p:sp>
      <p:grpSp>
        <p:nvGrpSpPr>
          <p:cNvPr id="702468" name="Group 1028">
            <a:extLst>
              <a:ext uri="{FF2B5EF4-FFF2-40B4-BE49-F238E27FC236}">
                <a16:creationId xmlns:a16="http://schemas.microsoft.com/office/drawing/2014/main" id="{C98B05F3-3D45-DC44-BAF8-B1D9D84B1AFA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932113"/>
            <a:ext cx="3962400" cy="3614737"/>
            <a:chOff x="144" y="1872"/>
            <a:chExt cx="2352" cy="2137"/>
          </a:xfrm>
        </p:grpSpPr>
        <p:graphicFrame>
          <p:nvGraphicFramePr>
            <p:cNvPr id="145416" name="Object 1029">
              <a:extLst>
                <a:ext uri="{FF2B5EF4-FFF2-40B4-BE49-F238E27FC236}">
                  <a16:creationId xmlns:a16="http://schemas.microsoft.com/office/drawing/2014/main" id="{772726A8-95A5-864D-B3D5-32CC19B8DB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" y="1872"/>
            <a:ext cx="2352" cy="1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19" r:id="rId4" imgW="74866500" imgH="57467500" progId="Visio.Drawing.6">
                    <p:embed/>
                  </p:oleObj>
                </mc:Choice>
                <mc:Fallback>
                  <p:oleObj r:id="rId4" imgW="74866500" imgH="57467500" progId="Visio.Drawing.6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872"/>
                          <a:ext cx="2352" cy="18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70" name="Text Box 1030">
              <a:extLst>
                <a:ext uri="{FF2B5EF4-FFF2-40B4-BE49-F238E27FC236}">
                  <a16:creationId xmlns:a16="http://schemas.microsoft.com/office/drawing/2014/main" id="{0D02E6C8-2119-FB4F-B043-7D265E35F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792"/>
              <a:ext cx="1184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800"/>
                <a:t>BCD</a:t>
              </a:r>
              <a:r>
                <a:rPr lang="zh-CN" altLang="en-US" sz="1800"/>
                <a:t>十进制译码器</a:t>
              </a:r>
            </a:p>
          </p:txBody>
        </p:sp>
      </p:grpSp>
      <p:grpSp>
        <p:nvGrpSpPr>
          <p:cNvPr id="702471" name="Group 1031">
            <a:extLst>
              <a:ext uri="{FF2B5EF4-FFF2-40B4-BE49-F238E27FC236}">
                <a16:creationId xmlns:a16="http://schemas.microsoft.com/office/drawing/2014/main" id="{F62985B6-E26B-ED43-AEEF-6CFBC868576B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967038"/>
            <a:ext cx="4648200" cy="3257550"/>
            <a:chOff x="2736" y="1869"/>
            <a:chExt cx="2928" cy="2052"/>
          </a:xfrm>
        </p:grpSpPr>
        <p:pic>
          <p:nvPicPr>
            <p:cNvPr id="117767" name="Picture 1032">
              <a:extLst>
                <a:ext uri="{FF2B5EF4-FFF2-40B4-BE49-F238E27FC236}">
                  <a16:creationId xmlns:a16="http://schemas.microsoft.com/office/drawing/2014/main" id="{2F469C49-6486-E549-9407-49B6E102C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112"/>
              <a:ext cx="2928" cy="1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7768" name="Text Box 1033">
              <a:extLst>
                <a:ext uri="{FF2B5EF4-FFF2-40B4-BE49-F238E27FC236}">
                  <a16:creationId xmlns:a16="http://schemas.microsoft.com/office/drawing/2014/main" id="{D4F40B91-8ED0-D042-AE56-F6719B9D8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869"/>
              <a:ext cx="172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zh-CN" altLang="en-US" sz="1600" b="1">
                  <a:latin typeface="Times New Roman" charset="0"/>
                </a:rPr>
                <a:t>二－十进制译码器的功能表  </a:t>
              </a:r>
            </a:p>
          </p:txBody>
        </p:sp>
      </p:grpSp>
      <p:sp>
        <p:nvSpPr>
          <p:cNvPr id="702474" name="Rectangle 1034">
            <a:extLst>
              <a:ext uri="{FF2B5EF4-FFF2-40B4-BE49-F238E27FC236}">
                <a16:creationId xmlns:a16="http://schemas.microsoft.com/office/drawing/2014/main" id="{A53103BC-F752-9D4D-8D55-5B210D3D3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657600"/>
            <a:ext cx="3733800" cy="2286000"/>
          </a:xfrm>
          <a:prstGeom prst="rect">
            <a:avLst/>
          </a:prstGeom>
          <a:noFill/>
          <a:ln w="9525" cap="rnd">
            <a:solidFill>
              <a:schemeClr val="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4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1768E5A-437D-754F-983A-F18BA7C32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/>
              <a:t>3.3 </a:t>
            </a:r>
            <a:r>
              <a:rPr lang="zh-CN" altLang="en-US" b="1"/>
              <a:t>小规模组合电路的设计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2295587-8B31-C548-BEF0-A923B43DDA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066800"/>
          </a:xfrm>
        </p:spPr>
        <p:txBody>
          <a:bodyPr/>
          <a:lstStyle/>
          <a:p>
            <a:pPr algn="just" eaLnBrk="1" hangingPunct="1">
              <a:spcAft>
                <a:spcPct val="1000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zh-CN" altLang="en-US" b="1"/>
              <a:t>设计目标</a:t>
            </a:r>
            <a:r>
              <a:rPr lang="en-US" altLang="zh-CN" b="1"/>
              <a:t>: </a:t>
            </a:r>
          </a:p>
          <a:p>
            <a:pPr lvl="1" algn="just" eaLnBrk="1" hangingPunct="1">
              <a:spcAft>
                <a:spcPct val="10000"/>
              </a:spcAft>
              <a:buClrTx/>
              <a:buSzTx/>
              <a:buFontTx/>
              <a:buChar char="–"/>
              <a:defRPr/>
            </a:pPr>
            <a:r>
              <a:rPr lang="zh-CN" altLang="en-US" sz="2200" b="1">
                <a:ea typeface="楷体_GB2312" pitchFamily="49" charset="-122"/>
              </a:rPr>
              <a:t>根据逻辑功能的要求</a:t>
            </a:r>
            <a:r>
              <a:rPr lang="en-US" altLang="zh-CN" sz="2200" b="1">
                <a:ea typeface="楷体_GB2312" pitchFamily="49" charset="-122"/>
              </a:rPr>
              <a:t>, </a:t>
            </a:r>
            <a:r>
              <a:rPr lang="zh-CN" altLang="en-US" sz="2200" b="1">
                <a:ea typeface="楷体_GB2312" pitchFamily="49" charset="-122"/>
              </a:rPr>
              <a:t>得到实现该功能的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最优</a:t>
            </a:r>
            <a:r>
              <a:rPr lang="zh-CN" altLang="en-US" sz="2200" b="1">
                <a:ea typeface="楷体_GB2312" pitchFamily="49" charset="-122"/>
              </a:rPr>
              <a:t>逻辑电路</a:t>
            </a:r>
            <a:r>
              <a:rPr lang="en-US" altLang="zh-CN" sz="2200" b="1">
                <a:ea typeface="楷体_GB2312" pitchFamily="49" charset="-122"/>
              </a:rPr>
              <a:t>.</a:t>
            </a:r>
          </a:p>
        </p:txBody>
      </p:sp>
      <p:graphicFrame>
        <p:nvGraphicFramePr>
          <p:cNvPr id="602116" name="Object 4">
            <a:extLst>
              <a:ext uri="{FF2B5EF4-FFF2-40B4-BE49-F238E27FC236}">
                <a16:creationId xmlns:a16="http://schemas.microsoft.com/office/drawing/2014/main" id="{B78EB0E6-7014-7B4E-925E-C4C9C24B6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945063"/>
          <a:ext cx="8686800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Visio" r:id="rId3" imgW="51003200" imgH="10629900" progId="Visio.Drawing.11">
                  <p:embed/>
                </p:oleObj>
              </mc:Choice>
              <mc:Fallback>
                <p:oleObj name="Visio" r:id="rId3" imgW="51003200" imgH="106299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945063"/>
                        <a:ext cx="8686800" cy="176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2117" name="Rectangle 5">
            <a:extLst>
              <a:ext uri="{FF2B5EF4-FFF2-40B4-BE49-F238E27FC236}">
                <a16:creationId xmlns:a16="http://schemas.microsoft.com/office/drawing/2014/main" id="{AC5ABA4F-7823-1A45-884D-97C2BA6E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514600"/>
            <a:ext cx="65897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Aft>
                <a:spcPct val="1000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zh-CN" altLang="en-US" b="1"/>
              <a:t>最优标准</a:t>
            </a:r>
            <a:r>
              <a:rPr lang="en-US" altLang="zh-CN" b="1"/>
              <a:t>:</a:t>
            </a:r>
          </a:p>
          <a:p>
            <a:pPr lvl="1" algn="just" eaLnBrk="1" hangingPunct="1">
              <a:lnSpc>
                <a:spcPct val="110000"/>
              </a:lnSpc>
              <a:spcAft>
                <a:spcPct val="10000"/>
              </a:spcAft>
              <a:buClrTx/>
              <a:buSzTx/>
              <a:buFontTx/>
              <a:buChar char="–"/>
              <a:defRPr/>
            </a:pPr>
            <a:r>
              <a:rPr lang="zh-CN" altLang="en-US" sz="2200" b="1">
                <a:ea typeface="楷体_GB2312" pitchFamily="49" charset="-122"/>
              </a:rPr>
              <a:t>小  规  模 </a:t>
            </a:r>
            <a:r>
              <a:rPr lang="en-US" altLang="zh-CN" sz="2200" b="1">
                <a:ea typeface="楷体_GB2312" pitchFamily="49" charset="-122"/>
              </a:rPr>
              <a:t>SSI </a:t>
            </a:r>
            <a:r>
              <a:rPr lang="en-US" altLang="zh-CN" sz="2200" b="1">
                <a:ea typeface="楷体_GB2312" pitchFamily="49" charset="-122"/>
                <a:sym typeface="Symbol" pitchFamily="2" charset="2"/>
              </a:rPr>
              <a:t></a:t>
            </a:r>
            <a:r>
              <a:rPr lang="en-US" altLang="zh-CN" sz="2200" b="1"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逻辑门数</a:t>
            </a:r>
            <a:r>
              <a:rPr lang="zh-CN" altLang="en-US" sz="2200" b="1">
                <a:ea typeface="楷体_GB2312" pitchFamily="49" charset="-122"/>
              </a:rPr>
              <a:t>最少</a:t>
            </a:r>
          </a:p>
          <a:p>
            <a:pPr lvl="1" algn="just" eaLnBrk="1" hangingPunct="1">
              <a:lnSpc>
                <a:spcPct val="110000"/>
              </a:lnSpc>
              <a:spcAft>
                <a:spcPct val="10000"/>
              </a:spcAft>
              <a:buClrTx/>
              <a:buSzTx/>
              <a:buFontTx/>
              <a:buChar char="–"/>
              <a:defRPr/>
            </a:pPr>
            <a:r>
              <a:rPr lang="zh-CN" altLang="en-US" sz="2200" b="1">
                <a:ea typeface="楷体_GB2312" pitchFamily="49" charset="-122"/>
              </a:rPr>
              <a:t>中大规模 </a:t>
            </a:r>
            <a:r>
              <a:rPr lang="en-US" altLang="zh-CN" sz="2200" b="1">
                <a:ea typeface="楷体_GB2312" pitchFamily="49" charset="-122"/>
              </a:rPr>
              <a:t>MSI </a:t>
            </a:r>
            <a:r>
              <a:rPr lang="en-US" altLang="zh-CN" sz="2200" b="1">
                <a:ea typeface="楷体_GB2312" pitchFamily="49" charset="-122"/>
                <a:sym typeface="Symbol" pitchFamily="2" charset="2"/>
              </a:rPr>
              <a:t></a:t>
            </a:r>
            <a:r>
              <a:rPr lang="en-US" altLang="zh-CN" sz="2200" b="1"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集成块数</a:t>
            </a:r>
            <a:r>
              <a:rPr lang="zh-CN" altLang="en-US" sz="2200" b="1">
                <a:ea typeface="楷体_GB2312" pitchFamily="49" charset="-122"/>
              </a:rPr>
              <a:t>最少</a:t>
            </a:r>
          </a:p>
          <a:p>
            <a:pPr lvl="1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b="1">
                <a:ea typeface="楷体_GB2312" pitchFamily="49" charset="-122"/>
              </a:rPr>
              <a:t>                          </a:t>
            </a: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速度最快</a:t>
            </a:r>
            <a:r>
              <a:rPr lang="en-US" altLang="zh-CN" b="1">
                <a:solidFill>
                  <a:schemeClr val="tx2"/>
                </a:solidFill>
                <a:ea typeface="楷体_GB2312" pitchFamily="49" charset="-122"/>
              </a:rPr>
              <a:t>, </a:t>
            </a: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性价比最高等</a:t>
            </a:r>
          </a:p>
        </p:txBody>
      </p:sp>
      <p:sp>
        <p:nvSpPr>
          <p:cNvPr id="602118" name="Rectangle 6">
            <a:extLst>
              <a:ext uri="{FF2B5EF4-FFF2-40B4-BE49-F238E27FC236}">
                <a16:creationId xmlns:a16="http://schemas.microsoft.com/office/drawing/2014/main" id="{24BBD768-2A6C-BE4E-B15B-671B26437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267200"/>
            <a:ext cx="49895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Aft>
                <a:spcPct val="10000"/>
              </a:spcAft>
              <a:buClrTx/>
              <a:buSzTx/>
              <a:buFont typeface="Wingdings" charset="2"/>
              <a:buChar char="§"/>
              <a:defRPr/>
            </a:pPr>
            <a:r>
              <a:rPr lang="zh-CN" altLang="en-US" b="1"/>
              <a:t>设计的步骤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7" grpId="0" autoUpdateAnimBg="0"/>
      <p:bldP spid="602118" grpId="0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026">
            <a:extLst>
              <a:ext uri="{FF2B5EF4-FFF2-40B4-BE49-F238E27FC236}">
                <a16:creationId xmlns:a16="http://schemas.microsoft.com/office/drawing/2014/main" id="{B0929406-A5D0-1240-9F0C-179A45A58B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二</a:t>
            </a:r>
            <a:r>
              <a:rPr lang="en-US" altLang="zh-CN" sz="3200" b="1"/>
              <a:t>—</a:t>
            </a:r>
            <a:r>
              <a:rPr lang="zh-CN" altLang="en-US" sz="3200" b="1"/>
              <a:t>十进制译码器</a:t>
            </a:r>
          </a:p>
        </p:txBody>
      </p:sp>
      <p:sp>
        <p:nvSpPr>
          <p:cNvPr id="119811" name="Text Box 1027">
            <a:extLst>
              <a:ext uri="{FF2B5EF4-FFF2-40B4-BE49-F238E27FC236}">
                <a16:creationId xmlns:a16="http://schemas.microsoft.com/office/drawing/2014/main" id="{53C002C4-4A06-1F4A-8F27-0B79C381D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800" b="1">
                <a:latin typeface="Times New Roman" charset="0"/>
                <a:ea typeface="隶书" charset="0"/>
              </a:rPr>
              <a:t>二－十进制译码器的功能扩展</a:t>
            </a:r>
            <a:r>
              <a:rPr lang="zh-CN" altLang="en-US" sz="2800">
                <a:latin typeface="Times New Roman" charset="0"/>
                <a:ea typeface="隶书" charset="0"/>
              </a:rPr>
              <a:t>  </a:t>
            </a:r>
          </a:p>
        </p:txBody>
      </p:sp>
      <p:sp>
        <p:nvSpPr>
          <p:cNvPr id="704516" name="Text Box 1028">
            <a:extLst>
              <a:ext uri="{FF2B5EF4-FFF2-40B4-BE49-F238E27FC236}">
                <a16:creationId xmlns:a16="http://schemas.microsoft.com/office/drawing/2014/main" id="{461C0E3C-900E-124F-9A58-4EFA390B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81200"/>
            <a:ext cx="77724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200" b="1">
                <a:latin typeface="Times New Roman" charset="0"/>
              </a:rPr>
              <a:t>        </a:t>
            </a:r>
            <a:r>
              <a:rPr lang="zh-CN" altLang="en-US" sz="2200" b="1">
                <a:latin typeface="Times New Roman" charset="0"/>
              </a:rPr>
              <a:t>二－十进制译码器</a:t>
            </a:r>
            <a:r>
              <a:rPr lang="zh-CN" altLang="en-US" sz="2200" b="1">
                <a:latin typeface="宋体" charset="-122"/>
              </a:rPr>
              <a:t>可以构成带有使能端的</a:t>
            </a:r>
            <a:r>
              <a:rPr lang="en-US" altLang="zh-CN" sz="2200" b="1">
                <a:latin typeface="Times New Roman" charset="0"/>
              </a:rPr>
              <a:t>3</a:t>
            </a:r>
            <a:r>
              <a:rPr lang="zh-CN" altLang="en-US" sz="2200" b="1">
                <a:latin typeface="宋体" charset="-122"/>
              </a:rPr>
              <a:t>－</a:t>
            </a:r>
            <a:r>
              <a:rPr lang="en-US" altLang="zh-CN" sz="2200" b="1">
                <a:latin typeface="Times New Roman" charset="0"/>
              </a:rPr>
              <a:t>8</a:t>
            </a:r>
            <a:r>
              <a:rPr lang="zh-CN" altLang="en-US" sz="2200" b="1">
                <a:latin typeface="宋体" charset="-122"/>
              </a:rPr>
              <a:t>线译码器，只需将最高位输入端</a:t>
            </a:r>
            <a:r>
              <a:rPr lang="en-US" altLang="zh-CN" sz="2200" b="1">
                <a:latin typeface="Times New Roman" charset="0"/>
              </a:rPr>
              <a:t>D</a:t>
            </a:r>
            <a:r>
              <a:rPr lang="zh-CN" altLang="en-US" sz="2200" b="1">
                <a:latin typeface="宋体" charset="-122"/>
              </a:rPr>
              <a:t>当作使能端，输出端</a:t>
            </a:r>
            <a:r>
              <a:rPr lang="en-US" altLang="zh-CN" sz="2200" b="1">
                <a:latin typeface="Times New Roman" charset="0"/>
              </a:rPr>
              <a:t>f</a:t>
            </a:r>
            <a:r>
              <a:rPr lang="en-US" altLang="zh-CN" sz="2200" b="1" baseline="-30000">
                <a:latin typeface="Times New Roman" charset="0"/>
              </a:rPr>
              <a:t>8</a:t>
            </a:r>
            <a:r>
              <a:rPr lang="zh-CN" altLang="en-US" sz="2200" b="1">
                <a:latin typeface="宋体" charset="-122"/>
              </a:rPr>
              <a:t>、</a:t>
            </a:r>
            <a:r>
              <a:rPr lang="en-US" altLang="zh-CN" sz="2200" b="1">
                <a:latin typeface="Times New Roman" charset="0"/>
              </a:rPr>
              <a:t>f</a:t>
            </a:r>
            <a:r>
              <a:rPr lang="en-US" altLang="zh-CN" sz="2200" b="1" baseline="-30000">
                <a:latin typeface="Times New Roman" charset="0"/>
              </a:rPr>
              <a:t>9</a:t>
            </a:r>
            <a:r>
              <a:rPr lang="zh-CN" altLang="en-US" sz="2200" b="1">
                <a:latin typeface="宋体" charset="-122"/>
              </a:rPr>
              <a:t>不用即可。</a:t>
            </a:r>
            <a:r>
              <a:rPr lang="zh-CN" altLang="en-US" sz="2200" b="1">
                <a:latin typeface="Times New Roman" charset="0"/>
              </a:rPr>
              <a:t>  </a:t>
            </a:r>
          </a:p>
        </p:txBody>
      </p:sp>
      <p:grpSp>
        <p:nvGrpSpPr>
          <p:cNvPr id="704517" name="Group 1029">
            <a:extLst>
              <a:ext uri="{FF2B5EF4-FFF2-40B4-BE49-F238E27FC236}">
                <a16:creationId xmlns:a16="http://schemas.microsoft.com/office/drawing/2014/main" id="{647A1C27-1C65-434A-A6B4-76435399D35F}"/>
              </a:ext>
            </a:extLst>
          </p:cNvPr>
          <p:cNvGrpSpPr>
            <a:grpSpLocks/>
          </p:cNvGrpSpPr>
          <p:nvPr/>
        </p:nvGrpSpPr>
        <p:grpSpPr bwMode="auto">
          <a:xfrm>
            <a:off x="2962275" y="3100388"/>
            <a:ext cx="5267325" cy="3224212"/>
            <a:chOff x="1866" y="1968"/>
            <a:chExt cx="3318" cy="2031"/>
          </a:xfrm>
        </p:grpSpPr>
        <p:graphicFrame>
          <p:nvGraphicFramePr>
            <p:cNvPr id="147461" name="Object 1030">
              <a:extLst>
                <a:ext uri="{FF2B5EF4-FFF2-40B4-BE49-F238E27FC236}">
                  <a16:creationId xmlns:a16="http://schemas.microsoft.com/office/drawing/2014/main" id="{71BE10CE-0FD6-9346-BC6F-9F05971458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6" y="1968"/>
            <a:ext cx="3318" cy="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464" r:id="rId3" imgW="26289000" imgH="13271500" progId="Visio.Drawing.6">
                    <p:embed/>
                  </p:oleObj>
                </mc:Choice>
                <mc:Fallback>
                  <p:oleObj r:id="rId3" imgW="26289000" imgH="13271500" progId="Visio.Drawing.6">
                    <p:embed/>
                    <p:pic>
                      <p:nvPicPr>
                        <p:cNvPr id="0" name="Object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6" y="1968"/>
                          <a:ext cx="3318" cy="1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15" name="Text Box 1031">
              <a:extLst>
                <a:ext uri="{FF2B5EF4-FFF2-40B4-BE49-F238E27FC236}">
                  <a16:creationId xmlns:a16="http://schemas.microsoft.com/office/drawing/2014/main" id="{911624D7-E9B8-A342-B07C-CC598BD9F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768"/>
              <a:ext cx="24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800">
                  <a:latin typeface="Times New Roman" charset="0"/>
                </a:rPr>
                <a:t>二－十进制译码器用作</a:t>
              </a:r>
              <a:r>
                <a:rPr lang="en-US" altLang="zh-CN" sz="1800">
                  <a:latin typeface="Times New Roman" charset="0"/>
                </a:rPr>
                <a:t>3</a:t>
              </a:r>
              <a:r>
                <a:rPr lang="zh-CN" altLang="en-US" sz="1800">
                  <a:latin typeface="Times New Roman" charset="0"/>
                </a:rPr>
                <a:t>－</a:t>
              </a:r>
              <a:r>
                <a:rPr lang="en-US" altLang="zh-CN" sz="1800">
                  <a:latin typeface="Times New Roman" charset="0"/>
                </a:rPr>
                <a:t>8</a:t>
              </a:r>
              <a:r>
                <a:rPr lang="zh-CN" altLang="en-US" sz="1800">
                  <a:latin typeface="Times New Roman" charset="0"/>
                </a:rPr>
                <a:t>线译码器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6" grpId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026">
            <a:extLst>
              <a:ext uri="{FF2B5EF4-FFF2-40B4-BE49-F238E27FC236}">
                <a16:creationId xmlns:a16="http://schemas.microsoft.com/office/drawing/2014/main" id="{50C71D49-DAAB-0546-BED1-CE623ADFD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数字显示译码器</a:t>
            </a:r>
          </a:p>
        </p:txBody>
      </p:sp>
      <p:sp>
        <p:nvSpPr>
          <p:cNvPr id="120835" name="Text Box 1027">
            <a:extLst>
              <a:ext uri="{FF2B5EF4-FFF2-40B4-BE49-F238E27FC236}">
                <a16:creationId xmlns:a16="http://schemas.microsoft.com/office/drawing/2014/main" id="{020FE71B-8D95-AD4E-85BA-A4CFFCED4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altLang="zh-CN" sz="2100" b="1">
                <a:latin typeface="Times New Roman" charset="0"/>
              </a:rPr>
              <a:t>        </a:t>
            </a:r>
            <a:r>
              <a:rPr lang="zh-CN" altLang="en-US" sz="2100" b="1">
                <a:latin typeface="Times New Roman" charset="0"/>
              </a:rPr>
              <a:t>在数字系统中，常需将结果用十进制数码显示出来，数字显示电路包括译码驱动电路和数码显示器。</a:t>
            </a:r>
          </a:p>
        </p:txBody>
      </p:sp>
      <p:grpSp>
        <p:nvGrpSpPr>
          <p:cNvPr id="705545" name="Group 1033">
            <a:extLst>
              <a:ext uri="{FF2B5EF4-FFF2-40B4-BE49-F238E27FC236}">
                <a16:creationId xmlns:a16="http://schemas.microsoft.com/office/drawing/2014/main" id="{DA07AE8E-6876-1049-8E3F-D0393DA09786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949575"/>
            <a:ext cx="4748213" cy="2035175"/>
            <a:chOff x="2400" y="1858"/>
            <a:chExt cx="2991" cy="1282"/>
          </a:xfrm>
        </p:grpSpPr>
        <p:graphicFrame>
          <p:nvGraphicFramePr>
            <p:cNvPr id="148488" name="Object 1028">
              <a:extLst>
                <a:ext uri="{FF2B5EF4-FFF2-40B4-BE49-F238E27FC236}">
                  <a16:creationId xmlns:a16="http://schemas.microsoft.com/office/drawing/2014/main" id="{A5D1238C-415E-1E4C-9FD0-10F08BF8ED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0" y="1858"/>
            <a:ext cx="2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491" r:id="rId3" imgW="62801500" imgH="22212300" progId="Visio.Drawing.6">
                    <p:embed/>
                  </p:oleObj>
                </mc:Choice>
                <mc:Fallback>
                  <p:oleObj r:id="rId3" imgW="62801500" imgH="22212300" progId="Visio.Drawing.6">
                    <p:embed/>
                    <p:pic>
                      <p:nvPicPr>
                        <p:cNvPr id="0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858"/>
                          <a:ext cx="2991" cy="10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42" name="Text Box 1029">
              <a:extLst>
                <a:ext uri="{FF2B5EF4-FFF2-40B4-BE49-F238E27FC236}">
                  <a16:creationId xmlns:a16="http://schemas.microsoft.com/office/drawing/2014/main" id="{9F7D859F-D513-A445-A1E5-67D3C8111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5" y="2928"/>
              <a:ext cx="171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charset="0"/>
                </a:rPr>
                <a:t>8421BCD</a:t>
              </a:r>
              <a:r>
                <a:rPr lang="zh-CN" altLang="en-US" sz="1600" b="1">
                  <a:solidFill>
                    <a:srgbClr val="000000"/>
                  </a:solidFill>
                  <a:latin typeface="Times New Roman" charset="0"/>
                </a:rPr>
                <a:t>显示译码电路框图</a:t>
              </a:r>
              <a:r>
                <a:rPr lang="zh-CN" altLang="en-US" sz="1600"/>
                <a:t> </a:t>
              </a:r>
            </a:p>
          </p:txBody>
        </p:sp>
      </p:grpSp>
      <p:grpSp>
        <p:nvGrpSpPr>
          <p:cNvPr id="705546" name="Group 1034">
            <a:extLst>
              <a:ext uri="{FF2B5EF4-FFF2-40B4-BE49-F238E27FC236}">
                <a16:creationId xmlns:a16="http://schemas.microsoft.com/office/drawing/2014/main" id="{398EE98F-53B3-E948-B43D-624117FDF7B8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941763"/>
            <a:ext cx="8855075" cy="2735262"/>
            <a:chOff x="96" y="2483"/>
            <a:chExt cx="5578" cy="1723"/>
          </a:xfrm>
        </p:grpSpPr>
        <p:pic>
          <p:nvPicPr>
            <p:cNvPr id="120839" name="Picture 1030">
              <a:extLst>
                <a:ext uri="{FF2B5EF4-FFF2-40B4-BE49-F238E27FC236}">
                  <a16:creationId xmlns:a16="http://schemas.microsoft.com/office/drawing/2014/main" id="{13E7BE46-06C1-DD47-A659-1671A318A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3216"/>
              <a:ext cx="1978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0840" name="Picture 1031">
              <a:extLst>
                <a:ext uri="{FF2B5EF4-FFF2-40B4-BE49-F238E27FC236}">
                  <a16:creationId xmlns:a16="http://schemas.microsoft.com/office/drawing/2014/main" id="{45601C43-4CA3-764A-9FEC-6F3060FFD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483"/>
              <a:ext cx="2640" cy="1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705544" name="Text Box 1032">
            <a:extLst>
              <a:ext uri="{FF2B5EF4-FFF2-40B4-BE49-F238E27FC236}">
                <a16:creationId xmlns:a16="http://schemas.microsoft.com/office/drawing/2014/main" id="{30AB1B8B-EBB3-A046-B5BF-D02821F9E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187575"/>
            <a:ext cx="77724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altLang="zh-CN" sz="2100" b="1">
                <a:latin typeface="宋体" charset="-122"/>
              </a:rPr>
              <a:t>    </a:t>
            </a:r>
            <a:r>
              <a:rPr lang="zh-CN" altLang="en-US" sz="2100" b="1">
                <a:latin typeface="宋体" charset="-122"/>
              </a:rPr>
              <a:t>数字显示器有许多种不同类型的产品，如发光二极管、荧光数码管、液晶数字显示器等</a:t>
            </a:r>
            <a:r>
              <a:rPr lang="zh-CN" altLang="en-US" sz="2100" b="1">
                <a:latin typeface="Times New Roman" charset="0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0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4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>
            <a:extLst>
              <a:ext uri="{FF2B5EF4-FFF2-40B4-BE49-F238E27FC236}">
                <a16:creationId xmlns:a16="http://schemas.microsoft.com/office/drawing/2014/main" id="{20243462-3037-C346-BC17-160EA475B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数字显示译码器</a:t>
            </a:r>
          </a:p>
        </p:txBody>
      </p:sp>
      <p:graphicFrame>
        <p:nvGraphicFramePr>
          <p:cNvPr id="149506" name="Object 1027">
            <a:extLst>
              <a:ext uri="{FF2B5EF4-FFF2-40B4-BE49-F238E27FC236}">
                <a16:creationId xmlns:a16="http://schemas.microsoft.com/office/drawing/2014/main" id="{05FB8744-B87C-D142-BC80-4216951EAA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295400"/>
          <a:ext cx="1831975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4" name="BMP 图象" r:id="rId4" imgW="565150" imgH="812800" progId="Paint.Picture">
                  <p:embed/>
                </p:oleObj>
              </mc:Choice>
              <mc:Fallback>
                <p:oleObj name="BMP 图象" r:id="rId4" imgW="565150" imgH="812800" progId="Paint.Picture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295400"/>
                        <a:ext cx="1831975" cy="214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Text Box 1028">
            <a:extLst>
              <a:ext uri="{FF2B5EF4-FFF2-40B4-BE49-F238E27FC236}">
                <a16:creationId xmlns:a16="http://schemas.microsoft.com/office/drawing/2014/main" id="{DE76D712-C203-8A4A-B150-DE13D8CD8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1374775"/>
            <a:ext cx="2100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（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Times New Roman" charset="0"/>
              </a:rPr>
              <a:t>）七段数码管</a:t>
            </a:r>
          </a:p>
        </p:txBody>
      </p:sp>
      <p:grpSp>
        <p:nvGrpSpPr>
          <p:cNvPr id="149508" name="Group 1030">
            <a:extLst>
              <a:ext uri="{FF2B5EF4-FFF2-40B4-BE49-F238E27FC236}">
                <a16:creationId xmlns:a16="http://schemas.microsoft.com/office/drawing/2014/main" id="{FA7C0F82-E00C-1946-A778-1C66EC0D680F}"/>
              </a:ext>
            </a:extLst>
          </p:cNvPr>
          <p:cNvGrpSpPr>
            <a:grpSpLocks/>
          </p:cNvGrpSpPr>
          <p:nvPr/>
        </p:nvGrpSpPr>
        <p:grpSpPr bwMode="auto">
          <a:xfrm>
            <a:off x="1960563" y="2286000"/>
            <a:ext cx="960437" cy="939800"/>
            <a:chOff x="1235" y="1440"/>
            <a:chExt cx="605" cy="592"/>
          </a:xfrm>
        </p:grpSpPr>
        <p:sp>
          <p:nvSpPr>
            <p:cNvPr id="121873" name="Text Box 1031">
              <a:extLst>
                <a:ext uri="{FF2B5EF4-FFF2-40B4-BE49-F238E27FC236}">
                  <a16:creationId xmlns:a16="http://schemas.microsoft.com/office/drawing/2014/main" id="{197C28BE-AAD5-E24D-A98E-3CE9D06A1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1440"/>
              <a:ext cx="605" cy="25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共阴极</a:t>
              </a:r>
            </a:p>
          </p:txBody>
        </p:sp>
        <p:sp>
          <p:nvSpPr>
            <p:cNvPr id="121874" name="Rectangle 1032">
              <a:extLst>
                <a:ext uri="{FF2B5EF4-FFF2-40B4-BE49-F238E27FC236}">
                  <a16:creationId xmlns:a16="http://schemas.microsoft.com/office/drawing/2014/main" id="{5E666ABB-B9CC-1145-A363-5F966C475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1776"/>
              <a:ext cx="605" cy="25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共阳极</a:t>
              </a:r>
            </a:p>
          </p:txBody>
        </p:sp>
      </p:grpSp>
      <p:sp>
        <p:nvSpPr>
          <p:cNvPr id="121862" name="Text Box 1033">
            <a:extLst>
              <a:ext uri="{FF2B5EF4-FFF2-40B4-BE49-F238E27FC236}">
                <a16:creationId xmlns:a16="http://schemas.microsoft.com/office/drawing/2014/main" id="{1D916257-0451-8F49-AA9D-335E2FB40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2290763"/>
            <a:ext cx="1462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宋体" charset="-122"/>
              </a:rPr>
              <a:t>：高电平亮</a:t>
            </a:r>
          </a:p>
        </p:txBody>
      </p:sp>
      <p:sp>
        <p:nvSpPr>
          <p:cNvPr id="121863" name="Text Box 1034">
            <a:extLst>
              <a:ext uri="{FF2B5EF4-FFF2-40B4-BE49-F238E27FC236}">
                <a16:creationId xmlns:a16="http://schemas.microsoft.com/office/drawing/2014/main" id="{9A40107A-2711-E947-A783-DCC4BE192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2819400"/>
            <a:ext cx="1462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宋体" charset="-122"/>
              </a:rPr>
              <a:t>：低电平亮</a:t>
            </a:r>
          </a:p>
        </p:txBody>
      </p:sp>
      <p:sp>
        <p:nvSpPr>
          <p:cNvPr id="121864" name="Text Box 1035">
            <a:extLst>
              <a:ext uri="{FF2B5EF4-FFF2-40B4-BE49-F238E27FC236}">
                <a16:creationId xmlns:a16="http://schemas.microsoft.com/office/drawing/2014/main" id="{B2BDDD2A-032B-0B41-8F5E-A7A37578B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1828800"/>
            <a:ext cx="3506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宋体" charset="-122"/>
              </a:rPr>
              <a:t>每一段由一个发光二极管组成</a:t>
            </a:r>
          </a:p>
        </p:txBody>
      </p:sp>
      <p:grpSp>
        <p:nvGrpSpPr>
          <p:cNvPr id="706578" name="Group 1042">
            <a:extLst>
              <a:ext uri="{FF2B5EF4-FFF2-40B4-BE49-F238E27FC236}">
                <a16:creationId xmlns:a16="http://schemas.microsoft.com/office/drawing/2014/main" id="{B48CA5EE-E2D2-CD46-A2A4-1971155AF080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732213"/>
            <a:ext cx="7658100" cy="2820987"/>
            <a:chOff x="744" y="2064"/>
            <a:chExt cx="4824" cy="1777"/>
          </a:xfrm>
        </p:grpSpPr>
        <p:sp>
          <p:nvSpPr>
            <p:cNvPr id="121867" name="Text Box 1029">
              <a:extLst>
                <a:ext uri="{FF2B5EF4-FFF2-40B4-BE49-F238E27FC236}">
                  <a16:creationId xmlns:a16="http://schemas.microsoft.com/office/drawing/2014/main" id="{D206F52D-1A94-C243-A1A8-18FEE78D4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" y="2294"/>
              <a:ext cx="16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Times New Roman" charset="0"/>
                </a:rPr>
                <a:t>（</a:t>
              </a:r>
              <a:r>
                <a:rPr lang="en-US" altLang="zh-CN" sz="2000" b="1">
                  <a:latin typeface="Times New Roman" charset="0"/>
                </a:rPr>
                <a:t>2</a:t>
              </a:r>
              <a:r>
                <a:rPr lang="zh-CN" altLang="en-US" sz="2000" b="1">
                  <a:latin typeface="Times New Roman" charset="0"/>
                </a:rPr>
                <a:t>）七段显示译码器</a:t>
              </a:r>
            </a:p>
          </p:txBody>
        </p:sp>
        <p:sp>
          <p:nvSpPr>
            <p:cNvPr id="121868" name="Text Box 1036">
              <a:extLst>
                <a:ext uri="{FF2B5EF4-FFF2-40B4-BE49-F238E27FC236}">
                  <a16:creationId xmlns:a16="http://schemas.microsoft.com/office/drawing/2014/main" id="{895C55E3-38A8-8840-A049-CA23C29E5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" y="2621"/>
              <a:ext cx="17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输入：二</a:t>
              </a:r>
              <a:r>
                <a:rPr lang="en-US" altLang="zh-CN" sz="2000" b="1">
                  <a:latin typeface="Times New Roman" charset="0"/>
                </a:rPr>
                <a:t>—</a:t>
              </a:r>
              <a:r>
                <a:rPr lang="zh-CN" altLang="en-US" sz="2000" b="1">
                  <a:latin typeface="宋体" charset="-122"/>
                </a:rPr>
                <a:t>十进制代码</a:t>
              </a:r>
            </a:p>
          </p:txBody>
        </p:sp>
        <p:sp>
          <p:nvSpPr>
            <p:cNvPr id="121869" name="Text Box 1037">
              <a:extLst>
                <a:ext uri="{FF2B5EF4-FFF2-40B4-BE49-F238E27FC236}">
                  <a16:creationId xmlns:a16="http://schemas.microsoft.com/office/drawing/2014/main" id="{3566C70F-9D83-3741-93FF-ED9597637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" y="3091"/>
              <a:ext cx="211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宋体" charset="-122"/>
                </a:rPr>
                <a:t>输出：译码结果，可驱动相</a:t>
              </a:r>
            </a:p>
            <a:p>
              <a:pPr algn="l" eaLnBrk="1" hangingPunct="1">
                <a:defRPr/>
              </a:pPr>
              <a:r>
                <a:rPr lang="zh-CN" altLang="en-US" sz="2000" b="1">
                  <a:latin typeface="宋体" charset="-122"/>
                </a:rPr>
                <a:t>      应的七段数码管显示</a:t>
              </a:r>
            </a:p>
            <a:p>
              <a:pPr algn="l" eaLnBrk="1" hangingPunct="1">
                <a:defRPr/>
              </a:pPr>
              <a:r>
                <a:rPr lang="zh-CN" altLang="en-US" sz="2000" b="1">
                  <a:latin typeface="宋体" charset="-122"/>
                </a:rPr>
                <a:t>      正确的数字</a:t>
              </a:r>
            </a:p>
          </p:txBody>
        </p:sp>
        <p:graphicFrame>
          <p:nvGraphicFramePr>
            <p:cNvPr id="149517" name="Object 1038">
              <a:extLst>
                <a:ext uri="{FF2B5EF4-FFF2-40B4-BE49-F238E27FC236}">
                  <a16:creationId xmlns:a16="http://schemas.microsoft.com/office/drawing/2014/main" id="{B0E8AC59-0037-2F4A-8DF9-E071BD3150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84" y="2064"/>
            <a:ext cx="2184" cy="1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25" name="BMP 图象" r:id="rId6" imgW="1193800" imgH="971550" progId="Paint.Picture">
                    <p:embed/>
                  </p:oleObj>
                </mc:Choice>
                <mc:Fallback>
                  <p:oleObj name="BMP 图象" r:id="rId6" imgW="1193800" imgH="971550" progId="Paint.Picture">
                    <p:embed/>
                    <p:pic>
                      <p:nvPicPr>
                        <p:cNvPr id="0" name="Object 10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4" y="2064"/>
                          <a:ext cx="2184" cy="1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71" name="Line 1039">
              <a:extLst>
                <a:ext uri="{FF2B5EF4-FFF2-40B4-BE49-F238E27FC236}">
                  <a16:creationId xmlns:a16="http://schemas.microsoft.com/office/drawing/2014/main" id="{18D2EBE2-C238-D44E-8DB4-A49CAEA77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736"/>
              <a:ext cx="528" cy="1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21872" name="Line 1040">
              <a:extLst>
                <a:ext uri="{FF2B5EF4-FFF2-40B4-BE49-F238E27FC236}">
                  <a16:creationId xmlns:a16="http://schemas.microsoft.com/office/drawing/2014/main" id="{14B268B9-4D61-E34D-A2E8-3F4D918E2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938"/>
              <a:ext cx="2016" cy="471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  <p:pic>
        <p:nvPicPr>
          <p:cNvPr id="706577" name="Picture 17">
            <a:extLst>
              <a:ext uri="{FF2B5EF4-FFF2-40B4-BE49-F238E27FC236}">
                <a16:creationId xmlns:a16="http://schemas.microsoft.com/office/drawing/2014/main" id="{117F4FC1-629D-064E-B98B-579840C9C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0"/>
            <a:ext cx="26670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>
            <a:extLst>
              <a:ext uri="{FF2B5EF4-FFF2-40B4-BE49-F238E27FC236}">
                <a16:creationId xmlns:a16="http://schemas.microsoft.com/office/drawing/2014/main" id="{AC7E24BC-FF4D-DA46-8754-1537194AE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 dirty="0"/>
              <a:t>单片机控制七段数码管</a:t>
            </a:r>
          </a:p>
        </p:txBody>
      </p:sp>
      <p:pic>
        <p:nvPicPr>
          <p:cNvPr id="123907" name="Picture 1028">
            <a:extLst>
              <a:ext uri="{FF2B5EF4-FFF2-40B4-BE49-F238E27FC236}">
                <a16:creationId xmlns:a16="http://schemas.microsoft.com/office/drawing/2014/main" id="{C027055A-3547-CA4A-93DA-E5F84496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08100"/>
            <a:ext cx="77724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1D0FD-79E5-3446-83B1-B96893EA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 b="1" dirty="0"/>
              <a:t>FPGA</a:t>
            </a:r>
            <a:r>
              <a:rPr lang="zh-CN" altLang="en-US" sz="3200" b="1" dirty="0"/>
              <a:t>开发板中的七段数码管</a:t>
            </a:r>
            <a:endParaRPr lang="zh-CN" altLang="en-US" sz="3200" dirty="0"/>
          </a:p>
        </p:txBody>
      </p:sp>
      <p:pic>
        <p:nvPicPr>
          <p:cNvPr id="152578" name="图片 3" descr="C:\Users\lenovo\AppData\Local\Temp\1538375724(1).png">
            <a:extLst>
              <a:ext uri="{FF2B5EF4-FFF2-40B4-BE49-F238E27FC236}">
                <a16:creationId xmlns:a16="http://schemas.microsoft.com/office/drawing/2014/main" id="{F0879279-633E-7942-87C8-710ACD79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989138"/>
            <a:ext cx="868997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>
            <a:extLst>
              <a:ext uri="{FF2B5EF4-FFF2-40B4-BE49-F238E27FC236}">
                <a16:creationId xmlns:a16="http://schemas.microsoft.com/office/drawing/2014/main" id="{88A1E2F2-1B91-634A-9193-3A4D898085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/>
              <a:t>数字式电波钟</a:t>
            </a:r>
          </a:p>
        </p:txBody>
      </p:sp>
      <p:pic>
        <p:nvPicPr>
          <p:cNvPr id="124931" name="Picture 1028">
            <a:extLst>
              <a:ext uri="{FF2B5EF4-FFF2-40B4-BE49-F238E27FC236}">
                <a16:creationId xmlns:a16="http://schemas.microsoft.com/office/drawing/2014/main" id="{FD34F393-FF63-E54D-B8D9-D34E14D2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7467600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D190573B-54C9-7745-9392-2BABA21DF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>
                <a:solidFill>
                  <a:schemeClr val="tx1"/>
                </a:solidFill>
              </a:rPr>
              <a:t>3.5.4 </a:t>
            </a:r>
            <a:r>
              <a:rPr lang="zh-CN" altLang="en-US" sz="3600" b="1">
                <a:solidFill>
                  <a:schemeClr val="tx1"/>
                </a:solidFill>
              </a:rPr>
              <a:t>数据选择器</a:t>
            </a:r>
          </a:p>
        </p:txBody>
      </p:sp>
      <p:sp>
        <p:nvSpPr>
          <p:cNvPr id="154626" name="Text Box 3">
            <a:extLst>
              <a:ext uri="{FF2B5EF4-FFF2-40B4-BE49-F238E27FC236}">
                <a16:creationId xmlns:a16="http://schemas.microsoft.com/office/drawing/2014/main" id="{F32300C7-F24B-F546-B6AD-E0CE649C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数据选择器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又称为多路选择器 </a:t>
            </a: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简称</a:t>
            </a:r>
            <a:r>
              <a:rPr lang="en-US" altLang="zh-CN" sz="2200" b="1">
                <a:ea typeface="宋体" panose="02010600030101010101" pitchFamily="2" charset="-122"/>
              </a:rPr>
              <a:t>MUX)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，能从多路输入中选择一路输出，选择哪一路由当时的控制信号决定，功能类似于单刀多掷开关</a:t>
            </a:r>
            <a:r>
              <a:rPr lang="zh-CN" altLang="en-US" sz="2200" b="1">
                <a:ea typeface="宋体" panose="02010600030101010101" pitchFamily="2" charset="-122"/>
              </a:rPr>
              <a:t> 。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BFB1F02-698F-AA4B-B3BC-724994678DA7}"/>
              </a:ext>
            </a:extLst>
          </p:cNvPr>
          <p:cNvGrpSpPr>
            <a:grpSpLocks/>
          </p:cNvGrpSpPr>
          <p:nvPr/>
        </p:nvGrpSpPr>
        <p:grpSpPr bwMode="auto">
          <a:xfrm>
            <a:off x="5576888" y="3200400"/>
            <a:ext cx="3338512" cy="2595563"/>
            <a:chOff x="3513" y="2208"/>
            <a:chExt cx="2103" cy="1635"/>
          </a:xfrm>
        </p:grpSpPr>
        <p:graphicFrame>
          <p:nvGraphicFramePr>
            <p:cNvPr id="154629" name="Object 5">
              <a:extLst>
                <a:ext uri="{FF2B5EF4-FFF2-40B4-BE49-F238E27FC236}">
                  <a16:creationId xmlns:a16="http://schemas.microsoft.com/office/drawing/2014/main" id="{058254F9-AEDE-1B42-B5BD-7F5F08A2E8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3" y="2208"/>
            <a:ext cx="2103" cy="1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32" r:id="rId3" imgW="21399500" imgH="12090400" progId="Visio.Drawing.6">
                    <p:embed/>
                  </p:oleObj>
                </mc:Choice>
                <mc:Fallback>
                  <p:oleObj r:id="rId3" imgW="21399500" imgH="12090400" progId="Visio.Drawing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3" y="2208"/>
                          <a:ext cx="2103" cy="1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30" name="Text Box 6">
              <a:extLst>
                <a:ext uri="{FF2B5EF4-FFF2-40B4-BE49-F238E27FC236}">
                  <a16:creationId xmlns:a16="http://schemas.microsoft.com/office/drawing/2014/main" id="{405AE366-978F-2644-B64D-E24A5455B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3612"/>
              <a:ext cx="13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ea typeface="宋体" panose="02010600030101010101" pitchFamily="2" charset="-122"/>
                </a:rPr>
                <a:t>数据选择器示意图 </a:t>
              </a:r>
            </a:p>
          </p:txBody>
        </p:sp>
      </p:grpSp>
      <p:sp>
        <p:nvSpPr>
          <p:cNvPr id="708615" name="Rectangle 7">
            <a:extLst>
              <a:ext uri="{FF2B5EF4-FFF2-40B4-BE49-F238E27FC236}">
                <a16:creationId xmlns:a16="http://schemas.microsoft.com/office/drawing/2014/main" id="{8FF654BC-6A03-884D-B7C1-241DF594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667000"/>
            <a:ext cx="445611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集成数据选择器</a:t>
            </a:r>
          </a:p>
          <a:p>
            <a:pPr lvl="1" eaLnBrk="1" hangingPunct="1"/>
            <a:r>
              <a:rPr lang="zh-CN" altLang="en-US" b="1"/>
              <a:t>八选一数据选择器</a:t>
            </a:r>
            <a:r>
              <a:rPr lang="en-US" altLang="zh-CN" b="1"/>
              <a:t>74LS151</a:t>
            </a:r>
          </a:p>
          <a:p>
            <a:pPr lvl="1" eaLnBrk="1" hangingPunct="1"/>
            <a:r>
              <a:rPr lang="zh-CN" altLang="en-US" b="1"/>
              <a:t>双四选一数据选择器</a:t>
            </a:r>
            <a:r>
              <a:rPr lang="en-US" altLang="zh-CN" b="1"/>
              <a:t>74LS153</a:t>
            </a:r>
          </a:p>
          <a:p>
            <a:pPr eaLnBrk="1" hangingPunct="1"/>
            <a:r>
              <a:rPr lang="zh-CN" altLang="en-US" sz="3200" b="1"/>
              <a:t>数据选择器的应用</a:t>
            </a:r>
          </a:p>
          <a:p>
            <a:pPr lvl="1" eaLnBrk="1" hangingPunct="1"/>
            <a:r>
              <a:rPr lang="zh-CN" altLang="en-US" b="1"/>
              <a:t>分时多路转换电路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将并行数据转换成串行数据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.</a:t>
            </a:r>
          </a:p>
          <a:p>
            <a:pPr lvl="1" eaLnBrk="1" hangingPunct="1"/>
            <a:r>
              <a:rPr lang="zh-CN" altLang="en-US" sz="2400" b="1">
                <a:solidFill>
                  <a:schemeClr val="hlink"/>
                </a:solidFill>
              </a:rPr>
              <a:t>实现逻辑函数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5" grpId="0" build="p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026">
            <a:extLst>
              <a:ext uri="{FF2B5EF4-FFF2-40B4-BE49-F238E27FC236}">
                <a16:creationId xmlns:a16="http://schemas.microsoft.com/office/drawing/2014/main" id="{91313911-E137-4D49-98E5-EED2CC810B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八选一数据选择器</a:t>
            </a:r>
            <a:r>
              <a:rPr lang="en-US" altLang="zh-CN" sz="3200" b="1">
                <a:solidFill>
                  <a:schemeClr val="tx1"/>
                </a:solidFill>
              </a:rPr>
              <a:t>74LS151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97AF8F70-AFCE-7B42-B3DD-A808093B1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7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altLang="zh-CN" sz="2000" b="1">
                <a:latin typeface="Times New Roman" charset="0"/>
              </a:rPr>
              <a:t>        74LS151</a:t>
            </a:r>
            <a:r>
              <a:rPr lang="zh-CN" altLang="en-US" sz="2000" b="1">
                <a:latin typeface="Times New Roman" charset="0"/>
              </a:rPr>
              <a:t>是一种</a:t>
            </a:r>
            <a:r>
              <a:rPr lang="en-US" altLang="zh-CN" sz="2000" b="1">
                <a:latin typeface="Times New Roman" charset="0"/>
              </a:rPr>
              <a:t>TTL</a:t>
            </a:r>
            <a:r>
              <a:rPr lang="zh-CN" altLang="en-US" sz="2000" b="1">
                <a:latin typeface="Times New Roman" charset="0"/>
              </a:rPr>
              <a:t>型八选一数据选择器，其中</a:t>
            </a:r>
            <a:r>
              <a:rPr lang="en-US" altLang="zh-CN" sz="2000" b="1" i="1">
                <a:latin typeface="Times New Roman" charset="0"/>
              </a:rPr>
              <a:t>D</a:t>
            </a:r>
            <a:r>
              <a:rPr lang="en-US" altLang="zh-CN" sz="2000" b="1" baseline="-30000">
                <a:latin typeface="Times New Roman" charset="0"/>
              </a:rPr>
              <a:t>7 </a:t>
            </a:r>
            <a:r>
              <a:rPr lang="en-US" altLang="zh-CN" sz="2000" b="1">
                <a:latin typeface="Times New Roman" charset="0"/>
              </a:rPr>
              <a:t>~ </a:t>
            </a:r>
            <a:r>
              <a:rPr lang="en-US" altLang="zh-CN" sz="2000" b="1" i="1">
                <a:latin typeface="Times New Roman" charset="0"/>
              </a:rPr>
              <a:t>D</a:t>
            </a:r>
            <a:r>
              <a:rPr lang="en-US" altLang="zh-CN" sz="2000" b="1" baseline="-30000">
                <a:latin typeface="Times New Roman" charset="0"/>
              </a:rPr>
              <a:t>0</a:t>
            </a:r>
            <a:r>
              <a:rPr lang="zh-CN" altLang="en-US" sz="2000" b="1">
                <a:latin typeface="Times New Roman" charset="0"/>
              </a:rPr>
              <a:t>为数据输入端，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2  </a:t>
            </a:r>
            <a:r>
              <a:rPr lang="en-US" altLang="zh-CN" sz="2000" b="1">
                <a:latin typeface="Times New Roman" charset="0"/>
              </a:rPr>
              <a:t>~ 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0</a:t>
            </a:r>
            <a:r>
              <a:rPr lang="zh-CN" altLang="en-US" sz="2000" b="1">
                <a:latin typeface="Times New Roman" charset="0"/>
              </a:rPr>
              <a:t>为地址端，有两个互补输出端。 </a:t>
            </a:r>
          </a:p>
        </p:txBody>
      </p:sp>
      <p:grpSp>
        <p:nvGrpSpPr>
          <p:cNvPr id="709646" name="Group 1038">
            <a:extLst>
              <a:ext uri="{FF2B5EF4-FFF2-40B4-BE49-F238E27FC236}">
                <a16:creationId xmlns:a16="http://schemas.microsoft.com/office/drawing/2014/main" id="{1EB48244-FA21-1945-B3DF-B262760EDB63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556125"/>
            <a:ext cx="4244975" cy="2149475"/>
            <a:chOff x="96" y="2870"/>
            <a:chExt cx="2674" cy="1354"/>
          </a:xfrm>
        </p:grpSpPr>
        <p:sp>
          <p:nvSpPr>
            <p:cNvPr id="126988" name="Text Box 1028">
              <a:extLst>
                <a:ext uri="{FF2B5EF4-FFF2-40B4-BE49-F238E27FC236}">
                  <a16:creationId xmlns:a16="http://schemas.microsoft.com/office/drawing/2014/main" id="{CE6B2826-7F54-C441-83FA-B01C33AE5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870"/>
              <a:ext cx="198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Times New Roman" charset="0"/>
                </a:rPr>
                <a:t>输出</a:t>
              </a:r>
              <a:r>
                <a:rPr lang="en-US" altLang="zh-CN" sz="2000" b="1" i="1">
                  <a:latin typeface="Times New Roman" charset="0"/>
                </a:rPr>
                <a:t>Y</a:t>
              </a:r>
              <a:r>
                <a:rPr lang="zh-CN" altLang="en-US" sz="2000" b="1">
                  <a:latin typeface="Times New Roman" charset="0"/>
                </a:rPr>
                <a:t>和输入的逻辑关系：</a:t>
              </a:r>
            </a:p>
          </p:txBody>
        </p:sp>
        <p:graphicFrame>
          <p:nvGraphicFramePr>
            <p:cNvPr id="155660" name="Object 1029">
              <a:extLst>
                <a:ext uri="{FF2B5EF4-FFF2-40B4-BE49-F238E27FC236}">
                  <a16:creationId xmlns:a16="http://schemas.microsoft.com/office/drawing/2014/main" id="{ACC84868-80D1-0D49-88E5-EBD8C7893D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" y="3142"/>
            <a:ext cx="2569" cy="1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62" name="公式" r:id="rId3" imgW="57048400" imgH="23990300" progId="Equation.3">
                    <p:embed/>
                  </p:oleObj>
                </mc:Choice>
                <mc:Fallback>
                  <p:oleObj name="公式" r:id="rId3" imgW="57048400" imgH="23990300" progId="Equation.3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" y="3142"/>
                          <a:ext cx="2569" cy="10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6981" name="Picture 1030">
            <a:extLst>
              <a:ext uri="{FF2B5EF4-FFF2-40B4-BE49-F238E27FC236}">
                <a16:creationId xmlns:a16="http://schemas.microsoft.com/office/drawing/2014/main" id="{153F5900-5026-D24A-B49C-D3A8331A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41148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09639" name="Group 1031">
            <a:extLst>
              <a:ext uri="{FF2B5EF4-FFF2-40B4-BE49-F238E27FC236}">
                <a16:creationId xmlns:a16="http://schemas.microsoft.com/office/drawing/2014/main" id="{D41BD82B-F778-9C46-AD91-9761EFCDE644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2895600"/>
            <a:ext cx="4114800" cy="3429000"/>
            <a:chOff x="3120" y="1824"/>
            <a:chExt cx="2592" cy="2160"/>
          </a:xfrm>
        </p:grpSpPr>
        <p:pic>
          <p:nvPicPr>
            <p:cNvPr id="126986" name="Picture 1032">
              <a:extLst>
                <a:ext uri="{FF2B5EF4-FFF2-40B4-BE49-F238E27FC236}">
                  <a16:creationId xmlns:a16="http://schemas.microsoft.com/office/drawing/2014/main" id="{168E4769-8B4E-1147-84B9-68B773715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077"/>
              <a:ext cx="2592" cy="1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6987" name="Text Box 1033">
              <a:extLst>
                <a:ext uri="{FF2B5EF4-FFF2-40B4-BE49-F238E27FC236}">
                  <a16:creationId xmlns:a16="http://schemas.microsoft.com/office/drawing/2014/main" id="{2CA84A5F-E17D-A940-81E3-1579C99AB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824"/>
              <a:ext cx="12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800" b="1">
                  <a:latin typeface="Times New Roman" charset="0"/>
                </a:rPr>
                <a:t>74LS151</a:t>
              </a:r>
              <a:r>
                <a:rPr lang="zh-CN" altLang="en-US" sz="1800" b="1">
                  <a:latin typeface="Times New Roman" charset="0"/>
                </a:rPr>
                <a:t>的功能表</a:t>
              </a:r>
              <a:r>
                <a:rPr lang="zh-CN" altLang="en-US" sz="1800"/>
                <a:t> </a:t>
              </a:r>
            </a:p>
          </p:txBody>
        </p:sp>
      </p:grpSp>
      <p:sp>
        <p:nvSpPr>
          <p:cNvPr id="126983" name="Oval 1034">
            <a:extLst>
              <a:ext uri="{FF2B5EF4-FFF2-40B4-BE49-F238E27FC236}">
                <a16:creationId xmlns:a16="http://schemas.microsoft.com/office/drawing/2014/main" id="{FFB29DC2-1AFC-0744-A383-14E8597AC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2667000"/>
            <a:ext cx="381000" cy="381000"/>
          </a:xfrm>
          <a:prstGeom prst="ellips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26984" name="Oval 1035">
            <a:extLst>
              <a:ext uri="{FF2B5EF4-FFF2-40B4-BE49-F238E27FC236}">
                <a16:creationId xmlns:a16="http://schemas.microsoft.com/office/drawing/2014/main" id="{91EABAE6-FD01-CF4C-B4C0-4DF37DA73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986213"/>
            <a:ext cx="838200" cy="304800"/>
          </a:xfrm>
          <a:prstGeom prst="ellips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26985" name="Oval 1036">
            <a:extLst>
              <a:ext uri="{FF2B5EF4-FFF2-40B4-BE49-F238E27FC236}">
                <a16:creationId xmlns:a16="http://schemas.microsoft.com/office/drawing/2014/main" id="{C48AA837-7C7B-314E-AE4D-7CF4C477F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962400"/>
            <a:ext cx="2590800" cy="381000"/>
          </a:xfrm>
          <a:prstGeom prst="ellips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0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41F0D90A-8B63-0242-B805-39214A1F1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双四选一数据选择器</a:t>
            </a:r>
            <a:r>
              <a:rPr lang="en-US" altLang="zh-CN" sz="3200" b="1">
                <a:solidFill>
                  <a:schemeClr val="tx1"/>
                </a:solidFill>
              </a:rPr>
              <a:t>74LS153</a:t>
            </a:r>
          </a:p>
        </p:txBody>
      </p:sp>
      <p:graphicFrame>
        <p:nvGraphicFramePr>
          <p:cNvPr id="156674" name="Object 3">
            <a:extLst>
              <a:ext uri="{FF2B5EF4-FFF2-40B4-BE49-F238E27FC236}">
                <a16:creationId xmlns:a16="http://schemas.microsoft.com/office/drawing/2014/main" id="{DB83E6CB-719F-BA44-920C-437B4A273F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514600"/>
          <a:ext cx="31797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9" r:id="rId3" imgW="32550100" imgH="36385500" progId="Visio.Drawing.6">
                  <p:embed/>
                </p:oleObj>
              </mc:Choice>
              <mc:Fallback>
                <p:oleObj r:id="rId3" imgW="32550100" imgH="363855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14600"/>
                        <a:ext cx="31797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4" name="Text Box 4">
            <a:extLst>
              <a:ext uri="{FF2B5EF4-FFF2-40B4-BE49-F238E27FC236}">
                <a16:creationId xmlns:a16="http://schemas.microsoft.com/office/drawing/2014/main" id="{C830AFD7-BB29-7442-9991-A1BC8536F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71600"/>
            <a:ext cx="8153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altLang="zh-CN" sz="2000" b="1">
                <a:latin typeface="Times New Roman" charset="0"/>
              </a:rPr>
              <a:t>        74LS153 </a:t>
            </a:r>
            <a:r>
              <a:rPr lang="zh-CN" altLang="en-US" sz="2000" b="1">
                <a:latin typeface="Times New Roman" charset="0"/>
              </a:rPr>
              <a:t>内部集成两个完全相同的四选一数据选择器，地址输入端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1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0</a:t>
            </a:r>
            <a:r>
              <a:rPr lang="zh-CN" altLang="en-US" sz="2000" b="1">
                <a:latin typeface="Times New Roman" charset="0"/>
              </a:rPr>
              <a:t>被两个选择器共用，每个选择器各有一个使能输入端。</a:t>
            </a: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4BB9E1FE-B07A-CE43-B912-A0E2766A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405188"/>
            <a:ext cx="4953000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8006" name="Text Box 6">
            <a:extLst>
              <a:ext uri="{FF2B5EF4-FFF2-40B4-BE49-F238E27FC236}">
                <a16:creationId xmlns:a16="http://schemas.microsoft.com/office/drawing/2014/main" id="{6C7DB69F-A60C-0A4B-A4A3-A83BD2C48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238" y="3009900"/>
            <a:ext cx="1782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800" b="1">
                <a:latin typeface="Times New Roman" charset="0"/>
              </a:rPr>
              <a:t>74LS153</a:t>
            </a:r>
            <a:r>
              <a:rPr lang="zh-CN" altLang="en-US" sz="1800" b="1">
                <a:latin typeface="Times New Roman" charset="0"/>
              </a:rPr>
              <a:t>功能表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文本框 4">
            <a:extLst>
              <a:ext uri="{FF2B5EF4-FFF2-40B4-BE49-F238E27FC236}">
                <a16:creationId xmlns:a16="http://schemas.microsoft.com/office/drawing/2014/main" id="{3B75B7F5-0031-FC45-A0D8-4D8F07573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341438"/>
            <a:ext cx="69850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</a:t>
            </a: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mux2 (out, a, b, sel);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output  out;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input  a, b,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sel;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reg out;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is-I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always @( a or b or sel 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begin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     case (sel)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         1'b0: out = a;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         1'b1: out = b;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         default: out = 'bx;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      endcase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 end    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s-I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4575DC-1D5F-4148-9C70-6F522819A1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b="1" dirty="0"/>
              <a:t>二选一数据选择器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25DC5AB-8F91-7748-8840-1850335A1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3.3.1 </a:t>
            </a:r>
            <a:r>
              <a:rPr lang="zh-CN" altLang="en-US" sz="3200" b="1">
                <a:solidFill>
                  <a:schemeClr val="tx1"/>
                </a:solidFill>
              </a:rPr>
              <a:t>由设计要求列真值表</a:t>
            </a:r>
          </a:p>
        </p:txBody>
      </p:sp>
      <p:sp>
        <p:nvSpPr>
          <p:cNvPr id="603139" name="Rectangle 3">
            <a:extLst>
              <a:ext uri="{FF2B5EF4-FFF2-40B4-BE49-F238E27FC236}">
                <a16:creationId xmlns:a16="http://schemas.microsoft.com/office/drawing/2014/main" id="{1F00E4AD-B3C4-A942-ACBE-F8751B62B3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0" y="3200400"/>
            <a:ext cx="4876800" cy="3429000"/>
          </a:xfrm>
        </p:spPr>
        <p:txBody>
          <a:bodyPr/>
          <a:lstStyle/>
          <a:p>
            <a:pPr algn="just" eaLnBrk="1" hangingPunct="1">
              <a:buFont typeface="Wingdings" charset="2"/>
              <a:buChar char="n"/>
              <a:defRPr/>
            </a:pPr>
            <a:r>
              <a:rPr lang="zh-CN" altLang="en-US" sz="3600" b="1"/>
              <a:t>根据具体问题确定</a:t>
            </a:r>
          </a:p>
          <a:p>
            <a:pPr lvl="1" algn="just" eaLnBrk="1" hangingPunct="1">
              <a:buFont typeface="Wingdings" charset="2"/>
              <a:buChar char="n"/>
              <a:defRPr/>
            </a:pPr>
            <a:r>
              <a:rPr lang="zh-CN" altLang="en-US" sz="2400" b="1">
                <a:ea typeface="楷体_GB2312" charset="0"/>
              </a:rPr>
              <a:t>逻辑变量</a:t>
            </a:r>
          </a:p>
          <a:p>
            <a:pPr lvl="1" algn="just" eaLnBrk="1" hangingPunct="1">
              <a:buFont typeface="Wingdings" charset="2"/>
              <a:buChar char="n"/>
              <a:defRPr/>
            </a:pPr>
            <a:r>
              <a:rPr lang="zh-CN" altLang="en-US" sz="2400" b="1">
                <a:ea typeface="楷体_GB2312" charset="0"/>
              </a:rPr>
              <a:t>逻辑函数</a:t>
            </a:r>
          </a:p>
          <a:p>
            <a:pPr lvl="1" algn="just" eaLnBrk="1" hangingPunct="1">
              <a:buFont typeface="Wingdings" charset="2"/>
              <a:buChar char="n"/>
              <a:defRPr/>
            </a:pPr>
            <a:r>
              <a:rPr lang="zh-CN" altLang="en-US" sz="2400" b="1">
                <a:ea typeface="楷体_GB2312" charset="0"/>
              </a:rPr>
              <a:t>赋值原则</a:t>
            </a:r>
          </a:p>
          <a:p>
            <a:pPr algn="just" eaLnBrk="1" hangingPunct="1">
              <a:buFont typeface="Wingdings" charset="2"/>
              <a:buChar char="n"/>
              <a:defRPr/>
            </a:pPr>
            <a:r>
              <a:rPr lang="zh-CN" altLang="en-US" sz="3600" b="1"/>
              <a:t>作出真值表</a:t>
            </a:r>
          </a:p>
        </p:txBody>
      </p:sp>
      <p:sp>
        <p:nvSpPr>
          <p:cNvPr id="603140" name="Text Box 4">
            <a:extLst>
              <a:ext uri="{FF2B5EF4-FFF2-40B4-BE49-F238E27FC236}">
                <a16:creationId xmlns:a16="http://schemas.microsoft.com/office/drawing/2014/main" id="{493BBF63-325B-F240-A44E-9EEED7F99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762000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5000"/>
              </a:lnSpc>
              <a:spcAft>
                <a:spcPct val="50000"/>
              </a:spcAft>
              <a:defRPr/>
            </a:pPr>
            <a:r>
              <a:rPr lang="en-US" altLang="zh-CN" sz="2200" b="1">
                <a:latin typeface="Times New Roman" charset="0"/>
                <a:ea typeface="楷体_GB2312" charset="0"/>
              </a:rPr>
              <a:t>        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设计需求通常是用文字描述的具有一定因果关系的事件，必须运用逻辑抽象的方法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楷体_GB2312" charset="0"/>
              </a:rPr>
              <a:t>抽象成一个逻辑问题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。</a:t>
            </a:r>
          </a:p>
          <a:p>
            <a:pPr algn="l" eaLnBrk="1" hangingPunct="1">
              <a:lnSpc>
                <a:spcPct val="125000"/>
              </a:lnSpc>
              <a:spcAft>
                <a:spcPct val="50000"/>
              </a:spcAft>
              <a:defRPr/>
            </a:pPr>
            <a:r>
              <a:rPr lang="zh-CN" altLang="en-US" sz="2200" b="1">
                <a:latin typeface="Times New Roman" charset="0"/>
                <a:ea typeface="楷体_GB2312" charset="0"/>
              </a:rPr>
              <a:t>        将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楷体_GB2312" charset="0"/>
              </a:rPr>
              <a:t>起因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定为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楷体_GB2312" charset="0"/>
              </a:rPr>
              <a:t>逻辑变量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，将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楷体_GB2312" charset="0"/>
              </a:rPr>
              <a:t>结果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定为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楷体_GB2312" charset="0"/>
              </a:rPr>
              <a:t>输出函数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；再进行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楷体_GB2312" charset="0"/>
              </a:rPr>
              <a:t>逻辑赋值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，规定</a:t>
            </a:r>
            <a:r>
              <a:rPr lang="en-US" altLang="zh-CN" sz="2200" b="1">
                <a:latin typeface="Times New Roman" charset="0"/>
                <a:ea typeface="楷体_GB2312" charset="0"/>
              </a:rPr>
              <a:t>0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、</a:t>
            </a:r>
            <a:r>
              <a:rPr lang="en-US" altLang="zh-CN" sz="2200" b="1">
                <a:latin typeface="Times New Roman" charset="0"/>
                <a:ea typeface="楷体_GB2312" charset="0"/>
              </a:rPr>
              <a:t>1</a:t>
            </a:r>
            <a:r>
              <a:rPr lang="zh-CN" altLang="en-US" sz="2200" b="1">
                <a:latin typeface="Times New Roman" charset="0"/>
                <a:ea typeface="楷体_GB2312" charset="0"/>
              </a:rPr>
              <a:t>分别表示的意义，最后做出真值表。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03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39" grpId="0" build="p" autoUpdateAnimBg="0"/>
      <p:bldP spid="603140" grpId="0" autoUpdateAnimBg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图片 3">
            <a:extLst>
              <a:ext uri="{FF2B5EF4-FFF2-40B4-BE49-F238E27FC236}">
                <a16:creationId xmlns:a16="http://schemas.microsoft.com/office/drawing/2014/main" id="{3B79D175-4089-F144-A916-464DE4E8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341438"/>
            <a:ext cx="4994275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62C9BB-4C31-9546-8CEE-6DD9CF8025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b="1" dirty="0"/>
              <a:t>八选一数据选择器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026">
            <a:extLst>
              <a:ext uri="{FF2B5EF4-FFF2-40B4-BE49-F238E27FC236}">
                <a16:creationId xmlns:a16="http://schemas.microsoft.com/office/drawing/2014/main" id="{69E96463-9B88-BF4A-B379-0A0F7FC08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数据选择器的扩展</a:t>
            </a:r>
          </a:p>
        </p:txBody>
      </p:sp>
      <p:sp>
        <p:nvSpPr>
          <p:cNvPr id="129027" name="Text Box 1027">
            <a:extLst>
              <a:ext uri="{FF2B5EF4-FFF2-40B4-BE49-F238E27FC236}">
                <a16:creationId xmlns:a16="http://schemas.microsoft.com/office/drawing/2014/main" id="{EE98B67C-9D3D-5E49-91B5-6533A68D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657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例：试用最少数量的四选一选择器扩展成八选一选择器。</a:t>
            </a:r>
          </a:p>
        </p:txBody>
      </p:sp>
      <p:graphicFrame>
        <p:nvGraphicFramePr>
          <p:cNvPr id="160771" name="Object 1028">
            <a:extLst>
              <a:ext uri="{FF2B5EF4-FFF2-40B4-BE49-F238E27FC236}">
                <a16:creationId xmlns:a16="http://schemas.microsoft.com/office/drawing/2014/main" id="{0ADB9D29-E21A-CE49-B5BE-642FC9488B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1905000"/>
          <a:ext cx="342423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3" r:id="rId3" imgW="32550100" imgH="36385500" progId="Visio.Drawing.6">
                  <p:embed/>
                </p:oleObj>
              </mc:Choice>
              <mc:Fallback>
                <p:oleObj r:id="rId3" imgW="32550100" imgH="36385500" progId="Visio.Drawing.6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905000"/>
                        <a:ext cx="342423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026">
            <a:extLst>
              <a:ext uri="{FF2B5EF4-FFF2-40B4-BE49-F238E27FC236}">
                <a16:creationId xmlns:a16="http://schemas.microsoft.com/office/drawing/2014/main" id="{76ADF250-441D-8C40-8772-3E4A8CD38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数据选择器的扩展</a:t>
            </a:r>
          </a:p>
        </p:txBody>
      </p:sp>
      <p:sp>
        <p:nvSpPr>
          <p:cNvPr id="130051" name="Text Box 1027">
            <a:extLst>
              <a:ext uri="{FF2B5EF4-FFF2-40B4-BE49-F238E27FC236}">
                <a16:creationId xmlns:a16="http://schemas.microsoft.com/office/drawing/2014/main" id="{71C9A078-6A6D-B044-BABD-C0FD5CF91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657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例：试用最少数量的四选一选择器扩展成八选一选择器。</a:t>
            </a:r>
          </a:p>
        </p:txBody>
      </p:sp>
      <p:sp>
        <p:nvSpPr>
          <p:cNvPr id="130052" name="Text Box 1028">
            <a:extLst>
              <a:ext uri="{FF2B5EF4-FFF2-40B4-BE49-F238E27FC236}">
                <a16:creationId xmlns:a16="http://schemas.microsoft.com/office/drawing/2014/main" id="{3E640B66-C87B-FA46-8513-AE3D067F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852613"/>
            <a:ext cx="7045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: (1)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高位地址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0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接使能端，实现三位地址控制八个输入；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八选一选择器的输出</a:t>
            </a:r>
            <a:r>
              <a:rPr lang="en-US" altLang="zh-CN" sz="2000" b="1" i="1">
                <a:ea typeface="宋体" panose="02010600030101010101" pitchFamily="2" charset="-122"/>
              </a:rPr>
              <a:t>Y</a:t>
            </a:r>
            <a:r>
              <a:rPr lang="zh-CN" altLang="en-US" sz="2000" b="1">
                <a:ea typeface="宋体" panose="02010600030101010101" pitchFamily="2" charset="-122"/>
              </a:rPr>
              <a:t>＝</a:t>
            </a:r>
            <a:r>
              <a:rPr lang="en-US" altLang="zh-CN" sz="2000" b="1" i="1">
                <a:ea typeface="宋体" panose="02010600030101010101" pitchFamily="2" charset="-122"/>
              </a:rPr>
              <a:t>Y</a:t>
            </a:r>
            <a:r>
              <a:rPr lang="en-US" altLang="zh-CN" sz="2000" b="1" baseline="-25000">
                <a:ea typeface="宋体" panose="02010600030101010101" pitchFamily="2" charset="-122"/>
              </a:rPr>
              <a:t>1</a:t>
            </a:r>
            <a:r>
              <a:rPr lang="zh-CN" altLang="en-US" sz="2000" b="1">
                <a:ea typeface="宋体" panose="02010600030101010101" pitchFamily="2" charset="-122"/>
              </a:rPr>
              <a:t>＋</a:t>
            </a:r>
            <a:r>
              <a:rPr lang="en-US" altLang="zh-CN" sz="2000" b="1" i="1">
                <a:ea typeface="宋体" panose="02010600030101010101" pitchFamily="2" charset="-122"/>
              </a:rPr>
              <a:t>Y</a:t>
            </a:r>
            <a:r>
              <a:rPr lang="en-US" altLang="zh-CN" sz="2000" b="1" baseline="-25000">
                <a:ea typeface="宋体" panose="02010600030101010101" pitchFamily="2" charset="-122"/>
              </a:rPr>
              <a:t>2</a:t>
            </a:r>
          </a:p>
        </p:txBody>
      </p:sp>
      <p:graphicFrame>
        <p:nvGraphicFramePr>
          <p:cNvPr id="161796" name="Object 1029">
            <a:extLst>
              <a:ext uri="{FF2B5EF4-FFF2-40B4-BE49-F238E27FC236}">
                <a16:creationId xmlns:a16="http://schemas.microsoft.com/office/drawing/2014/main" id="{73E3E999-19EF-B44F-BA6E-DE9394D6F0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971800"/>
          <a:ext cx="51054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8" r:id="rId3" imgW="55638700" imgH="36029900" progId="Visio.Drawing.6">
                  <p:embed/>
                </p:oleObj>
              </mc:Choice>
              <mc:Fallback>
                <p:oleObj r:id="rId3" imgW="55638700" imgH="36029900" progId="Visio.Drawing.6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971800"/>
                        <a:ext cx="5105400" cy="374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050">
            <a:extLst>
              <a:ext uri="{FF2B5EF4-FFF2-40B4-BE49-F238E27FC236}">
                <a16:creationId xmlns:a16="http://schemas.microsoft.com/office/drawing/2014/main" id="{ECB07165-0EFA-FA49-B305-FC17DA215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例：试用四选一数据选择器构成十六选一的选择器</a:t>
            </a:r>
          </a:p>
        </p:txBody>
      </p:sp>
      <p:sp>
        <p:nvSpPr>
          <p:cNvPr id="131075" name="Line 2052">
            <a:extLst>
              <a:ext uri="{FF2B5EF4-FFF2-40B4-BE49-F238E27FC236}">
                <a16:creationId xmlns:a16="http://schemas.microsoft.com/office/drawing/2014/main" id="{4DD30E2E-CD90-044F-BEB7-80F72A449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514600"/>
            <a:ext cx="838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31076" name="Line 2053">
            <a:extLst>
              <a:ext uri="{FF2B5EF4-FFF2-40B4-BE49-F238E27FC236}">
                <a16:creationId xmlns:a16="http://schemas.microsoft.com/office/drawing/2014/main" id="{671104C0-1742-4047-81B3-C889A63A1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838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aphicFrame>
        <p:nvGraphicFramePr>
          <p:cNvPr id="162820" name="Object 2054">
            <a:extLst>
              <a:ext uri="{FF2B5EF4-FFF2-40B4-BE49-F238E27FC236}">
                <a16:creationId xmlns:a16="http://schemas.microsoft.com/office/drawing/2014/main" id="{DCB21D92-9271-5B42-A50E-C363FA851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295400"/>
          <a:ext cx="6324600" cy="539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2" name="Visio" r:id="rId3" imgW="44932600" imgH="46202600" progId="Visio.Drawing.11">
                  <p:embed/>
                </p:oleObj>
              </mc:Choice>
              <mc:Fallback>
                <p:oleObj name="Visio" r:id="rId3" imgW="44932600" imgH="46202600" progId="Visio.Drawing.11">
                  <p:embed/>
                  <p:pic>
                    <p:nvPicPr>
                      <p:cNvPr id="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295400"/>
                        <a:ext cx="6324600" cy="539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B7633FC-41C1-324A-AE76-CC723E6665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>
                <a:solidFill>
                  <a:schemeClr val="hlink"/>
                </a:solidFill>
              </a:rPr>
              <a:t>用数据选择器实现函数</a:t>
            </a:r>
          </a:p>
        </p:txBody>
      </p:sp>
      <p:sp>
        <p:nvSpPr>
          <p:cNvPr id="163842" name="Text Box 3">
            <a:extLst>
              <a:ext uri="{FF2B5EF4-FFF2-40B4-BE49-F238E27FC236}">
                <a16:creationId xmlns:a16="http://schemas.microsoft.com/office/drawing/2014/main" id="{A9205F9C-DAAE-C14A-8B48-257DD9154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04925"/>
            <a:ext cx="4724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例：用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74LS151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实现下列函数。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graphicFrame>
        <p:nvGraphicFramePr>
          <p:cNvPr id="163843" name="Object 5">
            <a:extLst>
              <a:ext uri="{FF2B5EF4-FFF2-40B4-BE49-F238E27FC236}">
                <a16:creationId xmlns:a16="http://schemas.microsoft.com/office/drawing/2014/main" id="{38EFCFCD-07B5-E340-9D37-BE6B522489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914525"/>
          <a:ext cx="4419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公式" r:id="rId3" imgW="51790600" imgH="6146800" progId="Equation.3">
                  <p:embed/>
                </p:oleObj>
              </mc:Choice>
              <mc:Fallback>
                <p:oleObj name="公式" r:id="rId3" imgW="51790600" imgH="614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914525"/>
                        <a:ext cx="4419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5477" name="Object 5">
            <a:extLst>
              <a:ext uri="{FF2B5EF4-FFF2-40B4-BE49-F238E27FC236}">
                <a16:creationId xmlns:a16="http://schemas.microsoft.com/office/drawing/2014/main" id="{55F2452A-CFB7-564F-85C6-0528FA6B22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3824288"/>
          <a:ext cx="5029200" cy="211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0" name="公式" r:id="rId5" imgW="57048400" imgH="23990300" progId="Equation.3">
                  <p:embed/>
                </p:oleObj>
              </mc:Choice>
              <mc:Fallback>
                <p:oleObj name="公式" r:id="rId5" imgW="57048400" imgH="23990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824288"/>
                        <a:ext cx="5029200" cy="211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5" name="Object 6">
            <a:extLst>
              <a:ext uri="{FF2B5EF4-FFF2-40B4-BE49-F238E27FC236}">
                <a16:creationId xmlns:a16="http://schemas.microsoft.com/office/drawing/2014/main" id="{64CCC0BC-84C4-4F4B-9907-7BC6F3EF3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95600"/>
          <a:ext cx="35052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1" name="Visio" r:id="rId7" imgW="19367500" imgH="11836400" progId="Visio.Drawing.11">
                  <p:embed/>
                </p:oleObj>
              </mc:Choice>
              <mc:Fallback>
                <p:oleObj name="Visio" r:id="rId7" imgW="19367500" imgH="118364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95600"/>
                        <a:ext cx="35052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FAD40A75-F16E-6449-A20B-AC2EC2F981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>
                <a:solidFill>
                  <a:schemeClr val="hlink"/>
                </a:solidFill>
              </a:rPr>
              <a:t>用数据选择器实现函数</a:t>
            </a:r>
          </a:p>
        </p:txBody>
      </p:sp>
      <p:graphicFrame>
        <p:nvGraphicFramePr>
          <p:cNvPr id="164866" name="Object 3">
            <a:extLst>
              <a:ext uri="{FF2B5EF4-FFF2-40B4-BE49-F238E27FC236}">
                <a16:creationId xmlns:a16="http://schemas.microsoft.com/office/drawing/2014/main" id="{6FB8A441-BB48-EC48-8E46-781196E12D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3062288"/>
          <a:ext cx="4572000" cy="256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8" name="Visio" r:id="rId3" imgW="21043900" imgH="11836400" progId="Visio.Drawing.11">
                  <p:embed/>
                </p:oleObj>
              </mc:Choice>
              <mc:Fallback>
                <p:oleObj name="Visio" r:id="rId3" imgW="21043900" imgH="118364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062288"/>
                        <a:ext cx="4572000" cy="256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67" name="Text Box 3">
            <a:extLst>
              <a:ext uri="{FF2B5EF4-FFF2-40B4-BE49-F238E27FC236}">
                <a16:creationId xmlns:a16="http://schemas.microsoft.com/office/drawing/2014/main" id="{FBA93A57-D94D-F64B-A192-677D7CC5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04925"/>
            <a:ext cx="3962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例：用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74LS151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实现函数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graphicFrame>
        <p:nvGraphicFramePr>
          <p:cNvPr id="164868" name="Object 5">
            <a:extLst>
              <a:ext uri="{FF2B5EF4-FFF2-40B4-BE49-F238E27FC236}">
                <a16:creationId xmlns:a16="http://schemas.microsoft.com/office/drawing/2014/main" id="{D556295B-793F-BA4B-8393-80E20647FC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447800"/>
          <a:ext cx="38100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9" name="公式" r:id="rId5" imgW="51790600" imgH="6146800" progId="Equation.3">
                  <p:embed/>
                </p:oleObj>
              </mc:Choice>
              <mc:Fallback>
                <p:oleObj name="公式" r:id="rId5" imgW="51790600" imgH="614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447800"/>
                        <a:ext cx="38100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9" name="Object 6">
            <a:extLst>
              <a:ext uri="{FF2B5EF4-FFF2-40B4-BE49-F238E27FC236}">
                <a16:creationId xmlns:a16="http://schemas.microsoft.com/office/drawing/2014/main" id="{C3687678-8522-CB41-A2A9-461EED848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806700"/>
          <a:ext cx="3348038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0" name="Visio" r:id="rId7" imgW="30137100" imgH="30264100" progId="Visio.Drawing.11">
                  <p:embed/>
                </p:oleObj>
              </mc:Choice>
              <mc:Fallback>
                <p:oleObj name="Visio" r:id="rId7" imgW="30137100" imgH="302641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806700"/>
                        <a:ext cx="3348038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870" name="Group 9">
            <a:extLst>
              <a:ext uri="{FF2B5EF4-FFF2-40B4-BE49-F238E27FC236}">
                <a16:creationId xmlns:a16="http://schemas.microsoft.com/office/drawing/2014/main" id="{923B5EB7-022F-6041-A72A-1E3F6BB0A6B0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5638800"/>
            <a:ext cx="3194050" cy="465138"/>
            <a:chOff x="916" y="3552"/>
            <a:chExt cx="2012" cy="293"/>
          </a:xfrm>
        </p:grpSpPr>
        <p:sp>
          <p:nvSpPr>
            <p:cNvPr id="133129" name="Text Box 7">
              <a:extLst>
                <a:ext uri="{FF2B5EF4-FFF2-40B4-BE49-F238E27FC236}">
                  <a16:creationId xmlns:a16="http://schemas.microsoft.com/office/drawing/2014/main" id="{FBEBD4DF-BE6B-3D4D-8981-FE5D01CD0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" y="3557"/>
              <a:ext cx="20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b="1">
                  <a:latin typeface="Times New Roman" charset="0"/>
                </a:rPr>
                <a:t>0    0    1   1  </a:t>
              </a:r>
              <a:r>
                <a:rPr lang="en-US" altLang="zh-CN" i="1">
                  <a:latin typeface="Times New Roman" charset="0"/>
                </a:rPr>
                <a:t>D</a:t>
              </a:r>
              <a:r>
                <a:rPr lang="en-US" altLang="zh-CN" b="1">
                  <a:latin typeface="Times New Roman" charset="0"/>
                </a:rPr>
                <a:t>  1       </a:t>
              </a:r>
              <a:r>
                <a:rPr lang="en-US" altLang="zh-CN" i="1">
                  <a:latin typeface="Times New Roman" charset="0"/>
                </a:rPr>
                <a:t>D</a:t>
              </a:r>
            </a:p>
          </p:txBody>
        </p:sp>
        <p:graphicFrame>
          <p:nvGraphicFramePr>
            <p:cNvPr id="164873" name="Object 8">
              <a:extLst>
                <a:ext uri="{FF2B5EF4-FFF2-40B4-BE49-F238E27FC236}">
                  <a16:creationId xmlns:a16="http://schemas.microsoft.com/office/drawing/2014/main" id="{30D9ACF5-350E-A14C-A7C2-89127DAD31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0" y="3552"/>
            <a:ext cx="20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81" name="公式" r:id="rId9" imgW="3797300" imgH="4686300" progId="Equation.3">
                    <p:embed/>
                  </p:oleObj>
                </mc:Choice>
                <mc:Fallback>
                  <p:oleObj name="公式" r:id="rId9" imgW="3797300" imgH="4686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3552"/>
                          <a:ext cx="20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4871" name="Text Box 3">
            <a:extLst>
              <a:ext uri="{FF2B5EF4-FFF2-40B4-BE49-F238E27FC236}">
                <a16:creationId xmlns:a16="http://schemas.microsoft.com/office/drawing/2014/main" id="{46C63499-C11E-0A41-BF82-BED126104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31975"/>
            <a:ext cx="4724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解：选</a:t>
            </a:r>
            <a:r>
              <a:rPr lang="en-US" altLang="zh-CN" sz="2400" b="1" i="1">
                <a:ea typeface="宋体" panose="02010600030101010101" pitchFamily="2" charset="-122"/>
              </a:rPr>
              <a:t>ABC</a:t>
            </a:r>
            <a:r>
              <a:rPr lang="zh-CN" altLang="en-US" sz="2400" b="1">
                <a:ea typeface="宋体" panose="02010600030101010101" pitchFamily="2" charset="-122"/>
              </a:rPr>
              <a:t>为地址变量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C36D13A-45F5-F844-9A89-ACA33BF54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数据选择器的应用</a:t>
            </a:r>
          </a:p>
        </p:txBody>
      </p:sp>
      <p:sp>
        <p:nvSpPr>
          <p:cNvPr id="134147" name="Text Box 3">
            <a:extLst>
              <a:ext uri="{FF2B5EF4-FFF2-40B4-BE49-F238E27FC236}">
                <a16:creationId xmlns:a16="http://schemas.microsoft.com/office/drawing/2014/main" id="{335B9B17-39C1-474E-848C-D56030CCE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2857500"/>
            <a:ext cx="7596187" cy="189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200" b="1" dirty="0">
                <a:ea typeface="幼圆" pitchFamily="49" charset="-122"/>
              </a:rPr>
              <a:t>(1) </a:t>
            </a:r>
            <a:r>
              <a:rPr lang="zh-CN" altLang="en-US" sz="2200" b="1" dirty="0">
                <a:ea typeface="幼圆" pitchFamily="49" charset="-122"/>
              </a:rPr>
              <a:t>用两级与非门实现函数。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200" b="1" dirty="0">
                <a:ea typeface="幼圆" pitchFamily="49" charset="-122"/>
              </a:rPr>
              <a:t>(2) </a:t>
            </a:r>
            <a:r>
              <a:rPr lang="zh-CN" altLang="en-US" sz="2200" b="1" dirty="0">
                <a:ea typeface="幼圆" pitchFamily="49" charset="-122"/>
              </a:rPr>
              <a:t>中规模四选一数据选择器实现函数</a:t>
            </a:r>
            <a:r>
              <a:rPr lang="en-US" altLang="zh-CN" sz="2200" b="1" dirty="0">
                <a:ea typeface="幼圆" pitchFamily="49" charset="-122"/>
              </a:rPr>
              <a:t>, </a:t>
            </a:r>
            <a:r>
              <a:rPr lang="zh-CN" altLang="en-US" sz="2200" b="1" dirty="0">
                <a:ea typeface="幼圆" pitchFamily="49" charset="-122"/>
              </a:rPr>
              <a:t>要求电路形式最简。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200" b="1" dirty="0">
                <a:ea typeface="幼圆" pitchFamily="49" charset="-122"/>
              </a:rPr>
              <a:t>(3) </a:t>
            </a:r>
            <a:r>
              <a:rPr lang="zh-CN" altLang="en-US" sz="2200" b="1" dirty="0">
                <a:ea typeface="幼圆" pitchFamily="49" charset="-122"/>
              </a:rPr>
              <a:t>用一片四到十六线译码器实现函数，假设译码器的输出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200" b="1" dirty="0">
                <a:ea typeface="幼圆" pitchFamily="49" charset="-122"/>
              </a:rPr>
              <a:t>     为高电平有效。</a:t>
            </a:r>
          </a:p>
        </p:txBody>
      </p:sp>
      <p:sp>
        <p:nvSpPr>
          <p:cNvPr id="134148" name="Text Box 4">
            <a:extLst>
              <a:ext uri="{FF2B5EF4-FFF2-40B4-BE49-F238E27FC236}">
                <a16:creationId xmlns:a16="http://schemas.microsoft.com/office/drawing/2014/main" id="{D261BBCC-76F8-704A-ADD6-83D71FD2E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295400"/>
            <a:ext cx="8016875" cy="14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  <a:defRPr/>
            </a:pPr>
            <a:r>
              <a:rPr lang="zh-CN" altLang="en-US" sz="2200" b="1">
                <a:ea typeface="幼圆" pitchFamily="49" charset="-122"/>
              </a:rPr>
              <a:t>例</a:t>
            </a:r>
            <a:r>
              <a:rPr lang="en-US" altLang="zh-CN" sz="2200" b="1">
                <a:ea typeface="幼圆" pitchFamily="49" charset="-122"/>
              </a:rPr>
              <a:t>: </a:t>
            </a:r>
            <a:r>
              <a:rPr lang="zh-CN" altLang="en-US" sz="2200" b="1">
                <a:ea typeface="幼圆" pitchFamily="49" charset="-122"/>
              </a:rPr>
              <a:t>已知逻辑函数</a:t>
            </a:r>
            <a:r>
              <a:rPr lang="en-US" altLang="zh-CN" sz="2200" b="1" i="1">
                <a:ea typeface="幼圆" pitchFamily="49" charset="-122"/>
              </a:rPr>
              <a:t>F</a:t>
            </a:r>
            <a:r>
              <a:rPr lang="en-US" altLang="zh-CN" sz="2200" b="1">
                <a:ea typeface="幼圆" pitchFamily="49" charset="-122"/>
              </a:rPr>
              <a:t>(</a:t>
            </a:r>
            <a:r>
              <a:rPr lang="en-US" altLang="zh-CN" sz="2200" b="1" i="1">
                <a:ea typeface="幼圆" pitchFamily="49" charset="-122"/>
              </a:rPr>
              <a:t>A</a:t>
            </a:r>
            <a:r>
              <a:rPr lang="en-US" altLang="zh-CN" sz="2200" b="1">
                <a:ea typeface="幼圆" pitchFamily="49" charset="-122"/>
              </a:rPr>
              <a:t>,</a:t>
            </a:r>
            <a:r>
              <a:rPr lang="en-US" altLang="zh-CN" sz="2200" b="1" i="1">
                <a:ea typeface="幼圆" pitchFamily="49" charset="-122"/>
              </a:rPr>
              <a:t>B</a:t>
            </a:r>
            <a:r>
              <a:rPr lang="en-US" altLang="zh-CN" sz="2200" b="1">
                <a:ea typeface="幼圆" pitchFamily="49" charset="-122"/>
              </a:rPr>
              <a:t>,</a:t>
            </a:r>
            <a:r>
              <a:rPr lang="en-US" altLang="zh-CN" sz="2200" b="1" i="1">
                <a:ea typeface="幼圆" pitchFamily="49" charset="-122"/>
              </a:rPr>
              <a:t>C</a:t>
            </a:r>
            <a:r>
              <a:rPr lang="en-US" altLang="zh-CN" sz="2200" b="1">
                <a:ea typeface="幼圆" pitchFamily="49" charset="-122"/>
              </a:rPr>
              <a:t>,</a:t>
            </a:r>
            <a:r>
              <a:rPr lang="en-US" altLang="zh-CN" sz="2200" b="1" i="1">
                <a:ea typeface="幼圆" pitchFamily="49" charset="-122"/>
              </a:rPr>
              <a:t>D</a:t>
            </a:r>
            <a:r>
              <a:rPr lang="en-US" altLang="zh-CN" sz="2200" b="1">
                <a:ea typeface="幼圆" pitchFamily="49" charset="-122"/>
              </a:rPr>
              <a:t>)</a:t>
            </a:r>
            <a:r>
              <a:rPr lang="zh-CN" altLang="en-US" sz="2200" b="1">
                <a:ea typeface="幼圆" pitchFamily="49" charset="-122"/>
              </a:rPr>
              <a:t>＝</a:t>
            </a:r>
            <a:r>
              <a:rPr lang="zh-CN" altLang="en-US" sz="2200" b="1">
                <a:ea typeface="幼圆" pitchFamily="49" charset="-122"/>
                <a:sym typeface="Symbol" pitchFamily="2" charset="2"/>
              </a:rPr>
              <a:t></a:t>
            </a:r>
            <a:r>
              <a:rPr lang="en-US" altLang="zh-CN" sz="2200" b="1" i="1">
                <a:ea typeface="幼圆" pitchFamily="49" charset="-122"/>
                <a:sym typeface="Symbol" pitchFamily="2" charset="2"/>
              </a:rPr>
              <a:t>m</a:t>
            </a:r>
            <a:r>
              <a:rPr lang="en-US" altLang="zh-CN" sz="2200" b="1">
                <a:ea typeface="幼圆" pitchFamily="49" charset="-122"/>
              </a:rPr>
              <a:t>(1,2,4,9,10,11,12,14,15)</a:t>
            </a:r>
            <a:r>
              <a:rPr lang="zh-CN" altLang="en-US" sz="2200" b="1">
                <a:ea typeface="幼圆" pitchFamily="49" charset="-122"/>
              </a:rPr>
              <a:t>，设输</a:t>
            </a:r>
          </a:p>
          <a:p>
            <a:pPr eaLnBrk="1" hangingPunct="1">
              <a:buClrTx/>
              <a:buSzTx/>
              <a:buFontTx/>
              <a:buNone/>
              <a:defRPr/>
            </a:pPr>
            <a:r>
              <a:rPr lang="zh-CN" altLang="en-US" sz="2200" b="1">
                <a:ea typeface="幼圆" pitchFamily="49" charset="-122"/>
              </a:rPr>
              <a:t>       入提供原变量和反变量，试根据要求分别实现该函数，并画</a:t>
            </a:r>
          </a:p>
          <a:p>
            <a:pPr eaLnBrk="1" hangingPunct="1">
              <a:buClrTx/>
              <a:buSzTx/>
              <a:buFontTx/>
              <a:buNone/>
              <a:defRPr/>
            </a:pPr>
            <a:r>
              <a:rPr lang="zh-CN" altLang="en-US" sz="2200" b="1">
                <a:ea typeface="幼圆" pitchFamily="49" charset="-122"/>
              </a:rPr>
              <a:t>       出逻辑电路图。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66804AB3-7CFC-3541-9C37-5FA5D4F28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数据选择器的应用</a:t>
            </a:r>
          </a:p>
        </p:txBody>
      </p:sp>
      <p:sp>
        <p:nvSpPr>
          <p:cNvPr id="135171" name="Text Box 3">
            <a:extLst>
              <a:ext uri="{FF2B5EF4-FFF2-40B4-BE49-F238E27FC236}">
                <a16:creationId xmlns:a16="http://schemas.microsoft.com/office/drawing/2014/main" id="{4A79A9B5-CA3A-0A46-BD31-1E98AEBDB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3961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400" b="1">
                <a:ea typeface="宋体" panose="02010600030101010101" pitchFamily="2" charset="-122"/>
              </a:rPr>
              <a:t>(</a:t>
            </a:r>
            <a:r>
              <a:rPr lang="en-US" altLang="zh-CN" sz="2000" b="1">
                <a:ea typeface="宋体" panose="02010600030101010101" pitchFamily="2" charset="-122"/>
              </a:rPr>
              <a:t>1) </a:t>
            </a:r>
            <a:r>
              <a:rPr lang="zh-CN" altLang="en-US" sz="2000" b="1">
                <a:ea typeface="宋体" panose="02010600030101010101" pitchFamily="2" charset="-122"/>
              </a:rPr>
              <a:t>用两级与非门实现函数</a:t>
            </a:r>
            <a:r>
              <a:rPr lang="en-US" altLang="zh-CN" sz="2000" b="1" i="1">
                <a:ea typeface="宋体" panose="02010600030101010101" pitchFamily="2" charset="-122"/>
              </a:rPr>
              <a:t>F</a:t>
            </a:r>
            <a:r>
              <a:rPr lang="en-US" altLang="zh-CN" sz="2000" b="1">
                <a:ea typeface="宋体" panose="02010600030101010101" pitchFamily="2" charset="-122"/>
              </a:rPr>
              <a:t>(</a:t>
            </a:r>
            <a:r>
              <a:rPr lang="en-US" altLang="zh-CN" sz="2000" b="1" i="1">
                <a:ea typeface="宋体" panose="02010600030101010101" pitchFamily="2" charset="-122"/>
              </a:rPr>
              <a:t>A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B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C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D</a:t>
            </a:r>
            <a:r>
              <a:rPr lang="en-US" altLang="zh-CN" sz="2000" b="1">
                <a:ea typeface="宋体" panose="02010600030101010101" pitchFamily="2" charset="-122"/>
              </a:rPr>
              <a:t>)</a:t>
            </a:r>
            <a:r>
              <a:rPr lang="zh-CN" altLang="en-US" sz="2000" b="1">
                <a:ea typeface="宋体" panose="02010600030101010101" pitchFamily="2" charset="-122"/>
              </a:rPr>
              <a:t>＝</a:t>
            </a: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</a:t>
            </a:r>
            <a:r>
              <a:rPr lang="en-US" altLang="zh-CN" sz="2000" b="1" i="1">
                <a:ea typeface="宋体" panose="02010600030101010101" pitchFamily="2" charset="-122"/>
                <a:sym typeface="Symbol" pitchFamily="2" charset="2"/>
              </a:rPr>
              <a:t>m</a:t>
            </a:r>
            <a:r>
              <a:rPr lang="en-US" altLang="zh-CN" sz="2000" b="1">
                <a:ea typeface="宋体" panose="02010600030101010101" pitchFamily="2" charset="-122"/>
              </a:rPr>
              <a:t>(1,2,4,9,10,11,12,14,15)</a:t>
            </a:r>
          </a:p>
        </p:txBody>
      </p:sp>
      <p:grpSp>
        <p:nvGrpSpPr>
          <p:cNvPr id="166915" name="Group 4">
            <a:extLst>
              <a:ext uri="{FF2B5EF4-FFF2-40B4-BE49-F238E27FC236}">
                <a16:creationId xmlns:a16="http://schemas.microsoft.com/office/drawing/2014/main" id="{EBABA9AC-C771-5B4B-87C4-B005590E8939}"/>
              </a:ext>
            </a:extLst>
          </p:cNvPr>
          <p:cNvGrpSpPr>
            <a:grpSpLocks/>
          </p:cNvGrpSpPr>
          <p:nvPr/>
        </p:nvGrpSpPr>
        <p:grpSpPr bwMode="auto">
          <a:xfrm>
            <a:off x="1387475" y="2057400"/>
            <a:ext cx="3038475" cy="2767013"/>
            <a:chOff x="1689" y="1738"/>
            <a:chExt cx="1818" cy="1602"/>
          </a:xfrm>
        </p:grpSpPr>
        <p:grpSp>
          <p:nvGrpSpPr>
            <p:cNvPr id="166917" name="Group 5">
              <a:extLst>
                <a:ext uri="{FF2B5EF4-FFF2-40B4-BE49-F238E27FC236}">
                  <a16:creationId xmlns:a16="http://schemas.microsoft.com/office/drawing/2014/main" id="{43D938F9-DB76-9345-99F9-2D33C7367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" y="1834"/>
              <a:ext cx="1772" cy="1296"/>
              <a:chOff x="3216" y="2496"/>
              <a:chExt cx="1968" cy="1488"/>
            </a:xfrm>
          </p:grpSpPr>
          <p:sp>
            <p:nvSpPr>
              <p:cNvPr id="135202" name="Rectangle 6">
                <a:extLst>
                  <a:ext uri="{FF2B5EF4-FFF2-40B4-BE49-F238E27FC236}">
                    <a16:creationId xmlns:a16="http://schemas.microsoft.com/office/drawing/2014/main" id="{C263F5BF-D3EB-0243-817C-E805D3B61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5203" name="Line 7">
                <a:extLst>
                  <a:ext uri="{FF2B5EF4-FFF2-40B4-BE49-F238E27FC236}">
                    <a16:creationId xmlns:a16="http://schemas.microsoft.com/office/drawing/2014/main" id="{B9222915-DE2A-6141-951E-3AAFA6552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5204" name="Line 8">
                <a:extLst>
                  <a:ext uri="{FF2B5EF4-FFF2-40B4-BE49-F238E27FC236}">
                    <a16:creationId xmlns:a16="http://schemas.microsoft.com/office/drawing/2014/main" id="{9FECF7E1-2D6B-344E-87FB-E3B003B39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5205" name="Line 9">
                <a:extLst>
                  <a:ext uri="{FF2B5EF4-FFF2-40B4-BE49-F238E27FC236}">
                    <a16:creationId xmlns:a16="http://schemas.microsoft.com/office/drawing/2014/main" id="{6AE043E2-CB32-6344-A920-0B6AF506F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5206" name="Line 10">
                <a:extLst>
                  <a:ext uri="{FF2B5EF4-FFF2-40B4-BE49-F238E27FC236}">
                    <a16:creationId xmlns:a16="http://schemas.microsoft.com/office/drawing/2014/main" id="{3B18C93E-D161-9048-A62E-80C0BFAE6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5207" name="Line 11">
                <a:extLst>
                  <a:ext uri="{FF2B5EF4-FFF2-40B4-BE49-F238E27FC236}">
                    <a16:creationId xmlns:a16="http://schemas.microsoft.com/office/drawing/2014/main" id="{7ABB4F53-6733-4E49-BFF6-F682AE460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5208" name="Line 12">
                <a:extLst>
                  <a:ext uri="{FF2B5EF4-FFF2-40B4-BE49-F238E27FC236}">
                    <a16:creationId xmlns:a16="http://schemas.microsoft.com/office/drawing/2014/main" id="{2E00A92A-5253-7C49-BB5C-9999C34D2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5209" name="Line 13">
                <a:extLst>
                  <a:ext uri="{FF2B5EF4-FFF2-40B4-BE49-F238E27FC236}">
                    <a16:creationId xmlns:a16="http://schemas.microsoft.com/office/drawing/2014/main" id="{39DDA82F-32FE-6649-97DF-3A42E9DE4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135175" name="Text Box 14">
              <a:extLst>
                <a:ext uri="{FF2B5EF4-FFF2-40B4-BE49-F238E27FC236}">
                  <a16:creationId xmlns:a16="http://schemas.microsoft.com/office/drawing/2014/main" id="{43CD26D4-0AAB-624B-8A5A-9BA4DC522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6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00</a:t>
              </a:r>
            </a:p>
          </p:txBody>
        </p:sp>
        <p:sp>
          <p:nvSpPr>
            <p:cNvPr id="135176" name="Text Box 15">
              <a:extLst>
                <a:ext uri="{FF2B5EF4-FFF2-40B4-BE49-F238E27FC236}">
                  <a16:creationId xmlns:a16="http://schemas.microsoft.com/office/drawing/2014/main" id="{419834CA-E7D8-F244-B764-B2629CCA8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01</a:t>
              </a:r>
            </a:p>
          </p:txBody>
        </p:sp>
        <p:sp>
          <p:nvSpPr>
            <p:cNvPr id="135177" name="Text Box 16">
              <a:extLst>
                <a:ext uri="{FF2B5EF4-FFF2-40B4-BE49-F238E27FC236}">
                  <a16:creationId xmlns:a16="http://schemas.microsoft.com/office/drawing/2014/main" id="{4DC1345F-4BDD-F446-B869-A9CA2DF74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4" y="1844"/>
              <a:ext cx="25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11</a:t>
              </a:r>
            </a:p>
          </p:txBody>
        </p:sp>
        <p:sp>
          <p:nvSpPr>
            <p:cNvPr id="135178" name="Text Box 17">
              <a:extLst>
                <a:ext uri="{FF2B5EF4-FFF2-40B4-BE49-F238E27FC236}">
                  <a16:creationId xmlns:a16="http://schemas.microsoft.com/office/drawing/2014/main" id="{5FF6DDF2-47DC-CC4F-83BA-3D3384A21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10</a:t>
              </a:r>
            </a:p>
          </p:txBody>
        </p:sp>
        <p:sp>
          <p:nvSpPr>
            <p:cNvPr id="135179" name="Text Box 18">
              <a:extLst>
                <a:ext uri="{FF2B5EF4-FFF2-40B4-BE49-F238E27FC236}">
                  <a16:creationId xmlns:a16="http://schemas.microsoft.com/office/drawing/2014/main" id="{1E13E5EA-6731-2E4F-925E-DB74FE609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2036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00</a:t>
              </a:r>
            </a:p>
          </p:txBody>
        </p:sp>
        <p:sp>
          <p:nvSpPr>
            <p:cNvPr id="135180" name="Text Box 19">
              <a:extLst>
                <a:ext uri="{FF2B5EF4-FFF2-40B4-BE49-F238E27FC236}">
                  <a16:creationId xmlns:a16="http://schemas.microsoft.com/office/drawing/2014/main" id="{8808D967-0E93-F742-8B81-3352A58A7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2324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01</a:t>
              </a:r>
            </a:p>
          </p:txBody>
        </p:sp>
        <p:sp>
          <p:nvSpPr>
            <p:cNvPr id="135181" name="Text Box 20">
              <a:extLst>
                <a:ext uri="{FF2B5EF4-FFF2-40B4-BE49-F238E27FC236}">
                  <a16:creationId xmlns:a16="http://schemas.microsoft.com/office/drawing/2014/main" id="{8D369F0D-2E45-4C49-8E12-0AA725111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2612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11</a:t>
              </a:r>
            </a:p>
          </p:txBody>
        </p:sp>
        <p:sp>
          <p:nvSpPr>
            <p:cNvPr id="135182" name="Text Box 21">
              <a:extLst>
                <a:ext uri="{FF2B5EF4-FFF2-40B4-BE49-F238E27FC236}">
                  <a16:creationId xmlns:a16="http://schemas.microsoft.com/office/drawing/2014/main" id="{8E247B91-1ECA-A447-B531-1FFFCC148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2900"/>
              <a:ext cx="2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10</a:t>
              </a:r>
            </a:p>
          </p:txBody>
        </p:sp>
        <p:sp>
          <p:nvSpPr>
            <p:cNvPr id="135183" name="Text Box 22">
              <a:extLst>
                <a:ext uri="{FF2B5EF4-FFF2-40B4-BE49-F238E27FC236}">
                  <a16:creationId xmlns:a16="http://schemas.microsoft.com/office/drawing/2014/main" id="{1ECE78B5-DD62-7C4A-863F-DED5CF9A38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026"/>
              <a:ext cx="1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endParaRPr lang="en-US" altLang="zh-CN" sz="2000" b="1">
                <a:latin typeface="Times New Roman" charset="0"/>
                <a:sym typeface="Symbol" charset="2"/>
              </a:endParaRPr>
            </a:p>
          </p:txBody>
        </p:sp>
        <p:sp>
          <p:nvSpPr>
            <p:cNvPr id="135184" name="Text Box 23">
              <a:extLst>
                <a:ext uri="{FF2B5EF4-FFF2-40B4-BE49-F238E27FC236}">
                  <a16:creationId xmlns:a16="http://schemas.microsoft.com/office/drawing/2014/main" id="{6B06C501-4105-E342-B976-2966F215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036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5185" name="Text Box 24">
              <a:extLst>
                <a:ext uri="{FF2B5EF4-FFF2-40B4-BE49-F238E27FC236}">
                  <a16:creationId xmlns:a16="http://schemas.microsoft.com/office/drawing/2014/main" id="{75702DF4-8C73-1044-89FD-426770A43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036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86" name="Text Box 25">
              <a:extLst>
                <a:ext uri="{FF2B5EF4-FFF2-40B4-BE49-F238E27FC236}">
                  <a16:creationId xmlns:a16="http://schemas.microsoft.com/office/drawing/2014/main" id="{BDDBAA77-0D11-B342-B07D-F85F82877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2314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87" name="Text Box 26">
              <a:extLst>
                <a:ext uri="{FF2B5EF4-FFF2-40B4-BE49-F238E27FC236}">
                  <a16:creationId xmlns:a16="http://schemas.microsoft.com/office/drawing/2014/main" id="{A957CDFE-1639-0C41-B022-D9220DF9C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" y="2314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5188" name="Text Box 27">
              <a:extLst>
                <a:ext uri="{FF2B5EF4-FFF2-40B4-BE49-F238E27FC236}">
                  <a16:creationId xmlns:a16="http://schemas.microsoft.com/office/drawing/2014/main" id="{07A0CACB-D761-3D4C-9F53-4648C91B2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324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89" name="Text Box 28">
              <a:extLst>
                <a:ext uri="{FF2B5EF4-FFF2-40B4-BE49-F238E27FC236}">
                  <a16:creationId xmlns:a16="http://schemas.microsoft.com/office/drawing/2014/main" id="{B538B022-AAFF-0C44-881F-E78937D74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9" y="2324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5190" name="Text Box 29">
              <a:extLst>
                <a:ext uri="{FF2B5EF4-FFF2-40B4-BE49-F238E27FC236}">
                  <a16:creationId xmlns:a16="http://schemas.microsoft.com/office/drawing/2014/main" id="{F4EE62FC-8792-AD4D-920C-280786672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602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5191" name="Text Box 30">
              <a:extLst>
                <a:ext uri="{FF2B5EF4-FFF2-40B4-BE49-F238E27FC236}">
                  <a16:creationId xmlns:a16="http://schemas.microsoft.com/office/drawing/2014/main" id="{CF419C53-0C08-974F-826A-EC9E5BC78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" y="2602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5192" name="Text Box 31">
              <a:extLst>
                <a:ext uri="{FF2B5EF4-FFF2-40B4-BE49-F238E27FC236}">
                  <a16:creationId xmlns:a16="http://schemas.microsoft.com/office/drawing/2014/main" id="{D3201B05-70F0-4344-BAA9-81530136B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612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93" name="Text Box 32">
              <a:extLst>
                <a:ext uri="{FF2B5EF4-FFF2-40B4-BE49-F238E27FC236}">
                  <a16:creationId xmlns:a16="http://schemas.microsoft.com/office/drawing/2014/main" id="{74F27BCB-8BB0-5A46-8FF2-586DCCB59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612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  <a:endParaRPr lang="en-US" altLang="zh-CN" sz="2000" b="1">
                <a:latin typeface="Times New Roman" charset="0"/>
                <a:sym typeface="Symbol" charset="2"/>
              </a:endParaRPr>
            </a:p>
          </p:txBody>
        </p:sp>
        <p:sp>
          <p:nvSpPr>
            <p:cNvPr id="135194" name="Text Box 33">
              <a:extLst>
                <a:ext uri="{FF2B5EF4-FFF2-40B4-BE49-F238E27FC236}">
                  <a16:creationId xmlns:a16="http://schemas.microsoft.com/office/drawing/2014/main" id="{CA6FCF99-8449-1F43-929C-E3929510E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" y="2900"/>
              <a:ext cx="2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95" name="Text Box 34">
              <a:extLst>
                <a:ext uri="{FF2B5EF4-FFF2-40B4-BE49-F238E27FC236}">
                  <a16:creationId xmlns:a16="http://schemas.microsoft.com/office/drawing/2014/main" id="{A2C03719-EB62-5445-BAFF-41388C397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" y="2900"/>
              <a:ext cx="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000" b="1">
                <a:latin typeface="Times New Roman" charset="0"/>
              </a:endParaRPr>
            </a:p>
          </p:txBody>
        </p:sp>
        <p:sp>
          <p:nvSpPr>
            <p:cNvPr id="135196" name="Text Box 35">
              <a:extLst>
                <a:ext uri="{FF2B5EF4-FFF2-40B4-BE49-F238E27FC236}">
                  <a16:creationId xmlns:a16="http://schemas.microsoft.com/office/drawing/2014/main" id="{5D99BC34-6DEB-0D4F-9178-21C38864F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910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97" name="Text Box 36">
              <a:extLst>
                <a:ext uri="{FF2B5EF4-FFF2-40B4-BE49-F238E27FC236}">
                  <a16:creationId xmlns:a16="http://schemas.microsoft.com/office/drawing/2014/main" id="{3A39E29D-1976-1F42-8723-4B1505AD2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910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5198" name="Text Box 37">
              <a:extLst>
                <a:ext uri="{FF2B5EF4-FFF2-40B4-BE49-F238E27FC236}">
                  <a16:creationId xmlns:a16="http://schemas.microsoft.com/office/drawing/2014/main" id="{54F29BE8-8CAE-584B-835F-9E4AFF30A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9" y="1911"/>
              <a:ext cx="32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CD</a:t>
              </a:r>
            </a:p>
          </p:txBody>
        </p:sp>
        <p:sp>
          <p:nvSpPr>
            <p:cNvPr id="135199" name="Text Box 38">
              <a:extLst>
                <a:ext uri="{FF2B5EF4-FFF2-40B4-BE49-F238E27FC236}">
                  <a16:creationId xmlns:a16="http://schemas.microsoft.com/office/drawing/2014/main" id="{A8E93277-B911-484D-9D24-7ECB6FC4B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" y="1738"/>
              <a:ext cx="3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AB</a:t>
              </a:r>
            </a:p>
          </p:txBody>
        </p:sp>
        <p:sp>
          <p:nvSpPr>
            <p:cNvPr id="135200" name="Text Box 39">
              <a:extLst>
                <a:ext uri="{FF2B5EF4-FFF2-40B4-BE49-F238E27FC236}">
                  <a16:creationId xmlns:a16="http://schemas.microsoft.com/office/drawing/2014/main" id="{A020C2AE-D474-A248-A3A1-C08C1A1F3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110"/>
              <a:ext cx="199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F</a:t>
              </a:r>
              <a:endParaRPr lang="en-US" altLang="zh-CN" sz="2000" b="1" baseline="-25000">
                <a:latin typeface="Times New Roman" charset="0"/>
              </a:endParaRPr>
            </a:p>
          </p:txBody>
        </p:sp>
        <p:sp>
          <p:nvSpPr>
            <p:cNvPr id="135201" name="Text Box 40">
              <a:extLst>
                <a:ext uri="{FF2B5EF4-FFF2-40B4-BE49-F238E27FC236}">
                  <a16:creationId xmlns:a16="http://schemas.microsoft.com/office/drawing/2014/main" id="{8DE23587-B582-BD4A-B2FA-3095679A9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026"/>
              <a:ext cx="2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</p:grpSp>
      <p:graphicFrame>
        <p:nvGraphicFramePr>
          <p:cNvPr id="715817" name="Object 41">
            <a:extLst>
              <a:ext uri="{FF2B5EF4-FFF2-40B4-BE49-F238E27FC236}">
                <a16:creationId xmlns:a16="http://schemas.microsoft.com/office/drawing/2014/main" id="{4AC9AF2A-7D85-5B42-ADF5-D4CC3F9A7C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7275" y="2451100"/>
          <a:ext cx="3906838" cy="154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4" name="公式" r:id="rId3" imgW="45935900" imgH="18135600" progId="Equation.3">
                  <p:embed/>
                </p:oleObj>
              </mc:Choice>
              <mc:Fallback>
                <p:oleObj name="公式" r:id="rId3" imgW="45935900" imgH="181356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2451100"/>
                        <a:ext cx="3906838" cy="154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>
            <a:extLst>
              <a:ext uri="{FF2B5EF4-FFF2-40B4-BE49-F238E27FC236}">
                <a16:creationId xmlns:a16="http://schemas.microsoft.com/office/drawing/2014/main" id="{F28146F3-517E-9A4F-9120-B40F6844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89400"/>
            <a:ext cx="24384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6195" name="Rectangle 3">
            <a:extLst>
              <a:ext uri="{FF2B5EF4-FFF2-40B4-BE49-F238E27FC236}">
                <a16:creationId xmlns:a16="http://schemas.microsoft.com/office/drawing/2014/main" id="{EFA3B4D3-6BB9-9C46-95CC-419E7AC986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数据选择器的应用</a:t>
            </a:r>
          </a:p>
        </p:txBody>
      </p:sp>
      <p:sp>
        <p:nvSpPr>
          <p:cNvPr id="136196" name="Text Box 4">
            <a:extLst>
              <a:ext uri="{FF2B5EF4-FFF2-40B4-BE49-F238E27FC236}">
                <a16:creationId xmlns:a16="http://schemas.microsoft.com/office/drawing/2014/main" id="{723CB4A0-36F1-A14D-929B-85443A0C4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39850"/>
            <a:ext cx="7704138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中规模四选一数据选择器实现函数</a:t>
            </a:r>
            <a:r>
              <a:rPr lang="en-US" altLang="zh-CN" sz="2000" b="1" i="1">
                <a:ea typeface="宋体" panose="02010600030101010101" pitchFamily="2" charset="-122"/>
              </a:rPr>
              <a:t>F</a:t>
            </a:r>
            <a:r>
              <a:rPr lang="en-US" altLang="zh-CN" sz="2000" b="1">
                <a:ea typeface="宋体" panose="02010600030101010101" pitchFamily="2" charset="-122"/>
              </a:rPr>
              <a:t>(</a:t>
            </a:r>
            <a:r>
              <a:rPr lang="en-US" altLang="zh-CN" sz="2000" b="1" i="1">
                <a:ea typeface="宋体" panose="02010600030101010101" pitchFamily="2" charset="-122"/>
              </a:rPr>
              <a:t>A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B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C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D</a:t>
            </a:r>
            <a:r>
              <a:rPr lang="en-US" altLang="zh-CN" sz="2000" b="1">
                <a:ea typeface="宋体" panose="02010600030101010101" pitchFamily="2" charset="-122"/>
              </a:rPr>
              <a:t>)</a:t>
            </a:r>
            <a:r>
              <a:rPr lang="zh-CN" altLang="en-US" sz="2000" b="1">
                <a:ea typeface="宋体" panose="02010600030101010101" pitchFamily="2" charset="-122"/>
              </a:rPr>
              <a:t>＝</a:t>
            </a: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</a:t>
            </a:r>
            <a:r>
              <a:rPr lang="en-US" altLang="zh-CN" sz="2200" b="1" i="1">
                <a:ea typeface="宋体" panose="02010600030101010101" pitchFamily="2" charset="-122"/>
                <a:sym typeface="Symbol" pitchFamily="2" charset="2"/>
              </a:rPr>
              <a:t>m</a:t>
            </a:r>
            <a:r>
              <a:rPr lang="en-US" altLang="zh-CN" sz="2000" b="1">
                <a:ea typeface="宋体" panose="02010600030101010101" pitchFamily="2" charset="-122"/>
              </a:rPr>
              <a:t>(1,2,4,9,10,11,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      12,14,15)</a:t>
            </a:r>
            <a:r>
              <a:rPr lang="zh-CN" altLang="en-US" sz="2000" b="1">
                <a:ea typeface="宋体" panose="02010600030101010101" pitchFamily="2" charset="-122"/>
              </a:rPr>
              <a:t>，要求电路形式最简。</a:t>
            </a:r>
          </a:p>
        </p:txBody>
      </p:sp>
      <p:grpSp>
        <p:nvGrpSpPr>
          <p:cNvPr id="167940" name="Group 5">
            <a:extLst>
              <a:ext uri="{FF2B5EF4-FFF2-40B4-BE49-F238E27FC236}">
                <a16:creationId xmlns:a16="http://schemas.microsoft.com/office/drawing/2014/main" id="{BDB125D5-99F0-3042-BA2F-FC356274E60C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395538"/>
            <a:ext cx="3038475" cy="2767012"/>
            <a:chOff x="1689" y="1738"/>
            <a:chExt cx="1818" cy="1602"/>
          </a:xfrm>
        </p:grpSpPr>
        <p:grpSp>
          <p:nvGrpSpPr>
            <p:cNvPr id="167943" name="Group 6">
              <a:extLst>
                <a:ext uri="{FF2B5EF4-FFF2-40B4-BE49-F238E27FC236}">
                  <a16:creationId xmlns:a16="http://schemas.microsoft.com/office/drawing/2014/main" id="{10194158-A8BE-4B43-8E53-A95FC37154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" y="1834"/>
              <a:ext cx="1772" cy="1296"/>
              <a:chOff x="3216" y="2496"/>
              <a:chExt cx="1968" cy="1488"/>
            </a:xfrm>
          </p:grpSpPr>
          <p:sp>
            <p:nvSpPr>
              <p:cNvPr id="136228" name="Rectangle 7">
                <a:extLst>
                  <a:ext uri="{FF2B5EF4-FFF2-40B4-BE49-F238E27FC236}">
                    <a16:creationId xmlns:a16="http://schemas.microsoft.com/office/drawing/2014/main" id="{236345F4-B0E4-F546-9160-EF17FB0AC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6229" name="Line 8">
                <a:extLst>
                  <a:ext uri="{FF2B5EF4-FFF2-40B4-BE49-F238E27FC236}">
                    <a16:creationId xmlns:a16="http://schemas.microsoft.com/office/drawing/2014/main" id="{16806CF4-CFD3-5A48-AEAE-EC1A5E416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6230" name="Line 9">
                <a:extLst>
                  <a:ext uri="{FF2B5EF4-FFF2-40B4-BE49-F238E27FC236}">
                    <a16:creationId xmlns:a16="http://schemas.microsoft.com/office/drawing/2014/main" id="{14339BB8-6951-DC49-BA46-66649D14A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6231" name="Line 10">
                <a:extLst>
                  <a:ext uri="{FF2B5EF4-FFF2-40B4-BE49-F238E27FC236}">
                    <a16:creationId xmlns:a16="http://schemas.microsoft.com/office/drawing/2014/main" id="{F5146744-13C0-E549-A832-46C8E9F96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6232" name="Line 11">
                <a:extLst>
                  <a:ext uri="{FF2B5EF4-FFF2-40B4-BE49-F238E27FC236}">
                    <a16:creationId xmlns:a16="http://schemas.microsoft.com/office/drawing/2014/main" id="{2ECAB9C5-0E8E-7142-A6A8-52A9B05DF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6233" name="Line 12">
                <a:extLst>
                  <a:ext uri="{FF2B5EF4-FFF2-40B4-BE49-F238E27FC236}">
                    <a16:creationId xmlns:a16="http://schemas.microsoft.com/office/drawing/2014/main" id="{4401B969-0001-1042-BB2B-480BC98A4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6234" name="Line 13">
                <a:extLst>
                  <a:ext uri="{FF2B5EF4-FFF2-40B4-BE49-F238E27FC236}">
                    <a16:creationId xmlns:a16="http://schemas.microsoft.com/office/drawing/2014/main" id="{6259E64B-9770-DE45-9A52-5E15B2415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6235" name="Line 14">
                <a:extLst>
                  <a:ext uri="{FF2B5EF4-FFF2-40B4-BE49-F238E27FC236}">
                    <a16:creationId xmlns:a16="http://schemas.microsoft.com/office/drawing/2014/main" id="{1E50BEB0-BEB7-2547-B3AE-F2907EA4F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136201" name="Text Box 15">
              <a:extLst>
                <a:ext uri="{FF2B5EF4-FFF2-40B4-BE49-F238E27FC236}">
                  <a16:creationId xmlns:a16="http://schemas.microsoft.com/office/drawing/2014/main" id="{BFE6AA57-5169-3F46-A007-E4B5122D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6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00</a:t>
              </a:r>
            </a:p>
          </p:txBody>
        </p:sp>
        <p:sp>
          <p:nvSpPr>
            <p:cNvPr id="136202" name="Text Box 16">
              <a:extLst>
                <a:ext uri="{FF2B5EF4-FFF2-40B4-BE49-F238E27FC236}">
                  <a16:creationId xmlns:a16="http://schemas.microsoft.com/office/drawing/2014/main" id="{0E9E1B0C-E37A-0647-BF01-FE03A93AB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01</a:t>
              </a:r>
            </a:p>
          </p:txBody>
        </p:sp>
        <p:sp>
          <p:nvSpPr>
            <p:cNvPr id="136203" name="Text Box 17">
              <a:extLst>
                <a:ext uri="{FF2B5EF4-FFF2-40B4-BE49-F238E27FC236}">
                  <a16:creationId xmlns:a16="http://schemas.microsoft.com/office/drawing/2014/main" id="{50ED9306-8C69-B849-81C0-7C5A867AA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4" y="1844"/>
              <a:ext cx="25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11</a:t>
              </a:r>
            </a:p>
          </p:txBody>
        </p:sp>
        <p:sp>
          <p:nvSpPr>
            <p:cNvPr id="136204" name="Text Box 18">
              <a:extLst>
                <a:ext uri="{FF2B5EF4-FFF2-40B4-BE49-F238E27FC236}">
                  <a16:creationId xmlns:a16="http://schemas.microsoft.com/office/drawing/2014/main" id="{F6E0FE18-D03E-7A49-BB0E-4FB425B53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10</a:t>
              </a:r>
            </a:p>
          </p:txBody>
        </p:sp>
        <p:sp>
          <p:nvSpPr>
            <p:cNvPr id="136205" name="Text Box 19">
              <a:extLst>
                <a:ext uri="{FF2B5EF4-FFF2-40B4-BE49-F238E27FC236}">
                  <a16:creationId xmlns:a16="http://schemas.microsoft.com/office/drawing/2014/main" id="{566D81AC-BC88-E746-8471-F9DEB7064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2036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00</a:t>
              </a:r>
            </a:p>
          </p:txBody>
        </p:sp>
        <p:sp>
          <p:nvSpPr>
            <p:cNvPr id="136206" name="Text Box 20">
              <a:extLst>
                <a:ext uri="{FF2B5EF4-FFF2-40B4-BE49-F238E27FC236}">
                  <a16:creationId xmlns:a16="http://schemas.microsoft.com/office/drawing/2014/main" id="{8DEABC9A-61F8-AE47-A772-44A06A3EC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2324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01</a:t>
              </a:r>
            </a:p>
          </p:txBody>
        </p:sp>
        <p:sp>
          <p:nvSpPr>
            <p:cNvPr id="136207" name="Text Box 21">
              <a:extLst>
                <a:ext uri="{FF2B5EF4-FFF2-40B4-BE49-F238E27FC236}">
                  <a16:creationId xmlns:a16="http://schemas.microsoft.com/office/drawing/2014/main" id="{AF27A63F-BEEB-5E49-A792-662680913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2612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11</a:t>
              </a:r>
            </a:p>
          </p:txBody>
        </p:sp>
        <p:sp>
          <p:nvSpPr>
            <p:cNvPr id="136208" name="Text Box 22">
              <a:extLst>
                <a:ext uri="{FF2B5EF4-FFF2-40B4-BE49-F238E27FC236}">
                  <a16:creationId xmlns:a16="http://schemas.microsoft.com/office/drawing/2014/main" id="{59DA54C9-F496-A441-8D84-3A1AB625E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2900"/>
              <a:ext cx="2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10</a:t>
              </a:r>
            </a:p>
          </p:txBody>
        </p:sp>
        <p:sp>
          <p:nvSpPr>
            <p:cNvPr id="136209" name="Text Box 23">
              <a:extLst>
                <a:ext uri="{FF2B5EF4-FFF2-40B4-BE49-F238E27FC236}">
                  <a16:creationId xmlns:a16="http://schemas.microsoft.com/office/drawing/2014/main" id="{2A1BEB67-CD4F-8C48-AE92-3984472A5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026"/>
              <a:ext cx="1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endParaRPr lang="en-US" altLang="zh-CN" sz="2000" b="1">
                <a:latin typeface="Times New Roman" charset="0"/>
                <a:sym typeface="Symbol" charset="2"/>
              </a:endParaRPr>
            </a:p>
          </p:txBody>
        </p:sp>
        <p:sp>
          <p:nvSpPr>
            <p:cNvPr id="136210" name="Text Box 24">
              <a:extLst>
                <a:ext uri="{FF2B5EF4-FFF2-40B4-BE49-F238E27FC236}">
                  <a16:creationId xmlns:a16="http://schemas.microsoft.com/office/drawing/2014/main" id="{0D336930-0CBD-E248-B01D-140E20C6B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036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6211" name="Text Box 25">
              <a:extLst>
                <a:ext uri="{FF2B5EF4-FFF2-40B4-BE49-F238E27FC236}">
                  <a16:creationId xmlns:a16="http://schemas.microsoft.com/office/drawing/2014/main" id="{A35EFA4E-E3D0-384C-AE6E-F6E7F19C1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036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12" name="Text Box 26">
              <a:extLst>
                <a:ext uri="{FF2B5EF4-FFF2-40B4-BE49-F238E27FC236}">
                  <a16:creationId xmlns:a16="http://schemas.microsoft.com/office/drawing/2014/main" id="{4159DE4E-B01E-A944-9759-BDC72FD97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2314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13" name="Text Box 27">
              <a:extLst>
                <a:ext uri="{FF2B5EF4-FFF2-40B4-BE49-F238E27FC236}">
                  <a16:creationId xmlns:a16="http://schemas.microsoft.com/office/drawing/2014/main" id="{F68DF5D7-9657-7C4D-A541-7911E37D5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" y="2314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6214" name="Text Box 28">
              <a:extLst>
                <a:ext uri="{FF2B5EF4-FFF2-40B4-BE49-F238E27FC236}">
                  <a16:creationId xmlns:a16="http://schemas.microsoft.com/office/drawing/2014/main" id="{21D3D4B2-2E0C-454B-A272-1CFDCF354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324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15" name="Text Box 29">
              <a:extLst>
                <a:ext uri="{FF2B5EF4-FFF2-40B4-BE49-F238E27FC236}">
                  <a16:creationId xmlns:a16="http://schemas.microsoft.com/office/drawing/2014/main" id="{A569A800-663C-1243-BA24-FCB6A8303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9" y="2324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6216" name="Text Box 30">
              <a:extLst>
                <a:ext uri="{FF2B5EF4-FFF2-40B4-BE49-F238E27FC236}">
                  <a16:creationId xmlns:a16="http://schemas.microsoft.com/office/drawing/2014/main" id="{9D755704-09A0-5F44-BB73-8D4BEFF4A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602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6217" name="Text Box 31">
              <a:extLst>
                <a:ext uri="{FF2B5EF4-FFF2-40B4-BE49-F238E27FC236}">
                  <a16:creationId xmlns:a16="http://schemas.microsoft.com/office/drawing/2014/main" id="{E7AEBD91-EDC8-DD4E-9FF9-6302AF445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" y="2602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6218" name="Text Box 32">
              <a:extLst>
                <a:ext uri="{FF2B5EF4-FFF2-40B4-BE49-F238E27FC236}">
                  <a16:creationId xmlns:a16="http://schemas.microsoft.com/office/drawing/2014/main" id="{254257A6-B04F-4F43-B72A-2F58C6FB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612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19" name="Text Box 33">
              <a:extLst>
                <a:ext uri="{FF2B5EF4-FFF2-40B4-BE49-F238E27FC236}">
                  <a16:creationId xmlns:a16="http://schemas.microsoft.com/office/drawing/2014/main" id="{4714CE97-03ED-3449-B7F0-9A218ADEB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612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  <a:endParaRPr lang="en-US" altLang="zh-CN" sz="2000" b="1">
                <a:latin typeface="Times New Roman" charset="0"/>
                <a:sym typeface="Symbol" charset="2"/>
              </a:endParaRPr>
            </a:p>
          </p:txBody>
        </p:sp>
        <p:sp>
          <p:nvSpPr>
            <p:cNvPr id="136220" name="Text Box 34">
              <a:extLst>
                <a:ext uri="{FF2B5EF4-FFF2-40B4-BE49-F238E27FC236}">
                  <a16:creationId xmlns:a16="http://schemas.microsoft.com/office/drawing/2014/main" id="{AFEC3116-45E4-6743-B911-48D21B218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" y="2900"/>
              <a:ext cx="2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21" name="Text Box 35">
              <a:extLst>
                <a:ext uri="{FF2B5EF4-FFF2-40B4-BE49-F238E27FC236}">
                  <a16:creationId xmlns:a16="http://schemas.microsoft.com/office/drawing/2014/main" id="{122EE15E-3E33-9A47-9C5B-EEEDDD861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" y="2900"/>
              <a:ext cx="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000" b="1">
                <a:latin typeface="Times New Roman" charset="0"/>
              </a:endParaRPr>
            </a:p>
          </p:txBody>
        </p:sp>
        <p:sp>
          <p:nvSpPr>
            <p:cNvPr id="136222" name="Text Box 36">
              <a:extLst>
                <a:ext uri="{FF2B5EF4-FFF2-40B4-BE49-F238E27FC236}">
                  <a16:creationId xmlns:a16="http://schemas.microsoft.com/office/drawing/2014/main" id="{AC511F8C-59D4-3B4E-BBFA-C1B69E11D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910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23" name="Text Box 37">
              <a:extLst>
                <a:ext uri="{FF2B5EF4-FFF2-40B4-BE49-F238E27FC236}">
                  <a16:creationId xmlns:a16="http://schemas.microsoft.com/office/drawing/2014/main" id="{0FCC5A8F-A404-3E4F-9B98-FCCE9816F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910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6224" name="Text Box 38">
              <a:extLst>
                <a:ext uri="{FF2B5EF4-FFF2-40B4-BE49-F238E27FC236}">
                  <a16:creationId xmlns:a16="http://schemas.microsoft.com/office/drawing/2014/main" id="{CBA6FB3E-49ED-DE48-B643-EDD9C7DDE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9" y="1911"/>
              <a:ext cx="32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CD</a:t>
              </a:r>
            </a:p>
          </p:txBody>
        </p:sp>
        <p:sp>
          <p:nvSpPr>
            <p:cNvPr id="136225" name="Text Box 39">
              <a:extLst>
                <a:ext uri="{FF2B5EF4-FFF2-40B4-BE49-F238E27FC236}">
                  <a16:creationId xmlns:a16="http://schemas.microsoft.com/office/drawing/2014/main" id="{940858D9-9A63-4E4F-AFBD-581E5FC9F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" y="1738"/>
              <a:ext cx="3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AB</a:t>
              </a:r>
            </a:p>
          </p:txBody>
        </p:sp>
        <p:sp>
          <p:nvSpPr>
            <p:cNvPr id="136226" name="Text Box 40">
              <a:extLst>
                <a:ext uri="{FF2B5EF4-FFF2-40B4-BE49-F238E27FC236}">
                  <a16:creationId xmlns:a16="http://schemas.microsoft.com/office/drawing/2014/main" id="{CD894EB8-8EA3-C542-BFDD-C8FD82BC8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110"/>
              <a:ext cx="199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F</a:t>
              </a:r>
              <a:endParaRPr lang="en-US" altLang="zh-CN" sz="2000" b="1" baseline="-25000">
                <a:latin typeface="Times New Roman" charset="0"/>
              </a:endParaRPr>
            </a:p>
          </p:txBody>
        </p:sp>
        <p:sp>
          <p:nvSpPr>
            <p:cNvPr id="136227" name="Text Box 41">
              <a:extLst>
                <a:ext uri="{FF2B5EF4-FFF2-40B4-BE49-F238E27FC236}">
                  <a16:creationId xmlns:a16="http://schemas.microsoft.com/office/drawing/2014/main" id="{563D241C-1907-944B-A33C-0476D5062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026"/>
              <a:ext cx="2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</p:grpSp>
      <p:sp>
        <p:nvSpPr>
          <p:cNvPr id="716842" name="Text Box 42">
            <a:extLst>
              <a:ext uri="{FF2B5EF4-FFF2-40B4-BE49-F238E27FC236}">
                <a16:creationId xmlns:a16="http://schemas.microsoft.com/office/drawing/2014/main" id="{F77F14DA-C282-604B-92AD-184AC713F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647950"/>
            <a:ext cx="28956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000" b="1">
                <a:latin typeface="Times New Roman" charset="0"/>
              </a:rPr>
              <a:t>选</a:t>
            </a:r>
            <a:r>
              <a:rPr lang="en-US" altLang="zh-CN" sz="2000" b="1" i="1">
                <a:latin typeface="Times New Roman" charset="0"/>
              </a:rPr>
              <a:t>AB</a:t>
            </a:r>
            <a:r>
              <a:rPr lang="zh-CN" altLang="en-US" sz="2000" b="1">
                <a:latin typeface="Times New Roman" charset="0"/>
              </a:rPr>
              <a:t>为地址变量：</a:t>
            </a:r>
          </a:p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000" b="1">
                <a:latin typeface="Times New Roman" charset="0"/>
              </a:rPr>
              <a:t>        即 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25000">
                <a:latin typeface="Times New Roman" charset="0"/>
              </a:rPr>
              <a:t>1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25000">
                <a:latin typeface="Times New Roman" charset="0"/>
              </a:rPr>
              <a:t>0</a:t>
            </a:r>
            <a:r>
              <a:rPr lang="zh-CN" altLang="en-US" sz="2000" b="1">
                <a:latin typeface="Times New Roman" charset="0"/>
              </a:rPr>
              <a:t>＝</a:t>
            </a:r>
            <a:r>
              <a:rPr lang="en-US" altLang="zh-CN" sz="2000" b="1" i="1">
                <a:latin typeface="Times New Roman" charset="0"/>
              </a:rPr>
              <a:t>AB</a:t>
            </a:r>
          </a:p>
        </p:txBody>
      </p:sp>
      <p:graphicFrame>
        <p:nvGraphicFramePr>
          <p:cNvPr id="716843" name="Object 43">
            <a:extLst>
              <a:ext uri="{FF2B5EF4-FFF2-40B4-BE49-F238E27FC236}">
                <a16:creationId xmlns:a16="http://schemas.microsoft.com/office/drawing/2014/main" id="{2581C2E3-A68E-D34E-BFC6-6BF8F6DE74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5450" y="3733800"/>
          <a:ext cx="2216150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80" name="公式" r:id="rId4" imgW="26911300" imgH="23406100" progId="Equation.3">
                  <p:embed/>
                </p:oleObj>
              </mc:Choice>
              <mc:Fallback>
                <p:oleObj name="公式" r:id="rId4" imgW="26911300" imgH="234061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450" y="3733800"/>
                        <a:ext cx="2216150" cy="192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2" grpId="0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>
            <a:extLst>
              <a:ext uri="{FF2B5EF4-FFF2-40B4-BE49-F238E27FC236}">
                <a16:creationId xmlns:a16="http://schemas.microsoft.com/office/drawing/2014/main" id="{B62AE12B-6AAB-974D-BF3F-7A92E5DE9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数据选择器的应用</a:t>
            </a:r>
          </a:p>
        </p:txBody>
      </p:sp>
      <p:grpSp>
        <p:nvGrpSpPr>
          <p:cNvPr id="168962" name="Group 4">
            <a:extLst>
              <a:ext uri="{FF2B5EF4-FFF2-40B4-BE49-F238E27FC236}">
                <a16:creationId xmlns:a16="http://schemas.microsoft.com/office/drawing/2014/main" id="{C6104194-58C6-CD40-AB23-1FF6BD2872E1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2312988"/>
            <a:ext cx="3038475" cy="2767012"/>
            <a:chOff x="1689" y="1738"/>
            <a:chExt cx="1818" cy="1602"/>
          </a:xfrm>
        </p:grpSpPr>
        <p:grpSp>
          <p:nvGrpSpPr>
            <p:cNvPr id="168967" name="Group 5">
              <a:extLst>
                <a:ext uri="{FF2B5EF4-FFF2-40B4-BE49-F238E27FC236}">
                  <a16:creationId xmlns:a16="http://schemas.microsoft.com/office/drawing/2014/main" id="{B7991C62-D440-E44A-A66B-022F9060F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" y="1834"/>
              <a:ext cx="1772" cy="1296"/>
              <a:chOff x="3216" y="2496"/>
              <a:chExt cx="1968" cy="1488"/>
            </a:xfrm>
          </p:grpSpPr>
          <p:sp>
            <p:nvSpPr>
              <p:cNvPr id="137252" name="Rectangle 6">
                <a:extLst>
                  <a:ext uri="{FF2B5EF4-FFF2-40B4-BE49-F238E27FC236}">
                    <a16:creationId xmlns:a16="http://schemas.microsoft.com/office/drawing/2014/main" id="{571CBD3D-8EB1-7E45-9AC6-82D910C23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7253" name="Line 7">
                <a:extLst>
                  <a:ext uri="{FF2B5EF4-FFF2-40B4-BE49-F238E27FC236}">
                    <a16:creationId xmlns:a16="http://schemas.microsoft.com/office/drawing/2014/main" id="{CD5FE120-7150-5947-943A-437C36678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7254" name="Line 8">
                <a:extLst>
                  <a:ext uri="{FF2B5EF4-FFF2-40B4-BE49-F238E27FC236}">
                    <a16:creationId xmlns:a16="http://schemas.microsoft.com/office/drawing/2014/main" id="{695753E0-35F9-1F49-986F-EBEE8CF7A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7255" name="Line 9">
                <a:extLst>
                  <a:ext uri="{FF2B5EF4-FFF2-40B4-BE49-F238E27FC236}">
                    <a16:creationId xmlns:a16="http://schemas.microsoft.com/office/drawing/2014/main" id="{D3971EAF-62A2-4B43-A0C6-371133AC3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7256" name="Line 10">
                <a:extLst>
                  <a:ext uri="{FF2B5EF4-FFF2-40B4-BE49-F238E27FC236}">
                    <a16:creationId xmlns:a16="http://schemas.microsoft.com/office/drawing/2014/main" id="{E96F76E9-364D-194C-8074-92935318F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7257" name="Line 11">
                <a:extLst>
                  <a:ext uri="{FF2B5EF4-FFF2-40B4-BE49-F238E27FC236}">
                    <a16:creationId xmlns:a16="http://schemas.microsoft.com/office/drawing/2014/main" id="{E718C0E3-CE85-C948-837D-4E16F74CB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7258" name="Line 12">
                <a:extLst>
                  <a:ext uri="{FF2B5EF4-FFF2-40B4-BE49-F238E27FC236}">
                    <a16:creationId xmlns:a16="http://schemas.microsoft.com/office/drawing/2014/main" id="{74C61AD3-7992-D946-8C80-D47374F53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37259" name="Line 13">
                <a:extLst>
                  <a:ext uri="{FF2B5EF4-FFF2-40B4-BE49-F238E27FC236}">
                    <a16:creationId xmlns:a16="http://schemas.microsoft.com/office/drawing/2014/main" id="{6BFDD827-0C9F-E841-89A8-022B0EC8D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137225" name="Text Box 14">
              <a:extLst>
                <a:ext uri="{FF2B5EF4-FFF2-40B4-BE49-F238E27FC236}">
                  <a16:creationId xmlns:a16="http://schemas.microsoft.com/office/drawing/2014/main" id="{E9157CFC-B3D0-7E4C-BC1C-DE8F2D6310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6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00</a:t>
              </a:r>
            </a:p>
          </p:txBody>
        </p:sp>
        <p:sp>
          <p:nvSpPr>
            <p:cNvPr id="137226" name="Text Box 15">
              <a:extLst>
                <a:ext uri="{FF2B5EF4-FFF2-40B4-BE49-F238E27FC236}">
                  <a16:creationId xmlns:a16="http://schemas.microsoft.com/office/drawing/2014/main" id="{60CDC198-0107-2340-BA8D-AB3670238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01</a:t>
              </a:r>
            </a:p>
          </p:txBody>
        </p:sp>
        <p:sp>
          <p:nvSpPr>
            <p:cNvPr id="137227" name="Text Box 16">
              <a:extLst>
                <a:ext uri="{FF2B5EF4-FFF2-40B4-BE49-F238E27FC236}">
                  <a16:creationId xmlns:a16="http://schemas.microsoft.com/office/drawing/2014/main" id="{937910AE-0DCB-A649-8D8D-DC17903D9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4" y="1844"/>
              <a:ext cx="25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11</a:t>
              </a:r>
            </a:p>
          </p:txBody>
        </p:sp>
        <p:sp>
          <p:nvSpPr>
            <p:cNvPr id="137228" name="Text Box 17">
              <a:extLst>
                <a:ext uri="{FF2B5EF4-FFF2-40B4-BE49-F238E27FC236}">
                  <a16:creationId xmlns:a16="http://schemas.microsoft.com/office/drawing/2014/main" id="{7613E79D-3DBF-EF46-8685-AA5551B03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" y="1844"/>
              <a:ext cx="2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10</a:t>
              </a:r>
            </a:p>
          </p:txBody>
        </p:sp>
        <p:sp>
          <p:nvSpPr>
            <p:cNvPr id="137229" name="Text Box 18">
              <a:extLst>
                <a:ext uri="{FF2B5EF4-FFF2-40B4-BE49-F238E27FC236}">
                  <a16:creationId xmlns:a16="http://schemas.microsoft.com/office/drawing/2014/main" id="{81A9D071-2C9C-D64B-A47E-0709D2033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2036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00</a:t>
              </a:r>
            </a:p>
          </p:txBody>
        </p:sp>
        <p:sp>
          <p:nvSpPr>
            <p:cNvPr id="137230" name="Text Box 19">
              <a:extLst>
                <a:ext uri="{FF2B5EF4-FFF2-40B4-BE49-F238E27FC236}">
                  <a16:creationId xmlns:a16="http://schemas.microsoft.com/office/drawing/2014/main" id="{8CF079DD-BA95-7746-857B-812841207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2324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01</a:t>
              </a:r>
            </a:p>
          </p:txBody>
        </p:sp>
        <p:sp>
          <p:nvSpPr>
            <p:cNvPr id="137231" name="Text Box 20">
              <a:extLst>
                <a:ext uri="{FF2B5EF4-FFF2-40B4-BE49-F238E27FC236}">
                  <a16:creationId xmlns:a16="http://schemas.microsoft.com/office/drawing/2014/main" id="{2D7F96EE-D138-9649-A3A0-952A01DDE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2612"/>
              <a:ext cx="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11</a:t>
              </a:r>
            </a:p>
          </p:txBody>
        </p:sp>
        <p:sp>
          <p:nvSpPr>
            <p:cNvPr id="137232" name="Text Box 21">
              <a:extLst>
                <a:ext uri="{FF2B5EF4-FFF2-40B4-BE49-F238E27FC236}">
                  <a16:creationId xmlns:a16="http://schemas.microsoft.com/office/drawing/2014/main" id="{E3FD18C4-2FCC-E94B-97A4-72E861B1E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2900"/>
              <a:ext cx="2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10</a:t>
              </a:r>
            </a:p>
          </p:txBody>
        </p:sp>
        <p:sp>
          <p:nvSpPr>
            <p:cNvPr id="137233" name="Text Box 22">
              <a:extLst>
                <a:ext uri="{FF2B5EF4-FFF2-40B4-BE49-F238E27FC236}">
                  <a16:creationId xmlns:a16="http://schemas.microsoft.com/office/drawing/2014/main" id="{923553AB-6677-444D-920E-8FD10529C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026"/>
              <a:ext cx="1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endParaRPr lang="en-US" altLang="zh-CN" sz="2000" b="1">
                <a:latin typeface="Times New Roman" charset="0"/>
                <a:sym typeface="Symbol" charset="2"/>
              </a:endParaRPr>
            </a:p>
          </p:txBody>
        </p:sp>
        <p:sp>
          <p:nvSpPr>
            <p:cNvPr id="137234" name="Text Box 23">
              <a:extLst>
                <a:ext uri="{FF2B5EF4-FFF2-40B4-BE49-F238E27FC236}">
                  <a16:creationId xmlns:a16="http://schemas.microsoft.com/office/drawing/2014/main" id="{882DD4D0-384E-4445-807F-80549BD30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036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7235" name="Text Box 24">
              <a:extLst>
                <a:ext uri="{FF2B5EF4-FFF2-40B4-BE49-F238E27FC236}">
                  <a16:creationId xmlns:a16="http://schemas.microsoft.com/office/drawing/2014/main" id="{65EB51B9-CC1D-E14D-BCDA-928575E77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036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36" name="Text Box 25">
              <a:extLst>
                <a:ext uri="{FF2B5EF4-FFF2-40B4-BE49-F238E27FC236}">
                  <a16:creationId xmlns:a16="http://schemas.microsoft.com/office/drawing/2014/main" id="{B1312D96-65D0-6B46-8D47-D6A552C82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2314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37" name="Text Box 26">
              <a:extLst>
                <a:ext uri="{FF2B5EF4-FFF2-40B4-BE49-F238E27FC236}">
                  <a16:creationId xmlns:a16="http://schemas.microsoft.com/office/drawing/2014/main" id="{17D356CE-E38F-A64A-AF83-EF6AADE1F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" y="2314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7238" name="Text Box 27">
              <a:extLst>
                <a:ext uri="{FF2B5EF4-FFF2-40B4-BE49-F238E27FC236}">
                  <a16:creationId xmlns:a16="http://schemas.microsoft.com/office/drawing/2014/main" id="{62396E6D-F661-B14A-A671-CA464DC18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324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39" name="Text Box 28">
              <a:extLst>
                <a:ext uri="{FF2B5EF4-FFF2-40B4-BE49-F238E27FC236}">
                  <a16:creationId xmlns:a16="http://schemas.microsoft.com/office/drawing/2014/main" id="{CDBF36D7-793A-A843-B228-26E6C6F16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9" y="2324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7240" name="Text Box 29">
              <a:extLst>
                <a:ext uri="{FF2B5EF4-FFF2-40B4-BE49-F238E27FC236}">
                  <a16:creationId xmlns:a16="http://schemas.microsoft.com/office/drawing/2014/main" id="{96CF695A-3226-A947-AB20-B2657F7C3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602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7241" name="Text Box 30">
              <a:extLst>
                <a:ext uri="{FF2B5EF4-FFF2-40B4-BE49-F238E27FC236}">
                  <a16:creationId xmlns:a16="http://schemas.microsoft.com/office/drawing/2014/main" id="{B406EB95-4200-8344-942E-4EE0CD2F6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" y="2602"/>
              <a:ext cx="1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137242" name="Text Box 31">
              <a:extLst>
                <a:ext uri="{FF2B5EF4-FFF2-40B4-BE49-F238E27FC236}">
                  <a16:creationId xmlns:a16="http://schemas.microsoft.com/office/drawing/2014/main" id="{AAAECFA4-64A0-1C48-B035-CCBFC9416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612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43" name="Text Box 32">
              <a:extLst>
                <a:ext uri="{FF2B5EF4-FFF2-40B4-BE49-F238E27FC236}">
                  <a16:creationId xmlns:a16="http://schemas.microsoft.com/office/drawing/2014/main" id="{40C47F98-2DE1-C04A-8C2E-FEF9D8040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612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  <a:endParaRPr lang="en-US" altLang="zh-CN" sz="2000" b="1">
                <a:latin typeface="Times New Roman" charset="0"/>
                <a:sym typeface="Symbol" charset="2"/>
              </a:endParaRPr>
            </a:p>
          </p:txBody>
        </p:sp>
        <p:sp>
          <p:nvSpPr>
            <p:cNvPr id="137244" name="Text Box 33">
              <a:extLst>
                <a:ext uri="{FF2B5EF4-FFF2-40B4-BE49-F238E27FC236}">
                  <a16:creationId xmlns:a16="http://schemas.microsoft.com/office/drawing/2014/main" id="{1F74F9A7-8A5D-3543-8F30-A303CE758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" y="2900"/>
              <a:ext cx="2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45" name="Text Box 34">
              <a:extLst>
                <a:ext uri="{FF2B5EF4-FFF2-40B4-BE49-F238E27FC236}">
                  <a16:creationId xmlns:a16="http://schemas.microsoft.com/office/drawing/2014/main" id="{DD044B92-250D-FC45-805E-156DD52E7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" y="2900"/>
              <a:ext cx="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000" b="1">
                <a:latin typeface="Times New Roman" charset="0"/>
              </a:endParaRPr>
            </a:p>
          </p:txBody>
        </p:sp>
        <p:sp>
          <p:nvSpPr>
            <p:cNvPr id="137246" name="Text Box 35">
              <a:extLst>
                <a:ext uri="{FF2B5EF4-FFF2-40B4-BE49-F238E27FC236}">
                  <a16:creationId xmlns:a16="http://schemas.microsoft.com/office/drawing/2014/main" id="{15E7791E-628D-7D40-90D8-0E7833BCB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2910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47" name="Text Box 36">
              <a:extLst>
                <a:ext uri="{FF2B5EF4-FFF2-40B4-BE49-F238E27FC236}">
                  <a16:creationId xmlns:a16="http://schemas.microsoft.com/office/drawing/2014/main" id="{FCC2E7FD-E027-1640-9872-C070EBA3D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910"/>
              <a:ext cx="2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137248" name="Text Box 37">
              <a:extLst>
                <a:ext uri="{FF2B5EF4-FFF2-40B4-BE49-F238E27FC236}">
                  <a16:creationId xmlns:a16="http://schemas.microsoft.com/office/drawing/2014/main" id="{5545D2B2-9257-2247-91E7-80D99B76F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9" y="1911"/>
              <a:ext cx="32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CD</a:t>
              </a:r>
            </a:p>
          </p:txBody>
        </p:sp>
        <p:sp>
          <p:nvSpPr>
            <p:cNvPr id="137249" name="Text Box 38">
              <a:extLst>
                <a:ext uri="{FF2B5EF4-FFF2-40B4-BE49-F238E27FC236}">
                  <a16:creationId xmlns:a16="http://schemas.microsoft.com/office/drawing/2014/main" id="{A51709C5-DA26-0240-BE9D-C84643255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" y="1738"/>
              <a:ext cx="3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AB</a:t>
              </a:r>
            </a:p>
          </p:txBody>
        </p:sp>
        <p:sp>
          <p:nvSpPr>
            <p:cNvPr id="137250" name="Text Box 39">
              <a:extLst>
                <a:ext uri="{FF2B5EF4-FFF2-40B4-BE49-F238E27FC236}">
                  <a16:creationId xmlns:a16="http://schemas.microsoft.com/office/drawing/2014/main" id="{133815EB-CE63-8543-8641-F0DE197D2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110"/>
              <a:ext cx="199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F</a:t>
              </a:r>
              <a:endParaRPr lang="en-US" altLang="zh-CN" sz="2000" b="1" baseline="-25000">
                <a:latin typeface="Times New Roman" charset="0"/>
              </a:endParaRPr>
            </a:p>
          </p:txBody>
        </p:sp>
        <p:sp>
          <p:nvSpPr>
            <p:cNvPr id="137251" name="Text Box 40">
              <a:extLst>
                <a:ext uri="{FF2B5EF4-FFF2-40B4-BE49-F238E27FC236}">
                  <a16:creationId xmlns:a16="http://schemas.microsoft.com/office/drawing/2014/main" id="{E0D2DFCC-71FC-A64D-AD9E-7C7D4CBE0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026"/>
              <a:ext cx="2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</p:grpSp>
      <p:sp>
        <p:nvSpPr>
          <p:cNvPr id="717865" name="Text Box 41">
            <a:extLst>
              <a:ext uri="{FF2B5EF4-FFF2-40B4-BE49-F238E27FC236}">
                <a16:creationId xmlns:a16="http://schemas.microsoft.com/office/drawing/2014/main" id="{2E31F7FA-94C3-EA40-82E7-619028759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641600"/>
            <a:ext cx="26670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000" b="1">
                <a:latin typeface="Times New Roman" charset="0"/>
              </a:rPr>
              <a:t>选</a:t>
            </a:r>
            <a:r>
              <a:rPr lang="en-US" altLang="zh-CN" sz="2000" b="1" i="1">
                <a:latin typeface="Times New Roman" charset="0"/>
              </a:rPr>
              <a:t>BC</a:t>
            </a:r>
            <a:r>
              <a:rPr lang="zh-CN" altLang="en-US" sz="2000" b="1">
                <a:latin typeface="Times New Roman" charset="0"/>
              </a:rPr>
              <a:t>为地址变量：</a:t>
            </a:r>
          </a:p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000" b="1">
                <a:latin typeface="Times New Roman" charset="0"/>
              </a:rPr>
              <a:t>        即 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25000">
                <a:latin typeface="Times New Roman" charset="0"/>
              </a:rPr>
              <a:t>1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25000">
                <a:latin typeface="Times New Roman" charset="0"/>
              </a:rPr>
              <a:t>0</a:t>
            </a:r>
            <a:r>
              <a:rPr lang="zh-CN" altLang="en-US" sz="2000" b="1">
                <a:latin typeface="Times New Roman" charset="0"/>
              </a:rPr>
              <a:t>＝</a:t>
            </a:r>
            <a:r>
              <a:rPr lang="en-US" altLang="zh-CN" sz="2000" b="1" i="1">
                <a:latin typeface="Times New Roman" charset="0"/>
              </a:rPr>
              <a:t>BC</a:t>
            </a:r>
          </a:p>
        </p:txBody>
      </p:sp>
      <p:graphicFrame>
        <p:nvGraphicFramePr>
          <p:cNvPr id="717866" name="Object 42">
            <a:extLst>
              <a:ext uri="{FF2B5EF4-FFF2-40B4-BE49-F238E27FC236}">
                <a16:creationId xmlns:a16="http://schemas.microsoft.com/office/drawing/2014/main" id="{75038688-09D0-1C48-9E68-886EC7EDD2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7988" y="3810000"/>
          <a:ext cx="214471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04" name="公式" r:id="rId3" imgW="26035000" imgH="22237700" progId="Equation.3">
                  <p:embed/>
                </p:oleObj>
              </mc:Choice>
              <mc:Fallback>
                <p:oleObj name="公式" r:id="rId3" imgW="26035000" imgH="222377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88" y="3810000"/>
                        <a:ext cx="2144712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7222" name="Picture 44">
            <a:extLst>
              <a:ext uri="{FF2B5EF4-FFF2-40B4-BE49-F238E27FC236}">
                <a16:creationId xmlns:a16="http://schemas.microsoft.com/office/drawing/2014/main" id="{B2A2FF25-B945-C241-8120-B059EF80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89400"/>
            <a:ext cx="24384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7223" name="Text Box 45">
            <a:extLst>
              <a:ext uri="{FF2B5EF4-FFF2-40B4-BE49-F238E27FC236}">
                <a16:creationId xmlns:a16="http://schemas.microsoft.com/office/drawing/2014/main" id="{A9A4719D-41D0-6549-8C2F-9EF984731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39850"/>
            <a:ext cx="7704138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中规模四选一数据选择器实现函数</a:t>
            </a:r>
            <a:r>
              <a:rPr lang="en-US" altLang="zh-CN" sz="2000" b="1" i="1">
                <a:ea typeface="宋体" panose="02010600030101010101" pitchFamily="2" charset="-122"/>
              </a:rPr>
              <a:t>F</a:t>
            </a:r>
            <a:r>
              <a:rPr lang="en-US" altLang="zh-CN" sz="2000" b="1">
                <a:ea typeface="宋体" panose="02010600030101010101" pitchFamily="2" charset="-122"/>
              </a:rPr>
              <a:t>(</a:t>
            </a:r>
            <a:r>
              <a:rPr lang="en-US" altLang="zh-CN" sz="2000" b="1" i="1">
                <a:ea typeface="宋体" panose="02010600030101010101" pitchFamily="2" charset="-122"/>
              </a:rPr>
              <a:t>A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B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C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en-US" altLang="zh-CN" sz="2000" b="1" i="1">
                <a:ea typeface="宋体" panose="02010600030101010101" pitchFamily="2" charset="-122"/>
              </a:rPr>
              <a:t>D</a:t>
            </a:r>
            <a:r>
              <a:rPr lang="en-US" altLang="zh-CN" sz="2000" b="1">
                <a:ea typeface="宋体" panose="02010600030101010101" pitchFamily="2" charset="-122"/>
              </a:rPr>
              <a:t>)</a:t>
            </a:r>
            <a:r>
              <a:rPr lang="zh-CN" altLang="en-US" sz="2000" b="1">
                <a:ea typeface="宋体" panose="02010600030101010101" pitchFamily="2" charset="-122"/>
              </a:rPr>
              <a:t>＝</a:t>
            </a:r>
            <a:r>
              <a:rPr lang="zh-CN" altLang="en-US" sz="2000" b="1">
                <a:ea typeface="宋体" panose="02010600030101010101" pitchFamily="2" charset="-122"/>
                <a:sym typeface="Symbol" pitchFamily="2" charset="2"/>
              </a:rPr>
              <a:t></a:t>
            </a:r>
            <a:r>
              <a:rPr lang="en-US" altLang="zh-CN" sz="2200" b="1" i="1">
                <a:ea typeface="宋体" panose="02010600030101010101" pitchFamily="2" charset="-122"/>
                <a:sym typeface="Symbol" pitchFamily="2" charset="2"/>
              </a:rPr>
              <a:t>m</a:t>
            </a:r>
            <a:r>
              <a:rPr lang="en-US" altLang="zh-CN" sz="2000" b="1">
                <a:ea typeface="宋体" panose="02010600030101010101" pitchFamily="2" charset="-122"/>
              </a:rPr>
              <a:t>(1,2,4,9,10,11,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      12,14,15)</a:t>
            </a:r>
            <a:r>
              <a:rPr lang="zh-CN" altLang="en-US" sz="2000" b="1">
                <a:ea typeface="宋体" panose="02010600030101010101" pitchFamily="2" charset="-122"/>
              </a:rPr>
              <a:t>，要求电路形式最简。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6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B099FBF-F31A-3748-9796-460938B11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3.3.1 </a:t>
            </a:r>
            <a:r>
              <a:rPr lang="zh-CN" altLang="en-US" sz="3200" b="1">
                <a:solidFill>
                  <a:schemeClr val="tx1"/>
                </a:solidFill>
              </a:rPr>
              <a:t>由设计要求列真值表</a:t>
            </a:r>
          </a:p>
        </p:txBody>
      </p:sp>
      <p:grpSp>
        <p:nvGrpSpPr>
          <p:cNvPr id="29698" name="组合 1">
            <a:extLst>
              <a:ext uri="{FF2B5EF4-FFF2-40B4-BE49-F238E27FC236}">
                <a16:creationId xmlns:a16="http://schemas.microsoft.com/office/drawing/2014/main" id="{6B093EBD-36BC-D443-BC91-4296755C4D7B}"/>
              </a:ext>
            </a:extLst>
          </p:cNvPr>
          <p:cNvGrpSpPr>
            <a:grpSpLocks/>
          </p:cNvGrpSpPr>
          <p:nvPr/>
        </p:nvGrpSpPr>
        <p:grpSpPr bwMode="auto">
          <a:xfrm>
            <a:off x="2001838" y="3644900"/>
            <a:ext cx="2286000" cy="2520950"/>
            <a:chOff x="1310341" y="2852936"/>
            <a:chExt cx="2286000" cy="2520280"/>
          </a:xfrm>
        </p:grpSpPr>
        <p:sp>
          <p:nvSpPr>
            <p:cNvPr id="29728" name="Rectangle 9">
              <a:extLst>
                <a:ext uri="{FF2B5EF4-FFF2-40B4-BE49-F238E27FC236}">
                  <a16:creationId xmlns:a16="http://schemas.microsoft.com/office/drawing/2014/main" id="{04BF42FB-1D65-B945-9C54-C20A09090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091" y="2902201"/>
              <a:ext cx="254496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输</a:t>
              </a:r>
              <a:endParaRPr lang="zh-CN" altLang="en-US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29" name="Rectangle 10">
              <a:extLst>
                <a:ext uri="{FF2B5EF4-FFF2-40B4-BE49-F238E27FC236}">
                  <a16:creationId xmlns:a16="http://schemas.microsoft.com/office/drawing/2014/main" id="{80298738-3BC9-0A40-B726-D8FD79C2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728" y="2902201"/>
              <a:ext cx="257473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0" name="Rectangle 11">
              <a:extLst>
                <a:ext uri="{FF2B5EF4-FFF2-40B4-BE49-F238E27FC236}">
                  <a16:creationId xmlns:a16="http://schemas.microsoft.com/office/drawing/2014/main" id="{62E74409-F1D4-5F49-B6C4-71651B3B2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829" y="2902201"/>
              <a:ext cx="254496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入</a:t>
              </a:r>
              <a:endParaRPr lang="zh-CN" altLang="en-US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1" name="Rectangle 12">
              <a:extLst>
                <a:ext uri="{FF2B5EF4-FFF2-40B4-BE49-F238E27FC236}">
                  <a16:creationId xmlns:a16="http://schemas.microsoft.com/office/drawing/2014/main" id="{B99820E3-7F5A-AE45-BA85-47A4E4E0D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325" y="3251479"/>
              <a:ext cx="1016496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ea typeface="宋体" panose="02010600030101010101" pitchFamily="2" charset="-122"/>
                </a:rPr>
                <a:t>A    B    C</a:t>
              </a:r>
              <a:endParaRPr lang="en-US" altLang="zh-CN" sz="2000" b="1" i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2" name="Rectangle 13">
              <a:extLst>
                <a:ext uri="{FF2B5EF4-FFF2-40B4-BE49-F238E27FC236}">
                  <a16:creationId xmlns:a16="http://schemas.microsoft.com/office/drawing/2014/main" id="{10A6C8E8-1D55-8B4B-B21F-F59D0D8FF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669" y="2902201"/>
              <a:ext cx="254496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输</a:t>
              </a:r>
              <a:endParaRPr lang="zh-CN" altLang="en-US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3" name="Rectangle 14">
              <a:extLst>
                <a:ext uri="{FF2B5EF4-FFF2-40B4-BE49-F238E27FC236}">
                  <a16:creationId xmlns:a16="http://schemas.microsoft.com/office/drawing/2014/main" id="{AACD53ED-2D66-5248-8ED8-0545DDCD9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794" y="2902201"/>
              <a:ext cx="257473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4" name="Rectangle 15">
              <a:extLst>
                <a:ext uri="{FF2B5EF4-FFF2-40B4-BE49-F238E27FC236}">
                  <a16:creationId xmlns:a16="http://schemas.microsoft.com/office/drawing/2014/main" id="{97C21096-147C-E44E-8CA9-50F12AFB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1896" y="2902201"/>
              <a:ext cx="254496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出</a:t>
              </a:r>
              <a:endParaRPr lang="zh-CN" altLang="en-US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5" name="Rectangle 16">
              <a:extLst>
                <a:ext uri="{FF2B5EF4-FFF2-40B4-BE49-F238E27FC236}">
                  <a16:creationId xmlns:a16="http://schemas.microsoft.com/office/drawing/2014/main" id="{054AAFBB-EAF2-E444-B0F2-19E8D9DEF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419" y="3251479"/>
              <a:ext cx="16966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endParaRPr lang="en-US" altLang="zh-CN" sz="2000" b="1" i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6" name="Rectangle 17">
              <a:extLst>
                <a:ext uri="{FF2B5EF4-FFF2-40B4-BE49-F238E27FC236}">
                  <a16:creationId xmlns:a16="http://schemas.microsoft.com/office/drawing/2014/main" id="{D91D4D18-581F-AD43-9CCA-A1DE3B24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51" y="3646944"/>
              <a:ext cx="888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0    0    0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7" name="Rectangle 18">
              <a:extLst>
                <a:ext uri="{FF2B5EF4-FFF2-40B4-BE49-F238E27FC236}">
                  <a16:creationId xmlns:a16="http://schemas.microsoft.com/office/drawing/2014/main" id="{B73937C7-945F-E844-B874-04CA1F978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325" y="3646944"/>
              <a:ext cx="126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8" name="Rectangle 19">
              <a:extLst>
                <a:ext uri="{FF2B5EF4-FFF2-40B4-BE49-F238E27FC236}">
                  <a16:creationId xmlns:a16="http://schemas.microsoft.com/office/drawing/2014/main" id="{71891E70-60D2-A54A-9E16-5DBBCB8A3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51" y="3991893"/>
              <a:ext cx="888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0    0    1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9" name="Rectangle 20">
              <a:extLst>
                <a:ext uri="{FF2B5EF4-FFF2-40B4-BE49-F238E27FC236}">
                  <a16:creationId xmlns:a16="http://schemas.microsoft.com/office/drawing/2014/main" id="{C6705B6F-E12F-CE40-AD4F-BE056238D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325" y="3991893"/>
              <a:ext cx="126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40" name="Rectangle 21">
              <a:extLst>
                <a:ext uri="{FF2B5EF4-FFF2-40B4-BE49-F238E27FC236}">
                  <a16:creationId xmlns:a16="http://schemas.microsoft.com/office/drawing/2014/main" id="{4D2E5665-71A0-AF4D-B1A5-7B9F0419D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51" y="4336842"/>
              <a:ext cx="888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0    1    0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41" name="Rectangle 22">
              <a:extLst>
                <a:ext uri="{FF2B5EF4-FFF2-40B4-BE49-F238E27FC236}">
                  <a16:creationId xmlns:a16="http://schemas.microsoft.com/office/drawing/2014/main" id="{B0CA77D4-86E0-4945-8008-62FEBC069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325" y="4336842"/>
              <a:ext cx="126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42" name="Rectangle 23">
              <a:extLst>
                <a:ext uri="{FF2B5EF4-FFF2-40B4-BE49-F238E27FC236}">
                  <a16:creationId xmlns:a16="http://schemas.microsoft.com/office/drawing/2014/main" id="{16805518-F3F2-0D42-BEF8-B86C2C2A9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51" y="4681791"/>
              <a:ext cx="888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0    1    1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43" name="Rectangle 24">
              <a:extLst>
                <a:ext uri="{FF2B5EF4-FFF2-40B4-BE49-F238E27FC236}">
                  <a16:creationId xmlns:a16="http://schemas.microsoft.com/office/drawing/2014/main" id="{A4C57D3D-2CEA-004A-9F46-D17ECA8E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325" y="4681791"/>
              <a:ext cx="1282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44" name="Rectangle 25">
              <a:extLst>
                <a:ext uri="{FF2B5EF4-FFF2-40B4-BE49-F238E27FC236}">
                  <a16:creationId xmlns:a16="http://schemas.microsoft.com/office/drawing/2014/main" id="{EBDC8C17-53C5-294C-B10E-F25B8DE90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51" y="5026740"/>
              <a:ext cx="897434" cy="30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    x    x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45" name="Rectangle 26">
              <a:extLst>
                <a:ext uri="{FF2B5EF4-FFF2-40B4-BE49-F238E27FC236}">
                  <a16:creationId xmlns:a16="http://schemas.microsoft.com/office/drawing/2014/main" id="{526737D9-D11E-DC40-A1F4-F7F47E169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325" y="5026740"/>
              <a:ext cx="126504" cy="30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</a:t>
              </a:r>
              <a:endParaRPr lang="en-US" altLang="zh-CN" sz="20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5" name="Line 33">
              <a:extLst>
                <a:ext uri="{FF2B5EF4-FFF2-40B4-BE49-F238E27FC236}">
                  <a16:creationId xmlns:a16="http://schemas.microsoft.com/office/drawing/2014/main" id="{A583ADEA-97CC-8947-8004-8F7199F90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0341" y="5373216"/>
              <a:ext cx="2286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8466" name="Line 34">
              <a:extLst>
                <a:ext uri="{FF2B5EF4-FFF2-40B4-BE49-F238E27FC236}">
                  <a16:creationId xmlns:a16="http://schemas.microsoft.com/office/drawing/2014/main" id="{503471B6-40A1-4B4C-9C9C-CBF34010A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0341" y="3632192"/>
              <a:ext cx="2286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8467" name="Line 35">
              <a:extLst>
                <a:ext uri="{FF2B5EF4-FFF2-40B4-BE49-F238E27FC236}">
                  <a16:creationId xmlns:a16="http://schemas.microsoft.com/office/drawing/2014/main" id="{170A88CD-B03F-5545-8AED-A8CB454341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0341" y="2852936"/>
              <a:ext cx="2286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8468" name="Line 36">
              <a:extLst>
                <a:ext uri="{FF2B5EF4-FFF2-40B4-BE49-F238E27FC236}">
                  <a16:creationId xmlns:a16="http://schemas.microsoft.com/office/drawing/2014/main" id="{73911F5E-DA42-3947-8867-4F3768C195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9403" y="2852936"/>
              <a:ext cx="0" cy="25202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8469" name="Line 37">
              <a:extLst>
                <a:ext uri="{FF2B5EF4-FFF2-40B4-BE49-F238E27FC236}">
                  <a16:creationId xmlns:a16="http://schemas.microsoft.com/office/drawing/2014/main" id="{338B0D98-BF27-274F-AA6A-D73B2FBE0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0341" y="3216377"/>
              <a:ext cx="2286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E46F3891-DE30-684C-93EA-4E036EEFA867}"/>
              </a:ext>
            </a:extLst>
          </p:cNvPr>
          <p:cNvGrpSpPr>
            <a:grpSpLocks/>
          </p:cNvGrpSpPr>
          <p:nvPr/>
        </p:nvGrpSpPr>
        <p:grpSpPr bwMode="auto">
          <a:xfrm>
            <a:off x="4897438" y="3702050"/>
            <a:ext cx="2698750" cy="1600200"/>
            <a:chOff x="220" y="912"/>
            <a:chExt cx="1700" cy="1008"/>
          </a:xfrm>
        </p:grpSpPr>
        <p:grpSp>
          <p:nvGrpSpPr>
            <p:cNvPr id="29704" name="Group 11">
              <a:extLst>
                <a:ext uri="{FF2B5EF4-FFF2-40B4-BE49-F238E27FC236}">
                  <a16:creationId xmlns:a16="http://schemas.microsoft.com/office/drawing/2014/main" id="{E492DD11-3A9C-F14D-8EA6-7800BEAAF3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" y="1091"/>
              <a:ext cx="1593" cy="829"/>
              <a:chOff x="336" y="2976"/>
              <a:chExt cx="1728" cy="912"/>
            </a:xfrm>
          </p:grpSpPr>
          <p:sp>
            <p:nvSpPr>
              <p:cNvPr id="56" name="Line 12">
                <a:extLst>
                  <a:ext uri="{FF2B5EF4-FFF2-40B4-BE49-F238E27FC236}">
                    <a16:creationId xmlns:a16="http://schemas.microsoft.com/office/drawing/2014/main" id="{D2C967DB-22F6-AE4E-A411-CF000CC9F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552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grpSp>
            <p:nvGrpSpPr>
              <p:cNvPr id="29722" name="Group 13">
                <a:extLst>
                  <a:ext uri="{FF2B5EF4-FFF2-40B4-BE49-F238E27FC236}">
                    <a16:creationId xmlns:a16="http://schemas.microsoft.com/office/drawing/2014/main" id="{A42C460D-42AB-BD42-AFE4-35F088C8B3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976"/>
                <a:ext cx="1728" cy="912"/>
                <a:chOff x="336" y="2976"/>
                <a:chExt cx="1728" cy="912"/>
              </a:xfrm>
            </p:grpSpPr>
            <p:sp>
              <p:nvSpPr>
                <p:cNvPr id="58" name="Rectangle 14">
                  <a:extLst>
                    <a:ext uri="{FF2B5EF4-FFF2-40B4-BE49-F238E27FC236}">
                      <a16:creationId xmlns:a16="http://schemas.microsoft.com/office/drawing/2014/main" id="{1DCEC8AE-3A93-8842-AB2F-193294BC67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16"/>
                  <a:ext cx="153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59" name="Line 15">
                  <a:extLst>
                    <a:ext uri="{FF2B5EF4-FFF2-40B4-BE49-F238E27FC236}">
                      <a16:creationId xmlns:a16="http://schemas.microsoft.com/office/drawing/2014/main" id="{41A8CAF1-362F-8040-9A01-EECBBC5A05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60" name="Line 16">
                  <a:extLst>
                    <a:ext uri="{FF2B5EF4-FFF2-40B4-BE49-F238E27FC236}">
                      <a16:creationId xmlns:a16="http://schemas.microsoft.com/office/drawing/2014/main" id="{9B36813D-0746-0744-80DE-250DDC5C4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61" name="Line 17">
                  <a:extLst>
                    <a:ext uri="{FF2B5EF4-FFF2-40B4-BE49-F238E27FC236}">
                      <a16:creationId xmlns:a16="http://schemas.microsoft.com/office/drawing/2014/main" id="{2486F899-7672-0B48-86BB-B28C6AA2AF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62" name="Line 18">
                  <a:extLst>
                    <a:ext uri="{FF2B5EF4-FFF2-40B4-BE49-F238E27FC236}">
                      <a16:creationId xmlns:a16="http://schemas.microsoft.com/office/drawing/2014/main" id="{F10B982C-195D-C441-942A-A7CF9DD25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" y="297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40" name="Text Box 19">
              <a:extLst>
                <a:ext uri="{FF2B5EF4-FFF2-40B4-BE49-F238E27FC236}">
                  <a16:creationId xmlns:a16="http://schemas.microsoft.com/office/drawing/2014/main" id="{305B8D46-06B4-F74B-A612-64CB83694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" y="112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i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lang="en-US" altLang="zh-CN" sz="3600" b="1" i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1" name="Text Box 20">
              <a:extLst>
                <a:ext uri="{FF2B5EF4-FFF2-40B4-BE49-F238E27FC236}">
                  <a16:creationId xmlns:a16="http://schemas.microsoft.com/office/drawing/2014/main" id="{B1CEEEEF-651A-F94F-B7F9-379C6115F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" y="912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i="1">
                  <a:solidFill>
                    <a:schemeClr val="tx2"/>
                  </a:solidFill>
                  <a:latin typeface="Times New Roman" charset="0"/>
                </a:rPr>
                <a:t>AB</a:t>
              </a:r>
              <a:endParaRPr lang="en-US" altLang="zh-CN" sz="3600" b="1" i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2" name="Text Box 21">
              <a:extLst>
                <a:ext uri="{FF2B5EF4-FFF2-40B4-BE49-F238E27FC236}">
                  <a16:creationId xmlns:a16="http://schemas.microsoft.com/office/drawing/2014/main" id="{CF0332C8-83B1-1E44-8883-406028CCB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EA3CB743-2944-A044-A7BE-11ECEE957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6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4" name="Text Box 23">
              <a:extLst>
                <a:ext uri="{FF2B5EF4-FFF2-40B4-BE49-F238E27FC236}">
                  <a16:creationId xmlns:a16="http://schemas.microsoft.com/office/drawing/2014/main" id="{7CAD55AE-1253-704B-9A8E-0F47F52D9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5" name="Text Box 24">
              <a:extLst>
                <a:ext uri="{FF2B5EF4-FFF2-40B4-BE49-F238E27FC236}">
                  <a16:creationId xmlns:a16="http://schemas.microsoft.com/office/drawing/2014/main" id="{F6E39DC5-C2C9-C546-ADD2-02E464B3E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6" name="Text Box 25">
              <a:extLst>
                <a:ext uri="{FF2B5EF4-FFF2-40B4-BE49-F238E27FC236}">
                  <a16:creationId xmlns:a16="http://schemas.microsoft.com/office/drawing/2014/main" id="{0C498B92-0B37-7A4E-BCFF-EE0457EBA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7" name="Text Box 26">
              <a:extLst>
                <a:ext uri="{FF2B5EF4-FFF2-40B4-BE49-F238E27FC236}">
                  <a16:creationId xmlns:a16="http://schemas.microsoft.com/office/drawing/2014/main" id="{976CE612-1856-C54D-964B-4463E449A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8" name="Text Box 27">
              <a:extLst>
                <a:ext uri="{FF2B5EF4-FFF2-40B4-BE49-F238E27FC236}">
                  <a16:creationId xmlns:a16="http://schemas.microsoft.com/office/drawing/2014/main" id="{B07B05B8-8E49-7044-B548-06258DCE8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 dirty="0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49" name="Text Box 28">
              <a:extLst>
                <a:ext uri="{FF2B5EF4-FFF2-40B4-BE49-F238E27FC236}">
                  <a16:creationId xmlns:a16="http://schemas.microsoft.com/office/drawing/2014/main" id="{541DCEA8-ACEF-8E44-8200-6D20CF865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50" name="Text Box 29">
              <a:extLst>
                <a:ext uri="{FF2B5EF4-FFF2-40B4-BE49-F238E27FC236}">
                  <a16:creationId xmlns:a16="http://schemas.microsoft.com/office/drawing/2014/main" id="{DC4746FD-6A3E-5449-B99C-908C82E20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51" name="Text Box 30">
              <a:extLst>
                <a:ext uri="{FF2B5EF4-FFF2-40B4-BE49-F238E27FC236}">
                  <a16:creationId xmlns:a16="http://schemas.microsoft.com/office/drawing/2014/main" id="{C1BB7A79-2723-9341-97FB-8CE315A3A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7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52" name="Text Box 31">
              <a:extLst>
                <a:ext uri="{FF2B5EF4-FFF2-40B4-BE49-F238E27FC236}">
                  <a16:creationId xmlns:a16="http://schemas.microsoft.com/office/drawing/2014/main" id="{AFDC9FD0-2CDD-F447-A633-876F0EC4F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53" name="Text Box 32">
              <a:extLst>
                <a:ext uri="{FF2B5EF4-FFF2-40B4-BE49-F238E27FC236}">
                  <a16:creationId xmlns:a16="http://schemas.microsoft.com/office/drawing/2014/main" id="{FDAAEE18-0A7B-1947-A69B-45E46DD27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 dirty="0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54" name="Text Box 33">
              <a:extLst>
                <a:ext uri="{FF2B5EF4-FFF2-40B4-BE49-F238E27FC236}">
                  <a16:creationId xmlns:a16="http://schemas.microsoft.com/office/drawing/2014/main" id="{91C9CEC1-D806-8145-BF25-877BF81AD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55" name="Text Box 34">
              <a:extLst>
                <a:ext uri="{FF2B5EF4-FFF2-40B4-BE49-F238E27FC236}">
                  <a16:creationId xmlns:a16="http://schemas.microsoft.com/office/drawing/2014/main" id="{1860B6D2-B8B2-2842-8A8B-61DFD5209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 dirty="0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29700" name="圆角矩形 2">
            <a:extLst>
              <a:ext uri="{FF2B5EF4-FFF2-40B4-BE49-F238E27FC236}">
                <a16:creationId xmlns:a16="http://schemas.microsoft.com/office/drawing/2014/main" id="{94448D4D-F7FE-CB40-A14E-3100FCDC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0025" y="4376738"/>
            <a:ext cx="968375" cy="8318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9701" name="圆角矩形 3">
            <a:extLst>
              <a:ext uri="{FF2B5EF4-FFF2-40B4-BE49-F238E27FC236}">
                <a16:creationId xmlns:a16="http://schemas.microsoft.com/office/drawing/2014/main" id="{7A282D12-6DD3-9E47-9B61-EAF42BDB2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4816475"/>
            <a:ext cx="973137" cy="4381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8DB815-BB60-2E4A-8474-D3F04BADCC0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04048" y="5730206"/>
            <a:ext cx="2882456" cy="419217"/>
          </a:xfrm>
          <a:prstGeom prst="rect">
            <a:avLst/>
          </a:prstGeom>
          <a:blipFill>
            <a:blip r:embed="rId2"/>
            <a:stretch>
              <a:fillRect l="-1316" r="-877" b="-588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9703" name="文本框 5">
            <a:extLst>
              <a:ext uri="{FF2B5EF4-FFF2-40B4-BE49-F238E27FC236}">
                <a16:creationId xmlns:a16="http://schemas.microsoft.com/office/drawing/2014/main" id="{50718DB0-847C-064E-B47B-85607C2A8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688" y="1406525"/>
            <a:ext cx="7634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某挖掘机培训班进行结业考试，有</a:t>
            </a:r>
            <a:r>
              <a:rPr lang="zh-CN" altLang="zh-CN"/>
              <a:t>ABC</a:t>
            </a:r>
            <a:r>
              <a:rPr lang="zh-CN" altLang="en-US"/>
              <a:t>三名评判员，其中</a:t>
            </a:r>
            <a:r>
              <a:rPr lang="zh-CN" altLang="zh-CN"/>
              <a:t>A</a:t>
            </a:r>
            <a:r>
              <a:rPr lang="zh-CN" altLang="en-US"/>
              <a:t>为主评判员，评判时遵循少数服从多数的原则，但如果主评判员认为合格也通过结业考试，请用最少的与非门实现该电路，要求做出真值表、画出电路图。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600BBFF4-FC44-7C47-8A6A-550DBF125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数据选择器的应用</a:t>
            </a:r>
          </a:p>
        </p:txBody>
      </p:sp>
      <p:sp>
        <p:nvSpPr>
          <p:cNvPr id="138243" name="Text Box 3">
            <a:extLst>
              <a:ext uri="{FF2B5EF4-FFF2-40B4-BE49-F238E27FC236}">
                <a16:creationId xmlns:a16="http://schemas.microsoft.com/office/drawing/2014/main" id="{6147852A-A3A6-AA48-9BD6-810CCAF08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335088"/>
            <a:ext cx="7559675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  <a:defRPr/>
            </a:pPr>
            <a:r>
              <a:rPr lang="en-US" altLang="zh-CN" sz="2100" b="1">
                <a:ea typeface="宋体" panose="02010600030101010101" pitchFamily="2" charset="-122"/>
              </a:rPr>
              <a:t>(3) </a:t>
            </a:r>
            <a:r>
              <a:rPr lang="zh-CN" altLang="en-US" sz="2100" b="1">
                <a:ea typeface="宋体" panose="02010600030101010101" pitchFamily="2" charset="-122"/>
              </a:rPr>
              <a:t>用一片四到十六线译码器实现函数</a:t>
            </a:r>
            <a:r>
              <a:rPr lang="en-US" altLang="zh-CN" sz="2100" b="1" i="1">
                <a:ea typeface="宋体" panose="02010600030101010101" pitchFamily="2" charset="-122"/>
              </a:rPr>
              <a:t>F</a:t>
            </a:r>
            <a:r>
              <a:rPr lang="en-US" altLang="zh-CN" sz="2100" b="1">
                <a:ea typeface="宋体" panose="02010600030101010101" pitchFamily="2" charset="-122"/>
              </a:rPr>
              <a:t>(</a:t>
            </a:r>
            <a:r>
              <a:rPr lang="en-US" altLang="zh-CN" sz="2100" b="1" i="1">
                <a:ea typeface="宋体" panose="02010600030101010101" pitchFamily="2" charset="-122"/>
              </a:rPr>
              <a:t>A</a:t>
            </a:r>
            <a:r>
              <a:rPr lang="en-US" altLang="zh-CN" sz="2100" b="1">
                <a:ea typeface="宋体" panose="02010600030101010101" pitchFamily="2" charset="-122"/>
              </a:rPr>
              <a:t>,</a:t>
            </a:r>
            <a:r>
              <a:rPr lang="en-US" altLang="zh-CN" sz="2100" b="1" i="1">
                <a:ea typeface="宋体" panose="02010600030101010101" pitchFamily="2" charset="-122"/>
              </a:rPr>
              <a:t>B</a:t>
            </a:r>
            <a:r>
              <a:rPr lang="en-US" altLang="zh-CN" sz="2100" b="1">
                <a:ea typeface="宋体" panose="02010600030101010101" pitchFamily="2" charset="-122"/>
              </a:rPr>
              <a:t>,</a:t>
            </a:r>
            <a:r>
              <a:rPr lang="en-US" altLang="zh-CN" sz="2100" b="1" i="1">
                <a:ea typeface="宋体" panose="02010600030101010101" pitchFamily="2" charset="-122"/>
              </a:rPr>
              <a:t>C</a:t>
            </a:r>
            <a:r>
              <a:rPr lang="en-US" altLang="zh-CN" sz="2100" b="1">
                <a:ea typeface="宋体" panose="02010600030101010101" pitchFamily="2" charset="-122"/>
              </a:rPr>
              <a:t>,</a:t>
            </a:r>
            <a:r>
              <a:rPr lang="en-US" altLang="zh-CN" sz="2100" b="1" i="1">
                <a:ea typeface="宋体" panose="02010600030101010101" pitchFamily="2" charset="-122"/>
              </a:rPr>
              <a:t>D</a:t>
            </a:r>
            <a:r>
              <a:rPr lang="en-US" altLang="zh-CN" sz="2100" b="1">
                <a:ea typeface="宋体" panose="02010600030101010101" pitchFamily="2" charset="-122"/>
              </a:rPr>
              <a:t>)</a:t>
            </a:r>
            <a:r>
              <a:rPr lang="zh-CN" altLang="en-US" sz="2100" b="1">
                <a:ea typeface="宋体" panose="02010600030101010101" pitchFamily="2" charset="-122"/>
              </a:rPr>
              <a:t>＝</a:t>
            </a:r>
            <a:r>
              <a:rPr lang="zh-CN" altLang="en-US" sz="2100" b="1">
                <a:ea typeface="宋体" panose="02010600030101010101" pitchFamily="2" charset="-122"/>
                <a:sym typeface="Symbol" pitchFamily="2" charset="2"/>
              </a:rPr>
              <a:t></a:t>
            </a:r>
            <a:r>
              <a:rPr lang="en-US" altLang="zh-CN" sz="2100" b="1" i="1">
                <a:ea typeface="宋体" panose="02010600030101010101" pitchFamily="2" charset="-122"/>
                <a:sym typeface="Symbol" pitchFamily="2" charset="2"/>
              </a:rPr>
              <a:t>m</a:t>
            </a:r>
            <a:r>
              <a:rPr lang="en-US" altLang="zh-CN" sz="2100" b="1">
                <a:ea typeface="宋体" panose="02010600030101010101" pitchFamily="2" charset="-122"/>
              </a:rPr>
              <a:t>(1,2,4,9, </a:t>
            </a:r>
          </a:p>
          <a:p>
            <a:pPr eaLnBrk="1" hangingPunct="1">
              <a:spcAft>
                <a:spcPct val="10000"/>
              </a:spcAft>
              <a:buFont typeface="Wingdings" pitchFamily="2" charset="2"/>
              <a:buNone/>
              <a:defRPr/>
            </a:pPr>
            <a:r>
              <a:rPr lang="en-US" altLang="zh-CN" sz="2100" b="1">
                <a:ea typeface="宋体" panose="02010600030101010101" pitchFamily="2" charset="-122"/>
              </a:rPr>
              <a:t>      10,11,12,14,15) </a:t>
            </a:r>
            <a:r>
              <a:rPr lang="zh-CN" altLang="en-US" sz="2100" b="1">
                <a:ea typeface="宋体" panose="02010600030101010101" pitchFamily="2" charset="-122"/>
              </a:rPr>
              <a:t>，假设译码器的输出为高电平有效。</a:t>
            </a:r>
          </a:p>
        </p:txBody>
      </p:sp>
      <p:sp>
        <p:nvSpPr>
          <p:cNvPr id="718852" name="Text Box 4">
            <a:extLst>
              <a:ext uri="{FF2B5EF4-FFF2-40B4-BE49-F238E27FC236}">
                <a16:creationId xmlns:a16="http://schemas.microsoft.com/office/drawing/2014/main" id="{71AA567D-1B73-B041-944C-977204560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514600"/>
            <a:ext cx="31242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200" b="1">
                <a:latin typeface="Times New Roman" charset="0"/>
              </a:rPr>
              <a:t>令译码器的地址输入端：</a:t>
            </a:r>
          </a:p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200" b="1">
                <a:latin typeface="Times New Roman" charset="0"/>
              </a:rPr>
              <a:t>    </a:t>
            </a:r>
            <a:r>
              <a:rPr lang="en-US" altLang="zh-CN" sz="2200" b="1" i="1">
                <a:latin typeface="Times New Roman" charset="0"/>
              </a:rPr>
              <a:t>A</a:t>
            </a:r>
            <a:r>
              <a:rPr lang="en-US" altLang="zh-CN" sz="2200" b="1" baseline="-25000">
                <a:latin typeface="Times New Roman" charset="0"/>
              </a:rPr>
              <a:t>3</a:t>
            </a:r>
            <a:r>
              <a:rPr lang="en-US" altLang="zh-CN" sz="2200" b="1" i="1">
                <a:latin typeface="Times New Roman" charset="0"/>
              </a:rPr>
              <a:t>A</a:t>
            </a:r>
            <a:r>
              <a:rPr lang="en-US" altLang="zh-CN" sz="2200" b="1" baseline="-25000">
                <a:latin typeface="Times New Roman" charset="0"/>
              </a:rPr>
              <a:t>2 </a:t>
            </a:r>
            <a:r>
              <a:rPr lang="en-US" altLang="zh-CN" sz="2200" b="1" i="1">
                <a:latin typeface="Times New Roman" charset="0"/>
              </a:rPr>
              <a:t>A</a:t>
            </a:r>
            <a:r>
              <a:rPr lang="en-US" altLang="zh-CN" sz="2200" b="1" baseline="-25000">
                <a:latin typeface="Times New Roman" charset="0"/>
              </a:rPr>
              <a:t>1</a:t>
            </a:r>
            <a:r>
              <a:rPr lang="en-US" altLang="zh-CN" sz="2200" b="1" i="1">
                <a:latin typeface="Times New Roman" charset="0"/>
              </a:rPr>
              <a:t>A</a:t>
            </a:r>
            <a:r>
              <a:rPr lang="en-US" altLang="zh-CN" sz="2200" b="1" baseline="-25000">
                <a:latin typeface="Times New Roman" charset="0"/>
              </a:rPr>
              <a:t>0 </a:t>
            </a:r>
            <a:r>
              <a:rPr lang="zh-CN" altLang="en-US" sz="2200" b="1">
                <a:latin typeface="Times New Roman" charset="0"/>
              </a:rPr>
              <a:t>＝</a:t>
            </a:r>
            <a:r>
              <a:rPr lang="en-US" altLang="zh-CN" sz="2200" b="1" i="1">
                <a:latin typeface="Times New Roman" charset="0"/>
              </a:rPr>
              <a:t>ABCD</a:t>
            </a:r>
          </a:p>
        </p:txBody>
      </p:sp>
      <p:sp>
        <p:nvSpPr>
          <p:cNvPr id="138245" name="Rectangle 6">
            <a:extLst>
              <a:ext uri="{FF2B5EF4-FFF2-40B4-BE49-F238E27FC236}">
                <a16:creationId xmlns:a16="http://schemas.microsoft.com/office/drawing/2014/main" id="{49BBD8E4-AA2B-7049-9015-592A868D9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5532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718857" name="Group 9">
            <a:extLst>
              <a:ext uri="{FF2B5EF4-FFF2-40B4-BE49-F238E27FC236}">
                <a16:creationId xmlns:a16="http://schemas.microsoft.com/office/drawing/2014/main" id="{98765B07-8989-BD4E-8779-B5B1BBF018C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97288"/>
            <a:ext cx="3748088" cy="1008062"/>
            <a:chOff x="1152" y="2329"/>
            <a:chExt cx="2361" cy="635"/>
          </a:xfrm>
        </p:grpSpPr>
        <p:graphicFrame>
          <p:nvGraphicFramePr>
            <p:cNvPr id="169990" name="Object 5">
              <a:extLst>
                <a:ext uri="{FF2B5EF4-FFF2-40B4-BE49-F238E27FC236}">
                  <a16:creationId xmlns:a16="http://schemas.microsoft.com/office/drawing/2014/main" id="{D8F6529B-A4B2-A041-81CC-769E05520D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5" y="2400"/>
            <a:ext cx="1938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993" name="公式" r:id="rId3" imgW="36283900" imgH="10528300" progId="Equation.3">
                    <p:embed/>
                  </p:oleObj>
                </mc:Choice>
                <mc:Fallback>
                  <p:oleObj name="公式" r:id="rId3" imgW="36283900" imgH="105283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5" y="2400"/>
                          <a:ext cx="1938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248" name="Text Box 7">
              <a:extLst>
                <a:ext uri="{FF2B5EF4-FFF2-40B4-BE49-F238E27FC236}">
                  <a16:creationId xmlns:a16="http://schemas.microsoft.com/office/drawing/2014/main" id="{77328439-8F54-C644-8F66-255336DF8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329"/>
              <a:ext cx="624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Aft>
                  <a:spcPct val="20000"/>
                </a:spcAft>
                <a:defRPr/>
              </a:pPr>
              <a:r>
                <a:rPr lang="zh-CN" altLang="en-US" sz="2200" b="1">
                  <a:latin typeface="Times New Roman" charset="0"/>
                </a:rPr>
                <a:t>则：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2" grpId="0" autoUpdateAnimBg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>
            <a:extLst>
              <a:ext uri="{FF2B5EF4-FFF2-40B4-BE49-F238E27FC236}">
                <a16:creationId xmlns:a16="http://schemas.microsoft.com/office/drawing/2014/main" id="{C1F5665F-126F-084C-B7D7-4CFEE4F26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译码器和数据选择器实现函数</a:t>
            </a:r>
          </a:p>
        </p:txBody>
      </p:sp>
      <p:sp>
        <p:nvSpPr>
          <p:cNvPr id="139267" name="Rectangle 1027">
            <a:extLst>
              <a:ext uri="{FF2B5EF4-FFF2-40B4-BE49-F238E27FC236}">
                <a16:creationId xmlns:a16="http://schemas.microsoft.com/office/drawing/2014/main" id="{8D999449-6F37-9A4F-A392-E3CA462BF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5105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</a:t>
            </a:r>
            <a:r>
              <a:rPr lang="zh-CN" altLang="en-US" sz="3200" b="1">
                <a:solidFill>
                  <a:schemeClr val="hlink"/>
                </a:solidFill>
              </a:rPr>
              <a:t>译码器</a:t>
            </a:r>
            <a:r>
              <a:rPr lang="zh-CN" altLang="en-US" sz="3200" b="1"/>
              <a:t>实现函数</a:t>
            </a:r>
          </a:p>
          <a:p>
            <a:pPr lvl="1" eaLnBrk="1" hangingPunct="1">
              <a:defRPr/>
            </a:pPr>
            <a:r>
              <a:rPr lang="zh-CN" altLang="en-US" sz="2400" b="1"/>
              <a:t>变量数不能大于地址输入端数</a:t>
            </a:r>
          </a:p>
          <a:p>
            <a:pPr lvl="1" eaLnBrk="1" hangingPunct="1">
              <a:defRPr/>
            </a:pPr>
            <a:r>
              <a:rPr lang="zh-CN" altLang="en-US" sz="2400" b="1"/>
              <a:t>需外加逻辑门</a:t>
            </a:r>
          </a:p>
          <a:p>
            <a:pPr lvl="2" eaLnBrk="1" hangingPunct="1">
              <a:defRPr/>
            </a:pPr>
            <a:r>
              <a:rPr lang="zh-CN" altLang="en-US" sz="2200" b="1">
                <a:ea typeface="楷体_GB2312" pitchFamily="49" charset="-122"/>
              </a:rPr>
              <a:t>高电平输出：或门</a:t>
            </a:r>
          </a:p>
          <a:p>
            <a:pPr lvl="2" eaLnBrk="1" hangingPunct="1">
              <a:defRPr/>
            </a:pPr>
            <a:r>
              <a:rPr lang="zh-CN" altLang="en-US" sz="2200" b="1">
                <a:ea typeface="楷体_GB2312" pitchFamily="49" charset="-122"/>
              </a:rPr>
              <a:t>低电平输出：与非门</a:t>
            </a:r>
          </a:p>
          <a:p>
            <a:pPr lvl="1" eaLnBrk="1" hangingPunct="1">
              <a:defRPr/>
            </a:pPr>
            <a:r>
              <a:rPr lang="zh-CN" altLang="en-US" sz="2400" b="1"/>
              <a:t>可同时实现多个函数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3200" b="1"/>
              <a:t>用</a:t>
            </a:r>
            <a:r>
              <a:rPr lang="zh-CN" altLang="en-US" sz="3200" b="1">
                <a:solidFill>
                  <a:schemeClr val="hlink"/>
                </a:solidFill>
              </a:rPr>
              <a:t>数据选择器</a:t>
            </a:r>
            <a:r>
              <a:rPr lang="zh-CN" altLang="en-US" sz="3200" b="1"/>
              <a:t>实现函数</a:t>
            </a:r>
          </a:p>
          <a:p>
            <a:pPr lvl="1" eaLnBrk="1" hangingPunct="1">
              <a:defRPr/>
            </a:pPr>
            <a:r>
              <a:rPr lang="zh-CN" altLang="en-US" sz="2400" b="1"/>
              <a:t>变量数 </a:t>
            </a:r>
            <a:r>
              <a:rPr lang="zh-CN" altLang="en-US" sz="2400" b="1">
                <a:sym typeface="Symbol" pitchFamily="2" charset="2"/>
              </a:rPr>
              <a:t></a:t>
            </a:r>
            <a:r>
              <a:rPr lang="zh-CN" altLang="en-US" sz="2400" b="1"/>
              <a:t> 地址输入端数：</a:t>
            </a:r>
            <a:r>
              <a:rPr lang="zh-CN" altLang="en-US" sz="2400" b="1">
                <a:ea typeface="楷体_GB2312" pitchFamily="49" charset="-122"/>
              </a:rPr>
              <a:t>不需外加逻辑门</a:t>
            </a:r>
          </a:p>
          <a:p>
            <a:pPr lvl="1" eaLnBrk="1" hangingPunct="1">
              <a:defRPr/>
            </a:pPr>
            <a:r>
              <a:rPr lang="zh-CN" altLang="en-US" sz="2400" b="1"/>
              <a:t>变量数 </a:t>
            </a:r>
            <a:r>
              <a:rPr lang="en-US" altLang="zh-CN" sz="2400" b="1">
                <a:sym typeface="Symbol" pitchFamily="2" charset="2"/>
              </a:rPr>
              <a:t>&gt; </a:t>
            </a:r>
            <a:r>
              <a:rPr lang="zh-CN" altLang="en-US" sz="2400" b="1"/>
              <a:t>地址输入端数：</a:t>
            </a:r>
            <a:r>
              <a:rPr lang="zh-CN" altLang="en-US" sz="2400" b="1">
                <a:ea typeface="楷体_GB2312" pitchFamily="49" charset="-122"/>
              </a:rPr>
              <a:t>需外加逻辑门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173B2817-ED09-4C49-AE77-FDB7948B8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>
                <a:solidFill>
                  <a:schemeClr val="tx1"/>
                </a:solidFill>
              </a:rPr>
              <a:t>3.5.5 </a:t>
            </a:r>
            <a:r>
              <a:rPr lang="zh-CN" altLang="en-US" sz="3600" b="1">
                <a:solidFill>
                  <a:schemeClr val="tx1"/>
                </a:solidFill>
              </a:rPr>
              <a:t>数据分配器</a:t>
            </a:r>
          </a:p>
        </p:txBody>
      </p:sp>
      <p:sp>
        <p:nvSpPr>
          <p:cNvPr id="172034" name="Text Box 3">
            <a:extLst>
              <a:ext uri="{FF2B5EF4-FFF2-40B4-BE49-F238E27FC236}">
                <a16:creationId xmlns:a16="http://schemas.microsoft.com/office/drawing/2014/main" id="{B702ECFE-5371-6046-B15C-D070C626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数据分配器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的功能与数据选择器相反，根据地址变量将一个输入分配到多路输出中的某一路。数据分配器也等效为单刀多掷开关，只是方向相反，故称</a:t>
            </a:r>
            <a:r>
              <a:rPr lang="en-US" altLang="zh-CN" sz="2200" b="1">
                <a:ea typeface="宋体" panose="02010600030101010101" pitchFamily="2" charset="-122"/>
              </a:rPr>
              <a:t>DMUX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b="1"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720900" name="Rectangle 4">
            <a:extLst>
              <a:ext uri="{FF2B5EF4-FFF2-40B4-BE49-F238E27FC236}">
                <a16:creationId xmlns:a16="http://schemas.microsoft.com/office/drawing/2014/main" id="{16088AA0-A882-2243-8ED1-CE1432CC4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819400"/>
            <a:ext cx="437991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集成数据分配器</a:t>
            </a:r>
          </a:p>
          <a:p>
            <a:pPr lvl="1" eaLnBrk="1" hangingPunct="1"/>
            <a:r>
              <a:rPr lang="zh-CN" altLang="en-US" b="1">
                <a:latin typeface="宋体" panose="02010600030101010101" pitchFamily="2" charset="-122"/>
              </a:rPr>
              <a:t>双一线至四线数据分配器</a:t>
            </a:r>
            <a:r>
              <a:rPr lang="en-US" altLang="zh-CN" b="1"/>
              <a:t>74155</a:t>
            </a:r>
          </a:p>
          <a:p>
            <a:pPr lvl="1" eaLnBrk="1" hangingPunct="1"/>
            <a:endParaRPr lang="en-US" altLang="zh-CN" b="1"/>
          </a:p>
          <a:p>
            <a:pPr eaLnBrk="1" hangingPunct="1"/>
            <a:r>
              <a:rPr lang="zh-CN" altLang="en-US" sz="3200" b="1"/>
              <a:t>数据分配器的应用</a:t>
            </a:r>
          </a:p>
          <a:p>
            <a:pPr lvl="1" eaLnBrk="1" hangingPunct="1"/>
            <a:r>
              <a:rPr lang="zh-CN" altLang="en-US" b="1"/>
              <a:t>分时多路数据传输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/>
            <a:r>
              <a:rPr lang="zh-CN" altLang="en-US" b="1"/>
              <a:t>做译码电路</a:t>
            </a:r>
          </a:p>
        </p:txBody>
      </p:sp>
      <p:grpSp>
        <p:nvGrpSpPr>
          <p:cNvPr id="172036" name="Group 5">
            <a:extLst>
              <a:ext uri="{FF2B5EF4-FFF2-40B4-BE49-F238E27FC236}">
                <a16:creationId xmlns:a16="http://schemas.microsoft.com/office/drawing/2014/main" id="{770C7F2D-1EB0-3745-B1DF-AD3A6E1B74FE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00400"/>
            <a:ext cx="2995613" cy="2366963"/>
            <a:chOff x="3552" y="2352"/>
            <a:chExt cx="1887" cy="1491"/>
          </a:xfrm>
        </p:grpSpPr>
        <p:sp>
          <p:nvSpPr>
            <p:cNvPr id="172037" name="Text Box 6">
              <a:extLst>
                <a:ext uri="{FF2B5EF4-FFF2-40B4-BE49-F238E27FC236}">
                  <a16:creationId xmlns:a16="http://schemas.microsoft.com/office/drawing/2014/main" id="{BAA7FC25-C860-A04E-A926-707633CDA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2" y="3612"/>
              <a:ext cx="13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ea typeface="宋体" panose="02010600030101010101" pitchFamily="2" charset="-122"/>
                </a:rPr>
                <a:t>数据分配器示意图 </a:t>
              </a:r>
            </a:p>
          </p:txBody>
        </p:sp>
        <p:graphicFrame>
          <p:nvGraphicFramePr>
            <p:cNvPr id="172038" name="Object 7">
              <a:extLst>
                <a:ext uri="{FF2B5EF4-FFF2-40B4-BE49-F238E27FC236}">
                  <a16:creationId xmlns:a16="http://schemas.microsoft.com/office/drawing/2014/main" id="{DD2FA074-582E-C045-B3CB-85DE7952D1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352"/>
            <a:ext cx="1887" cy="1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040" r:id="rId3" imgW="21805900" imgH="10109200" progId="Visio.Drawing.6">
                    <p:embed/>
                  </p:oleObj>
                </mc:Choice>
                <mc:Fallback>
                  <p:oleObj r:id="rId3" imgW="21805900" imgH="10109200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352"/>
                          <a:ext cx="1887" cy="10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00" grpId="0" build="p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0C7451B8-359D-4A46-AEA6-1287F9F6BB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7793038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双一线至四线数据分配器</a:t>
            </a:r>
            <a:r>
              <a:rPr lang="en-US" altLang="zh-CN" sz="2800" b="1">
                <a:solidFill>
                  <a:schemeClr val="tx1"/>
                </a:solidFill>
              </a:rPr>
              <a:t>74LS155</a:t>
            </a:r>
          </a:p>
        </p:txBody>
      </p:sp>
      <p:sp>
        <p:nvSpPr>
          <p:cNvPr id="173058" name="Text Box 4">
            <a:extLst>
              <a:ext uri="{FF2B5EF4-FFF2-40B4-BE49-F238E27FC236}">
                <a16:creationId xmlns:a16="http://schemas.microsoft.com/office/drawing/2014/main" id="{9715F70C-A4EB-C745-872F-8ACEF89E7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546725"/>
            <a:ext cx="477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数据分配器</a:t>
            </a:r>
            <a:r>
              <a:rPr lang="en-US" altLang="zh-CN" sz="2000" b="1">
                <a:ea typeface="宋体" panose="02010600030101010101" pitchFamily="2" charset="-122"/>
              </a:rPr>
              <a:t>74LS155</a:t>
            </a:r>
            <a:r>
              <a:rPr lang="zh-CN" altLang="en-US" sz="2000" b="1">
                <a:ea typeface="宋体" panose="02010600030101010101" pitchFamily="2" charset="-122"/>
              </a:rPr>
              <a:t>的原理图与逻辑符号 </a:t>
            </a:r>
          </a:p>
        </p:txBody>
      </p:sp>
      <p:graphicFrame>
        <p:nvGraphicFramePr>
          <p:cNvPr id="173059" name="Object 4">
            <a:extLst>
              <a:ext uri="{FF2B5EF4-FFF2-40B4-BE49-F238E27FC236}">
                <a16:creationId xmlns:a16="http://schemas.microsoft.com/office/drawing/2014/main" id="{2CD3EF22-B042-D74A-91EA-BE48B3FA32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828800"/>
          <a:ext cx="762000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6" name="Visio" r:id="rId3" imgW="32918400" imgH="13296900" progId="Visio.Drawing.11">
                  <p:embed/>
                </p:oleObj>
              </mc:Choice>
              <mc:Fallback>
                <p:oleObj name="Visio" r:id="rId3" imgW="32918400" imgH="132969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28800"/>
                        <a:ext cx="7620000" cy="327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8549" name="Rectangle 5">
            <a:extLst>
              <a:ext uri="{FF2B5EF4-FFF2-40B4-BE49-F238E27FC236}">
                <a16:creationId xmlns:a16="http://schemas.microsoft.com/office/drawing/2014/main" id="{41EFD6FE-58AC-5346-B2E4-565F6598F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838450"/>
            <a:ext cx="4114800" cy="1600200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748553" name="Group 9">
            <a:extLst>
              <a:ext uri="{FF2B5EF4-FFF2-40B4-BE49-F238E27FC236}">
                <a16:creationId xmlns:a16="http://schemas.microsoft.com/office/drawing/2014/main" id="{637906B5-F7F8-6241-A2C8-1FF50BBC8E6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95450"/>
            <a:ext cx="1676400" cy="666750"/>
            <a:chOff x="288" y="1068"/>
            <a:chExt cx="1056" cy="420"/>
          </a:xfrm>
        </p:grpSpPr>
        <p:graphicFrame>
          <p:nvGraphicFramePr>
            <p:cNvPr id="173062" name="Object 7">
              <a:extLst>
                <a:ext uri="{FF2B5EF4-FFF2-40B4-BE49-F238E27FC236}">
                  <a16:creationId xmlns:a16="http://schemas.microsoft.com/office/drawing/2014/main" id="{7060D015-85D2-1C4A-9CCB-FFAAC03563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1068"/>
            <a:ext cx="672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67" name="公式" r:id="rId5" imgW="15798800" imgH="5854700" progId="Equation.3">
                    <p:embed/>
                  </p:oleObj>
                </mc:Choice>
                <mc:Fallback>
                  <p:oleObj name="公式" r:id="rId5" imgW="15798800" imgH="58547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068"/>
                          <a:ext cx="672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320" name="Line 8">
              <a:extLst>
                <a:ext uri="{FF2B5EF4-FFF2-40B4-BE49-F238E27FC236}">
                  <a16:creationId xmlns:a16="http://schemas.microsoft.com/office/drawing/2014/main" id="{420A7151-EC23-F14B-B61A-C651FFD56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296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4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2A4EE48B-2D67-FE4E-9A3E-8F2D20930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双一线至四线数据分配器</a:t>
            </a:r>
            <a:r>
              <a:rPr lang="en-US" altLang="zh-CN" sz="2800" b="1">
                <a:solidFill>
                  <a:schemeClr val="tx1"/>
                </a:solidFill>
              </a:rPr>
              <a:t>74LS155</a:t>
            </a:r>
          </a:p>
        </p:txBody>
      </p:sp>
      <p:sp>
        <p:nvSpPr>
          <p:cNvPr id="174082" name="Text Box 5">
            <a:extLst>
              <a:ext uri="{FF2B5EF4-FFF2-40B4-BE49-F238E27FC236}">
                <a16:creationId xmlns:a16="http://schemas.microsoft.com/office/drawing/2014/main" id="{B8506045-C196-6E4F-BCCA-ABACD5A94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622925"/>
            <a:ext cx="477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数据分配器</a:t>
            </a:r>
            <a:r>
              <a:rPr lang="en-US" altLang="zh-CN" sz="2000" b="1">
                <a:ea typeface="宋体" panose="02010600030101010101" pitchFamily="2" charset="-122"/>
              </a:rPr>
              <a:t>74LS155</a:t>
            </a:r>
            <a:r>
              <a:rPr lang="zh-CN" altLang="en-US" sz="2000" b="1">
                <a:ea typeface="宋体" panose="02010600030101010101" pitchFamily="2" charset="-122"/>
              </a:rPr>
              <a:t>的逻辑符号与功能表 </a:t>
            </a:r>
          </a:p>
        </p:txBody>
      </p:sp>
      <p:graphicFrame>
        <p:nvGraphicFramePr>
          <p:cNvPr id="174083" name="Object 11">
            <a:extLst>
              <a:ext uri="{FF2B5EF4-FFF2-40B4-BE49-F238E27FC236}">
                <a16:creationId xmlns:a16="http://schemas.microsoft.com/office/drawing/2014/main" id="{7B4183BE-B518-B049-A977-9347630476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057400"/>
          <a:ext cx="302418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6" name="Visio" r:id="rId3" imgW="12192000" imgH="13208000" progId="Visio.Drawing.11">
                  <p:embed/>
                </p:oleObj>
              </mc:Choice>
              <mc:Fallback>
                <p:oleObj name="Visio" r:id="rId3" imgW="12192000" imgH="132080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302418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2341" name="Picture 12">
            <a:extLst>
              <a:ext uri="{FF2B5EF4-FFF2-40B4-BE49-F238E27FC236}">
                <a16:creationId xmlns:a16="http://schemas.microsoft.com/office/drawing/2014/main" id="{259E2BE0-1587-604B-9586-328C88B8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362200"/>
            <a:ext cx="4997450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文本框 4">
            <a:extLst>
              <a:ext uri="{FF2B5EF4-FFF2-40B4-BE49-F238E27FC236}">
                <a16:creationId xmlns:a16="http://schemas.microsoft.com/office/drawing/2014/main" id="{99BBBDE2-37CD-9447-89E0-93EF4F1A0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341438"/>
            <a:ext cx="6985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 demux4(y0,y1,y2,y3,din,a);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input din;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input [1:0] a;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output reg y0,y1,y2,y3;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 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always@(din,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a)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begin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y0=0;y1=0;y2=0;y3=0;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case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(a)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2’b00:y0=din;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2’b01:y1=din;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2’b10:y2=din;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2’b11:y3=din;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endcase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200">
                <a:latin typeface="Tahoma" panose="020B0604030504040204" pitchFamily="34" charset="0"/>
                <a:ea typeface="宋体" panose="02010600030101010101" pitchFamily="2" charset="-122"/>
              </a:rPr>
              <a:t>end</a:t>
            </a:r>
            <a:endParaRPr lang="zh-CN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  <a:endParaRPr lang="zh-CN" altLang="zh-CN" sz="220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C52DB-E7A1-D943-9B3A-6076D8E796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b="1" dirty="0"/>
              <a:t>数据分配器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58A852E2-B6F8-324D-9E03-4842E9F3C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数据分配器的功能扩展</a:t>
            </a:r>
          </a:p>
        </p:txBody>
      </p:sp>
      <p:sp>
        <p:nvSpPr>
          <p:cNvPr id="143363" name="Text Box 4">
            <a:extLst>
              <a:ext uri="{FF2B5EF4-FFF2-40B4-BE49-F238E27FC236}">
                <a16:creationId xmlns:a16="http://schemas.microsoft.com/office/drawing/2014/main" id="{BF92EB25-4615-0345-B315-6739DF734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altLang="zh-CN" sz="2200" b="1">
                <a:latin typeface="Times New Roman" charset="0"/>
              </a:rPr>
              <a:t>        </a:t>
            </a:r>
            <a:r>
              <a:rPr lang="zh-CN" altLang="en-US" sz="2200" b="1">
                <a:latin typeface="Times New Roman" charset="0"/>
              </a:rPr>
              <a:t>将双一线至四线数据分配器的使能端</a:t>
            </a:r>
            <a:r>
              <a:rPr lang="en-US" altLang="zh-CN" sz="2200" b="1">
                <a:latin typeface="Times New Roman" charset="0"/>
              </a:rPr>
              <a:t>1ST</a:t>
            </a:r>
            <a:r>
              <a:rPr lang="zh-CN" altLang="en-US" sz="2200" b="1">
                <a:latin typeface="Times New Roman" charset="0"/>
              </a:rPr>
              <a:t>与</a:t>
            </a:r>
            <a:r>
              <a:rPr lang="en-US" altLang="zh-CN" sz="2200" b="1">
                <a:latin typeface="Times New Roman" charset="0"/>
              </a:rPr>
              <a:t>2ST</a:t>
            </a:r>
            <a:r>
              <a:rPr lang="zh-CN" altLang="en-US" sz="2200" b="1">
                <a:latin typeface="Times New Roman" charset="0"/>
              </a:rPr>
              <a:t>并接作为高位地址变量</a:t>
            </a:r>
            <a:r>
              <a:rPr lang="en-US" altLang="zh-CN" sz="2200" b="1">
                <a:latin typeface="Times New Roman" charset="0"/>
              </a:rPr>
              <a:t>A</a:t>
            </a:r>
            <a:r>
              <a:rPr lang="en-US" altLang="zh-CN" sz="2200" b="1" baseline="-30000">
                <a:latin typeface="Times New Roman" charset="0"/>
              </a:rPr>
              <a:t>2</a:t>
            </a:r>
            <a:r>
              <a:rPr lang="zh-CN" altLang="en-US" sz="2200" b="1">
                <a:latin typeface="Times New Roman" charset="0"/>
              </a:rPr>
              <a:t>输入端，两个数据输入端并接作为数据输入，则可扩展为一线至八线的分配器</a:t>
            </a:r>
            <a:r>
              <a:rPr lang="zh-CN" altLang="en-US" sz="2200" b="1">
                <a:latin typeface="宋体" charset="-122"/>
              </a:rPr>
              <a:t>。</a:t>
            </a:r>
            <a:r>
              <a:rPr lang="zh-CN" altLang="en-US" sz="2200" b="1">
                <a:latin typeface="Times New Roman" charset="0"/>
              </a:rPr>
              <a:t>  </a:t>
            </a:r>
          </a:p>
        </p:txBody>
      </p:sp>
      <p:sp>
        <p:nvSpPr>
          <p:cNvPr id="143364" name="Line 5">
            <a:extLst>
              <a:ext uri="{FF2B5EF4-FFF2-40B4-BE49-F238E27FC236}">
                <a16:creationId xmlns:a16="http://schemas.microsoft.com/office/drawing/2014/main" id="{D2471FAC-050E-0B42-92CC-200CD3DB2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1447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aphicFrame>
        <p:nvGraphicFramePr>
          <p:cNvPr id="177156" name="Object 7">
            <a:extLst>
              <a:ext uri="{FF2B5EF4-FFF2-40B4-BE49-F238E27FC236}">
                <a16:creationId xmlns:a16="http://schemas.microsoft.com/office/drawing/2014/main" id="{81E362BA-EC7A-BD46-A4FF-233264BBF3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819400"/>
          <a:ext cx="351631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58" name="Visio" r:id="rId3" imgW="12192000" imgH="13208000" progId="Visio.Drawing.11">
                  <p:embed/>
                </p:oleObj>
              </mc:Choice>
              <mc:Fallback>
                <p:oleObj name="Visio" r:id="rId3" imgW="12192000" imgH="132080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819400"/>
                        <a:ext cx="351631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AE49AC67-70A9-E145-8FAE-97E6CB11D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数据分配器的应用</a:t>
            </a:r>
          </a:p>
        </p:txBody>
      </p:sp>
      <p:sp>
        <p:nvSpPr>
          <p:cNvPr id="144387" name="Text Box 3">
            <a:extLst>
              <a:ext uri="{FF2B5EF4-FFF2-40B4-BE49-F238E27FC236}">
                <a16:creationId xmlns:a16="http://schemas.microsoft.com/office/drawing/2014/main" id="{63B67D71-E91C-4140-A49A-B32F8437D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67818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200" b="1">
                <a:latin typeface="Times New Roman" charset="0"/>
              </a:rPr>
              <a:t>例：用双一线至四线数据分配器构成</a:t>
            </a:r>
            <a:r>
              <a:rPr lang="en-US" altLang="zh-CN" sz="2200" b="1">
                <a:latin typeface="Times New Roman" charset="0"/>
              </a:rPr>
              <a:t>3-8</a:t>
            </a:r>
            <a:r>
              <a:rPr lang="zh-CN" altLang="en-US" sz="2200" b="1">
                <a:latin typeface="Times New Roman" charset="0"/>
              </a:rPr>
              <a:t>译码器</a:t>
            </a:r>
            <a:r>
              <a:rPr lang="zh-CN" altLang="en-US" sz="2200" b="1">
                <a:latin typeface="宋体" charset="-122"/>
              </a:rPr>
              <a:t>。</a:t>
            </a:r>
            <a:r>
              <a:rPr lang="zh-CN" altLang="en-US" sz="2200" b="1">
                <a:latin typeface="Times New Roman" charset="0"/>
              </a:rPr>
              <a:t>  </a:t>
            </a:r>
          </a:p>
        </p:txBody>
      </p:sp>
      <p:pic>
        <p:nvPicPr>
          <p:cNvPr id="178179" name="图片 1">
            <a:extLst>
              <a:ext uri="{FF2B5EF4-FFF2-40B4-BE49-F238E27FC236}">
                <a16:creationId xmlns:a16="http://schemas.microsoft.com/office/drawing/2014/main" id="{DE05048B-F095-844F-966E-9E7C6DAA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133600"/>
            <a:ext cx="4965700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9" name="Line 238">
            <a:extLst>
              <a:ext uri="{FF2B5EF4-FFF2-40B4-BE49-F238E27FC236}">
                <a16:creationId xmlns:a16="http://schemas.microsoft.com/office/drawing/2014/main" id="{454BFBEE-AEE6-8D4A-9D00-F62BFEDF0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572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0" name="Line 239">
            <a:extLst>
              <a:ext uri="{FF2B5EF4-FFF2-40B4-BE49-F238E27FC236}">
                <a16:creationId xmlns:a16="http://schemas.microsoft.com/office/drawing/2014/main" id="{31892FD6-45AF-8346-8D43-0689EACAB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4572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1" name="Line 240">
            <a:extLst>
              <a:ext uri="{FF2B5EF4-FFF2-40B4-BE49-F238E27FC236}">
                <a16:creationId xmlns:a16="http://schemas.microsoft.com/office/drawing/2014/main" id="{552367A9-DA93-6144-945A-9AADD4747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2" name="Line 241">
            <a:extLst>
              <a:ext uri="{FF2B5EF4-FFF2-40B4-BE49-F238E27FC236}">
                <a16:creationId xmlns:a16="http://schemas.microsoft.com/office/drawing/2014/main" id="{1C6FDED0-50E9-0A4A-B9D5-E5E78320E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3" name="Line 242">
            <a:extLst>
              <a:ext uri="{FF2B5EF4-FFF2-40B4-BE49-F238E27FC236}">
                <a16:creationId xmlns:a16="http://schemas.microsoft.com/office/drawing/2014/main" id="{17BD0AE9-50F9-2149-B4C2-12F320753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4" name="Line 243">
            <a:extLst>
              <a:ext uri="{FF2B5EF4-FFF2-40B4-BE49-F238E27FC236}">
                <a16:creationId xmlns:a16="http://schemas.microsoft.com/office/drawing/2014/main" id="{C647C820-01AB-CB4F-B888-2EF68B328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5" name="Line 244">
            <a:extLst>
              <a:ext uri="{FF2B5EF4-FFF2-40B4-BE49-F238E27FC236}">
                <a16:creationId xmlns:a16="http://schemas.microsoft.com/office/drawing/2014/main" id="{C91A4263-4592-B342-B1DA-BAC94D0F7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6" name="Line 245">
            <a:extLst>
              <a:ext uri="{FF2B5EF4-FFF2-40B4-BE49-F238E27FC236}">
                <a16:creationId xmlns:a16="http://schemas.microsoft.com/office/drawing/2014/main" id="{15E8936B-BEF0-DA49-AFEA-CB17B9024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7" name="Line 246">
            <a:extLst>
              <a:ext uri="{FF2B5EF4-FFF2-40B4-BE49-F238E27FC236}">
                <a16:creationId xmlns:a16="http://schemas.microsoft.com/office/drawing/2014/main" id="{BC46BB18-66F2-6444-A2D0-FA2BCB55F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4398" name="Line 247">
            <a:extLst>
              <a:ext uri="{FF2B5EF4-FFF2-40B4-BE49-F238E27FC236}">
                <a16:creationId xmlns:a16="http://schemas.microsoft.com/office/drawing/2014/main" id="{DFEE7C99-E1BC-A24A-A984-FAE1157AAB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32242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5B0852F3-6FCF-AB4A-A3A6-0C886210B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数据分配器的应用</a:t>
            </a:r>
          </a:p>
        </p:txBody>
      </p:sp>
      <p:sp>
        <p:nvSpPr>
          <p:cNvPr id="145411" name="Text Box 4">
            <a:extLst>
              <a:ext uri="{FF2B5EF4-FFF2-40B4-BE49-F238E27FC236}">
                <a16:creationId xmlns:a16="http://schemas.microsoft.com/office/drawing/2014/main" id="{BCDAF457-95B3-1E4F-86A3-15D3C0E4A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67818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200" b="1">
                <a:latin typeface="Times New Roman" charset="0"/>
              </a:rPr>
              <a:t>例：用双一线至四线数据分配器构成</a:t>
            </a:r>
            <a:r>
              <a:rPr lang="en-US" altLang="zh-CN" sz="2200" b="1">
                <a:latin typeface="Times New Roman" charset="0"/>
              </a:rPr>
              <a:t>3-8</a:t>
            </a:r>
            <a:r>
              <a:rPr lang="zh-CN" altLang="en-US" sz="2200" b="1">
                <a:latin typeface="Times New Roman" charset="0"/>
              </a:rPr>
              <a:t>译码器</a:t>
            </a:r>
            <a:r>
              <a:rPr lang="zh-CN" altLang="en-US" sz="2200" b="1">
                <a:latin typeface="宋体" charset="-122"/>
              </a:rPr>
              <a:t>。</a:t>
            </a:r>
            <a:r>
              <a:rPr lang="zh-CN" altLang="en-US" sz="2200" b="1">
                <a:latin typeface="Times New Roman" charset="0"/>
              </a:rPr>
              <a:t>  </a:t>
            </a:r>
          </a:p>
        </p:txBody>
      </p:sp>
      <p:pic>
        <p:nvPicPr>
          <p:cNvPr id="179203" name="图片 2">
            <a:extLst>
              <a:ext uri="{FF2B5EF4-FFF2-40B4-BE49-F238E27FC236}">
                <a16:creationId xmlns:a16="http://schemas.microsoft.com/office/drawing/2014/main" id="{CD07BD1D-FAC6-0348-B9D7-35081B2D4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71688"/>
            <a:ext cx="5040312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3" name="Line 9">
            <a:extLst>
              <a:ext uri="{FF2B5EF4-FFF2-40B4-BE49-F238E27FC236}">
                <a16:creationId xmlns:a16="http://schemas.microsoft.com/office/drawing/2014/main" id="{339BDAD9-A666-EF42-8DA4-9EBEE4F40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54818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14" name="Line 10">
            <a:extLst>
              <a:ext uri="{FF2B5EF4-FFF2-40B4-BE49-F238E27FC236}">
                <a16:creationId xmlns:a16="http://schemas.microsoft.com/office/drawing/2014/main" id="{63D66804-81C0-5743-9559-0D31298C90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454818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15" name="Line 11">
            <a:extLst>
              <a:ext uri="{FF2B5EF4-FFF2-40B4-BE49-F238E27FC236}">
                <a16:creationId xmlns:a16="http://schemas.microsoft.com/office/drawing/2014/main" id="{B4D884D9-8D6C-BF41-B818-F4136673C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16" name="Line 12">
            <a:extLst>
              <a:ext uri="{FF2B5EF4-FFF2-40B4-BE49-F238E27FC236}">
                <a16:creationId xmlns:a16="http://schemas.microsoft.com/office/drawing/2014/main" id="{6325D5E6-343A-8741-8D82-0CFC45E90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17" name="Line 13">
            <a:extLst>
              <a:ext uri="{FF2B5EF4-FFF2-40B4-BE49-F238E27FC236}">
                <a16:creationId xmlns:a16="http://schemas.microsoft.com/office/drawing/2014/main" id="{B39835A0-47F7-9A4E-BF67-FA7C6E98A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18" name="Line 14">
            <a:extLst>
              <a:ext uri="{FF2B5EF4-FFF2-40B4-BE49-F238E27FC236}">
                <a16:creationId xmlns:a16="http://schemas.microsoft.com/office/drawing/2014/main" id="{BFE3B3F0-191A-534F-B35B-24F47AA41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19" name="Line 15">
            <a:extLst>
              <a:ext uri="{FF2B5EF4-FFF2-40B4-BE49-F238E27FC236}">
                <a16:creationId xmlns:a16="http://schemas.microsoft.com/office/drawing/2014/main" id="{2B50AC5B-E8C7-B44D-B91D-D324E7C1C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20" name="Line 16">
            <a:extLst>
              <a:ext uri="{FF2B5EF4-FFF2-40B4-BE49-F238E27FC236}">
                <a16:creationId xmlns:a16="http://schemas.microsoft.com/office/drawing/2014/main" id="{61C655DD-352C-C847-B729-3F12413E1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21" name="Line 17">
            <a:extLst>
              <a:ext uri="{FF2B5EF4-FFF2-40B4-BE49-F238E27FC236}">
                <a16:creationId xmlns:a16="http://schemas.microsoft.com/office/drawing/2014/main" id="{B094AEB0-B537-774B-8679-6D21884FB5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5422" name="Line 18">
            <a:extLst>
              <a:ext uri="{FF2B5EF4-FFF2-40B4-BE49-F238E27FC236}">
                <a16:creationId xmlns:a16="http://schemas.microsoft.com/office/drawing/2014/main" id="{FAD7C398-8431-FE44-9887-82B87E4E9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62ED6E32-F2FA-904A-9BC9-15BE22925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数据分配器实现函数</a:t>
            </a:r>
          </a:p>
        </p:txBody>
      </p:sp>
      <p:graphicFrame>
        <p:nvGraphicFramePr>
          <p:cNvPr id="180226" name="Object 3">
            <a:extLst>
              <a:ext uri="{FF2B5EF4-FFF2-40B4-BE49-F238E27FC236}">
                <a16:creationId xmlns:a16="http://schemas.microsoft.com/office/drawing/2014/main" id="{477CB46B-C169-1544-A64E-6408F9FE5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057400"/>
          <a:ext cx="337343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1" name="Visio" r:id="rId3" imgW="17170400" imgH="21704300" progId="Visio.Drawing.11">
                  <p:embed/>
                </p:oleObj>
              </mc:Choice>
              <mc:Fallback>
                <p:oleObj name="Visio" r:id="rId3" imgW="17170400" imgH="217043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057400"/>
                        <a:ext cx="337343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6" name="Text Box 4">
            <a:extLst>
              <a:ext uri="{FF2B5EF4-FFF2-40B4-BE49-F238E27FC236}">
                <a16:creationId xmlns:a16="http://schemas.microsoft.com/office/drawing/2014/main" id="{A2354486-7378-D34D-AA12-7D01DC14D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57912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200" b="1">
                <a:latin typeface="Times New Roman" charset="0"/>
              </a:rPr>
              <a:t>例：试写出函数</a:t>
            </a:r>
            <a:r>
              <a:rPr lang="en-US" altLang="zh-CN" sz="2200" b="1">
                <a:latin typeface="Times New Roman" charset="0"/>
              </a:rPr>
              <a:t>F</a:t>
            </a:r>
            <a:r>
              <a:rPr lang="zh-CN" altLang="en-US" sz="2200" b="1">
                <a:latin typeface="Times New Roman" charset="0"/>
              </a:rPr>
              <a:t>的表达式。</a:t>
            </a:r>
          </a:p>
        </p:txBody>
      </p:sp>
      <p:graphicFrame>
        <p:nvGraphicFramePr>
          <p:cNvPr id="180228" name="Object 5">
            <a:extLst>
              <a:ext uri="{FF2B5EF4-FFF2-40B4-BE49-F238E27FC236}">
                <a16:creationId xmlns:a16="http://schemas.microsoft.com/office/drawing/2014/main" id="{9090B62B-CF0B-CF49-8FEA-926042FB81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6096000"/>
          <a:ext cx="16764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Equation" r:id="rId5" imgW="26911300" imgH="5854700" progId="Equation.DSMT4">
                  <p:embed/>
                </p:oleObj>
              </mc:Choice>
              <mc:Fallback>
                <p:oleObj name="Equation" r:id="rId5" imgW="26911300" imgH="5854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6096000"/>
                        <a:ext cx="16764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71CB3AA-379A-074B-A3C7-B8B4E76D5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3.3.1 </a:t>
            </a:r>
            <a:r>
              <a:rPr lang="zh-CN" altLang="en-US" sz="3200" b="1">
                <a:solidFill>
                  <a:schemeClr val="tx1"/>
                </a:solidFill>
              </a:rPr>
              <a:t>由设计要求列真值表</a:t>
            </a: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8974FA0F-C6DE-1041-8F97-B9C66A5A0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420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ea typeface="黑体" panose="02010609060101010101" pitchFamily="49" charset="-122"/>
              </a:rPr>
              <a:t>:</a:t>
            </a:r>
            <a:r>
              <a:rPr lang="en-US" altLang="zh-CN" sz="2400" b="1">
                <a:ea typeface="黑体" panose="02010609060101010101" pitchFamily="49" charset="-122"/>
              </a:rPr>
              <a:t> </a:t>
            </a:r>
            <a:r>
              <a:rPr lang="en-US" altLang="zh-CN" sz="2400" b="1"/>
              <a:t> </a:t>
            </a:r>
            <a:r>
              <a:rPr lang="zh-CN" altLang="en-US" sz="2000" b="1">
                <a:ea typeface="幼圆" pitchFamily="49" charset="-122"/>
              </a:rPr>
              <a:t>设计一个汽车安全告警系统。</a:t>
            </a:r>
            <a:endParaRPr lang="zh-CN" altLang="en-US" sz="2400" b="1">
              <a:ea typeface="幼圆" pitchFamily="49" charset="-122"/>
            </a:endParaRPr>
          </a:p>
        </p:txBody>
      </p:sp>
      <p:sp>
        <p:nvSpPr>
          <p:cNvPr id="17412" name="Text Box 5">
            <a:extLst>
              <a:ext uri="{FF2B5EF4-FFF2-40B4-BE49-F238E27FC236}">
                <a16:creationId xmlns:a16="http://schemas.microsoft.com/office/drawing/2014/main" id="{BFEF66E4-ADDB-D042-A8D2-891804ED4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81200"/>
            <a:ext cx="420687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        </a:t>
            </a:r>
            <a:r>
              <a:rPr lang="zh-CN" altLang="en-US" sz="2000" b="1">
                <a:ea typeface="宋体" panose="02010600030101010101" pitchFamily="2" charset="-122"/>
              </a:rPr>
              <a:t>当驾驶员在车门没有关好，或没有系安全带的情况下启动汽车时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zh-CN" altLang="en-US" sz="2000" b="1">
                <a:ea typeface="宋体" panose="02010600030101010101" pitchFamily="2" charset="-122"/>
              </a:rPr>
              <a:t>该系统发出告警。</a:t>
            </a:r>
            <a:endParaRPr lang="zh-CN" altLang="en-US" sz="2400" b="1"/>
          </a:p>
        </p:txBody>
      </p:sp>
      <p:grpSp>
        <p:nvGrpSpPr>
          <p:cNvPr id="604167" name="Group 7">
            <a:extLst>
              <a:ext uri="{FF2B5EF4-FFF2-40B4-BE49-F238E27FC236}">
                <a16:creationId xmlns:a16="http://schemas.microsoft.com/office/drawing/2014/main" id="{B1EC1D86-AA17-0B4D-BC73-0B5CBC6DB17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600200"/>
            <a:ext cx="4419600" cy="5029200"/>
            <a:chOff x="2928" y="864"/>
            <a:chExt cx="2784" cy="3168"/>
          </a:xfrm>
        </p:grpSpPr>
        <p:sp>
          <p:nvSpPr>
            <p:cNvPr id="17417" name="Line 8">
              <a:extLst>
                <a:ext uri="{FF2B5EF4-FFF2-40B4-BE49-F238E27FC236}">
                  <a16:creationId xmlns:a16="http://schemas.microsoft.com/office/drawing/2014/main" id="{A5457149-48AA-7C4F-B2FD-3B951D281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864"/>
              <a:ext cx="0" cy="316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7418" name="Text Box 9">
              <a:extLst>
                <a:ext uri="{FF2B5EF4-FFF2-40B4-BE49-F238E27FC236}">
                  <a16:creationId xmlns:a16="http://schemas.microsoft.com/office/drawing/2014/main" id="{FFD39CE3-0720-8F43-8CD0-1FFA3FBB6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4" y="912"/>
              <a:ext cx="2708" cy="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zh-CN" altLang="en-US" sz="2000" b="1">
                  <a:ea typeface="黑体" panose="02010609060101010101" pitchFamily="49" charset="-122"/>
                </a:rPr>
                <a:t>解：</a:t>
              </a:r>
            </a:p>
            <a:p>
              <a:pPr lvl="1" eaLnBrk="1" hangingPunct="1">
                <a:buFont typeface="Wingdings" pitchFamily="2" charset="2"/>
                <a:buNone/>
                <a:defRPr/>
              </a:pPr>
              <a:r>
                <a:rPr lang="en-US" altLang="zh-CN" b="1">
                  <a:ea typeface="仿宋_GB2312" pitchFamily="49" charset="-122"/>
                </a:rPr>
                <a:t>(1) </a:t>
              </a:r>
              <a:r>
                <a:rPr lang="zh-CN" altLang="en-US" b="1">
                  <a:ea typeface="仿宋_GB2312" pitchFamily="49" charset="-122"/>
                </a:rPr>
                <a:t>由题意确定逻辑变量</a:t>
              </a:r>
            </a:p>
            <a:p>
              <a:pPr lvl="2" eaLnBrk="1" hangingPunct="1">
                <a:buFont typeface="Wingdings" pitchFamily="2" charset="2"/>
                <a:buNone/>
                <a:defRPr/>
              </a:pPr>
              <a:r>
                <a:rPr lang="zh-CN" altLang="en-US" sz="1800" b="1">
                  <a:ea typeface="仿宋_GB2312" pitchFamily="49" charset="-122"/>
                </a:rPr>
                <a:t>根据题意，该题的逻辑变量为：</a:t>
              </a:r>
            </a:p>
            <a:p>
              <a:pPr lvl="2" eaLnBrk="1" hangingPunct="1">
                <a:buFont typeface="Wingdings" pitchFamily="2" charset="2"/>
                <a:buNone/>
                <a:defRPr/>
              </a:pPr>
              <a:r>
                <a:rPr lang="zh-CN" altLang="en-US" sz="1800" b="1">
                  <a:ea typeface="仿宋_GB2312" pitchFamily="49" charset="-122"/>
                </a:rPr>
                <a:t>    </a:t>
              </a:r>
              <a:r>
                <a:rPr lang="zh-CN" altLang="en-US" sz="1800" b="1">
                  <a:solidFill>
                    <a:srgbClr val="FF3300"/>
                  </a:solidFill>
                  <a:ea typeface="仿宋_GB2312" pitchFamily="49" charset="-122"/>
                </a:rPr>
                <a:t>启动开关</a:t>
              </a:r>
              <a:r>
                <a:rPr lang="zh-CN" altLang="en-US" sz="1800" b="1">
                  <a:ea typeface="仿宋_GB2312" pitchFamily="49" charset="-122"/>
                </a:rPr>
                <a:t>          以变量</a:t>
              </a:r>
              <a:r>
                <a:rPr lang="en-US" altLang="zh-CN" sz="1800" b="1" i="1">
                  <a:ea typeface="仿宋_GB2312" pitchFamily="49" charset="-122"/>
                </a:rPr>
                <a:t>A</a:t>
              </a:r>
              <a:r>
                <a:rPr lang="zh-CN" altLang="en-US" sz="1800" b="1">
                  <a:ea typeface="仿宋_GB2312" pitchFamily="49" charset="-122"/>
                </a:rPr>
                <a:t>表示</a:t>
              </a:r>
            </a:p>
            <a:p>
              <a:pPr lvl="2" eaLnBrk="1" hangingPunct="1">
                <a:buFont typeface="Wingdings" pitchFamily="2" charset="2"/>
                <a:buNone/>
                <a:defRPr/>
              </a:pPr>
              <a:r>
                <a:rPr lang="zh-CN" altLang="en-US" sz="1800" b="1">
                  <a:ea typeface="仿宋_GB2312" pitchFamily="49" charset="-122"/>
                </a:rPr>
                <a:t>    </a:t>
              </a:r>
              <a:r>
                <a:rPr lang="zh-CN" altLang="en-US" sz="1800" b="1">
                  <a:solidFill>
                    <a:srgbClr val="FF3300"/>
                  </a:solidFill>
                  <a:ea typeface="仿宋_GB2312" pitchFamily="49" charset="-122"/>
                </a:rPr>
                <a:t>车门开关</a:t>
              </a:r>
              <a:r>
                <a:rPr lang="zh-CN" altLang="en-US" sz="1800" b="1">
                  <a:ea typeface="仿宋_GB2312" pitchFamily="49" charset="-122"/>
                </a:rPr>
                <a:t>          以变量</a:t>
              </a:r>
              <a:r>
                <a:rPr lang="en-US" altLang="zh-CN" sz="1800" b="1" i="1">
                  <a:ea typeface="仿宋_GB2312" pitchFamily="49" charset="-122"/>
                </a:rPr>
                <a:t>B</a:t>
              </a:r>
              <a:r>
                <a:rPr lang="zh-CN" altLang="en-US" sz="1800" b="1">
                  <a:ea typeface="仿宋_GB2312" pitchFamily="49" charset="-122"/>
                </a:rPr>
                <a:t>表示</a:t>
              </a:r>
            </a:p>
            <a:p>
              <a:pPr lvl="2" eaLnBrk="1" hangingPunct="1">
                <a:buFont typeface="Wingdings" pitchFamily="2" charset="2"/>
                <a:buNone/>
                <a:defRPr/>
              </a:pPr>
              <a:r>
                <a:rPr lang="zh-CN" altLang="en-US" sz="1800" b="1">
                  <a:ea typeface="仿宋_GB2312" pitchFamily="49" charset="-122"/>
                </a:rPr>
                <a:t>    </a:t>
              </a:r>
              <a:r>
                <a:rPr lang="zh-CN" altLang="en-US" sz="1800" b="1">
                  <a:solidFill>
                    <a:srgbClr val="FF3300"/>
                  </a:solidFill>
                  <a:ea typeface="仿宋_GB2312" pitchFamily="49" charset="-122"/>
                </a:rPr>
                <a:t>系安全带</a:t>
              </a:r>
              <a:r>
                <a:rPr lang="zh-CN" altLang="en-US" sz="1800" b="1">
                  <a:ea typeface="仿宋_GB2312" pitchFamily="49" charset="-122"/>
                </a:rPr>
                <a:t>          以变量</a:t>
              </a:r>
              <a:r>
                <a:rPr lang="en-US" altLang="zh-CN" sz="1800" b="1" i="1">
                  <a:ea typeface="仿宋_GB2312" pitchFamily="49" charset="-122"/>
                </a:rPr>
                <a:t>C</a:t>
              </a:r>
              <a:r>
                <a:rPr lang="zh-CN" altLang="en-US" sz="1800" b="1">
                  <a:ea typeface="仿宋_GB2312" pitchFamily="49" charset="-122"/>
                </a:rPr>
                <a:t>表示</a:t>
              </a:r>
            </a:p>
            <a:p>
              <a:pPr lvl="2" eaLnBrk="1" hangingPunct="1">
                <a:buFont typeface="Wingdings" pitchFamily="2" charset="2"/>
                <a:buNone/>
                <a:defRPr/>
              </a:pPr>
              <a:r>
                <a:rPr lang="zh-CN" altLang="en-US" sz="1800" b="1">
                  <a:ea typeface="仿宋_GB2312" pitchFamily="49" charset="-122"/>
                </a:rPr>
                <a:t>逻辑函数</a:t>
              </a:r>
            </a:p>
            <a:p>
              <a:pPr lvl="2" eaLnBrk="1" hangingPunct="1">
                <a:buFont typeface="Wingdings" pitchFamily="2" charset="2"/>
                <a:buNone/>
                <a:defRPr/>
              </a:pPr>
              <a:r>
                <a:rPr lang="zh-CN" altLang="en-US" sz="1800" b="1">
                  <a:ea typeface="仿宋_GB2312" pitchFamily="49" charset="-122"/>
                </a:rPr>
                <a:t>    告警输出信号  以变量</a:t>
              </a:r>
              <a:r>
                <a:rPr lang="en-US" altLang="zh-CN" sz="1800" b="1" i="1">
                  <a:ea typeface="仿宋_GB2312" pitchFamily="49" charset="-122"/>
                </a:rPr>
                <a:t>F</a:t>
              </a:r>
              <a:r>
                <a:rPr lang="zh-CN" altLang="zh-CN" sz="1800" b="1">
                  <a:ea typeface="仿宋_GB2312" pitchFamily="49" charset="-122"/>
                </a:rPr>
                <a:t>表示</a:t>
              </a:r>
              <a:endParaRPr lang="zh-CN" altLang="en-US" sz="1800" b="1">
                <a:ea typeface="仿宋_GB2312" pitchFamily="49" charset="-122"/>
              </a:endParaRPr>
            </a:p>
          </p:txBody>
        </p:sp>
      </p:grpSp>
      <p:pic>
        <p:nvPicPr>
          <p:cNvPr id="17414" name="Picture 10">
            <a:extLst>
              <a:ext uri="{FF2B5EF4-FFF2-40B4-BE49-F238E27FC236}">
                <a16:creationId xmlns:a16="http://schemas.microsoft.com/office/drawing/2014/main" id="{1B4A6AF4-E886-4C47-BCE5-B2EF95F0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14875"/>
            <a:ext cx="38100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04171" name="Picture 11">
            <a:extLst>
              <a:ext uri="{FF2B5EF4-FFF2-40B4-BE49-F238E27FC236}">
                <a16:creationId xmlns:a16="http://schemas.microsoft.com/office/drawing/2014/main" id="{B01AB27C-1F31-A146-BAB5-A0E8A157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876800"/>
            <a:ext cx="37338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416" name="Picture 12">
            <a:extLst>
              <a:ext uri="{FF2B5EF4-FFF2-40B4-BE49-F238E27FC236}">
                <a16:creationId xmlns:a16="http://schemas.microsoft.com/office/drawing/2014/main" id="{886F1B9E-42A4-6244-AAEE-ED474AFE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094038"/>
            <a:ext cx="2884487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4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4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0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>
            <a:extLst>
              <a:ext uri="{FF2B5EF4-FFF2-40B4-BE49-F238E27FC236}">
                <a16:creationId xmlns:a16="http://schemas.microsoft.com/office/drawing/2014/main" id="{AC791714-F694-8B48-A35D-451D0BA42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数据分配器的应用</a:t>
            </a:r>
          </a:p>
        </p:txBody>
      </p:sp>
      <p:graphicFrame>
        <p:nvGraphicFramePr>
          <p:cNvPr id="181250" name="Object 5">
            <a:extLst>
              <a:ext uri="{FF2B5EF4-FFF2-40B4-BE49-F238E27FC236}">
                <a16:creationId xmlns:a16="http://schemas.microsoft.com/office/drawing/2014/main" id="{58ABE128-0CAC-DB4E-91FB-2D20719BEF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057400"/>
          <a:ext cx="7791450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3" name="Visio" r:id="rId3" imgW="45212000" imgH="25069800" progId="Visio.Drawing.11">
                  <p:embed/>
                </p:oleObj>
              </mc:Choice>
              <mc:Fallback>
                <p:oleObj name="Visio" r:id="rId3" imgW="45212000" imgH="250698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7791450" cy="433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0" name="Text Box 6">
            <a:extLst>
              <a:ext uri="{FF2B5EF4-FFF2-40B4-BE49-F238E27FC236}">
                <a16:creationId xmlns:a16="http://schemas.microsoft.com/office/drawing/2014/main" id="{7048CF92-E803-B143-94F8-405FD0F4F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620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sz="2200" b="1">
                <a:latin typeface="Times New Roman" charset="0"/>
              </a:rPr>
              <a:t>例：用双一线至四线数据分配器和</a:t>
            </a:r>
            <a:r>
              <a:rPr lang="en-US" altLang="zh-CN" sz="2200" b="1">
                <a:latin typeface="Times New Roman" charset="0"/>
              </a:rPr>
              <a:t>3-8</a:t>
            </a:r>
            <a:r>
              <a:rPr lang="zh-CN" altLang="en-US" sz="2200" b="1">
                <a:latin typeface="Times New Roman" charset="0"/>
              </a:rPr>
              <a:t>译码器构成</a:t>
            </a:r>
            <a:r>
              <a:rPr lang="en-US" altLang="zh-CN" sz="2200" b="1">
                <a:latin typeface="Times New Roman" charset="0"/>
              </a:rPr>
              <a:t>4-16</a:t>
            </a:r>
            <a:r>
              <a:rPr lang="zh-CN" altLang="en-US" sz="2200" b="1">
                <a:latin typeface="Times New Roman" charset="0"/>
              </a:rPr>
              <a:t>译码器</a:t>
            </a:r>
            <a:r>
              <a:rPr lang="zh-CN" altLang="en-US" sz="2200" b="1">
                <a:latin typeface="宋体" charset="-122"/>
              </a:rPr>
              <a:t>。</a:t>
            </a:r>
          </a:p>
        </p:txBody>
      </p:sp>
      <p:sp>
        <p:nvSpPr>
          <p:cNvPr id="147461" name="Line 9">
            <a:extLst>
              <a:ext uri="{FF2B5EF4-FFF2-40B4-BE49-F238E27FC236}">
                <a16:creationId xmlns:a16="http://schemas.microsoft.com/office/drawing/2014/main" id="{8A4C5245-9F87-404F-8CD9-5C03D7CD3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8179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2" name="Line 10">
            <a:extLst>
              <a:ext uri="{FF2B5EF4-FFF2-40B4-BE49-F238E27FC236}">
                <a16:creationId xmlns:a16="http://schemas.microsoft.com/office/drawing/2014/main" id="{3311DA01-7541-0F4F-B68E-C0CA42FA6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8179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3" name="Line 11">
            <a:extLst>
              <a:ext uri="{FF2B5EF4-FFF2-40B4-BE49-F238E27FC236}">
                <a16:creationId xmlns:a16="http://schemas.microsoft.com/office/drawing/2014/main" id="{40F6C1B0-073A-104C-BD90-A5C7C8910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4" name="Line 17">
            <a:extLst>
              <a:ext uri="{FF2B5EF4-FFF2-40B4-BE49-F238E27FC236}">
                <a16:creationId xmlns:a16="http://schemas.microsoft.com/office/drawing/2014/main" id="{44970B9B-EA36-8E4D-BA4A-BD2FE0A83A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5" name="Line 18">
            <a:extLst>
              <a:ext uri="{FF2B5EF4-FFF2-40B4-BE49-F238E27FC236}">
                <a16:creationId xmlns:a16="http://schemas.microsoft.com/office/drawing/2014/main" id="{D5F004E1-0655-6745-A835-56BCAF8BE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6" name="Line 19">
            <a:extLst>
              <a:ext uri="{FF2B5EF4-FFF2-40B4-BE49-F238E27FC236}">
                <a16:creationId xmlns:a16="http://schemas.microsoft.com/office/drawing/2014/main" id="{DFD6BFC1-E12C-8A45-881A-5CACB2393D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8067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7" name="Line 20">
            <a:extLst>
              <a:ext uri="{FF2B5EF4-FFF2-40B4-BE49-F238E27FC236}">
                <a16:creationId xmlns:a16="http://schemas.microsoft.com/office/drawing/2014/main" id="{55FF4558-CD0F-004C-91BD-9B5BD236E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8067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8" name="Line 21">
            <a:extLst>
              <a:ext uri="{FF2B5EF4-FFF2-40B4-BE49-F238E27FC236}">
                <a16:creationId xmlns:a16="http://schemas.microsoft.com/office/drawing/2014/main" id="{3C9E1899-8FAF-924C-84BB-C34123BC01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8067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69" name="Line 22">
            <a:extLst>
              <a:ext uri="{FF2B5EF4-FFF2-40B4-BE49-F238E27FC236}">
                <a16:creationId xmlns:a16="http://schemas.microsoft.com/office/drawing/2014/main" id="{CB610DF3-0951-F943-B5D3-9E812EF6C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28067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147470" name="Line 23">
            <a:extLst>
              <a:ext uri="{FF2B5EF4-FFF2-40B4-BE49-F238E27FC236}">
                <a16:creationId xmlns:a16="http://schemas.microsoft.com/office/drawing/2014/main" id="{139CAC65-1D80-F249-940E-21BD2A2C4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>
            <a:extLst>
              <a:ext uri="{FF2B5EF4-FFF2-40B4-BE49-F238E27FC236}">
                <a16:creationId xmlns:a16="http://schemas.microsoft.com/office/drawing/2014/main" id="{D76387BF-0BCF-B546-A6B9-97FA62E0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3375"/>
            <a:ext cx="68580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8483" name="Rectangle 3">
            <a:extLst>
              <a:ext uri="{FF2B5EF4-FFF2-40B4-BE49-F238E27FC236}">
                <a16:creationId xmlns:a16="http://schemas.microsoft.com/office/drawing/2014/main" id="{739FB6BF-9BFF-A842-8225-1B2125568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数据分配器的应用</a:t>
            </a:r>
          </a:p>
        </p:txBody>
      </p:sp>
      <p:sp>
        <p:nvSpPr>
          <p:cNvPr id="148484" name="Text Box 4">
            <a:extLst>
              <a:ext uri="{FF2B5EF4-FFF2-40B4-BE49-F238E27FC236}">
                <a16:creationId xmlns:a16="http://schemas.microsoft.com/office/drawing/2014/main" id="{825094C5-395F-6C40-9A5F-0D154DF3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0" y="5546725"/>
            <a:ext cx="171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/>
              <a:t>多路数据传输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>
            <a:extLst>
              <a:ext uri="{FF2B5EF4-FFF2-40B4-BE49-F238E27FC236}">
                <a16:creationId xmlns:a16="http://schemas.microsoft.com/office/drawing/2014/main" id="{BC8A093C-721B-D44C-9FAD-FB536699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214563"/>
            <a:ext cx="7415213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9507" name="Rectangle 3">
            <a:extLst>
              <a:ext uri="{FF2B5EF4-FFF2-40B4-BE49-F238E27FC236}">
                <a16:creationId xmlns:a16="http://schemas.microsoft.com/office/drawing/2014/main" id="{EE1F1C02-903E-D24E-B40A-AC1549D914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数据分配器的应用</a:t>
            </a:r>
          </a:p>
        </p:txBody>
      </p:sp>
      <p:sp>
        <p:nvSpPr>
          <p:cNvPr id="726020" name="AutoShape 4">
            <a:extLst>
              <a:ext uri="{FF2B5EF4-FFF2-40B4-BE49-F238E27FC236}">
                <a16:creationId xmlns:a16="http://schemas.microsoft.com/office/drawing/2014/main" id="{4D00313B-C692-CE42-8DAA-DB214E8E6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366963"/>
            <a:ext cx="3429000" cy="533400"/>
          </a:xfrm>
          <a:prstGeom prst="wedgeRoundRectCallout">
            <a:avLst>
              <a:gd name="adj1" fmla="val -11019"/>
              <a:gd name="adj2" fmla="val 119347"/>
              <a:gd name="adj3" fmla="val 16667"/>
            </a:avLst>
          </a:prstGeom>
          <a:solidFill>
            <a:srgbClr val="FFFF66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宋体" charset="-122"/>
              </a:rPr>
              <a:t>由译码器连成的数据分配器</a:t>
            </a:r>
          </a:p>
        </p:txBody>
      </p:sp>
      <p:sp>
        <p:nvSpPr>
          <p:cNvPr id="726021" name="Text Box 5">
            <a:extLst>
              <a:ext uri="{FF2B5EF4-FFF2-40B4-BE49-F238E27FC236}">
                <a16:creationId xmlns:a16="http://schemas.microsoft.com/office/drawing/2014/main" id="{3DD49EB4-74C0-C045-9C03-5EC514736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0" y="1863725"/>
            <a:ext cx="827088" cy="3968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FF3300"/>
                </a:solidFill>
                <a:latin typeface="宋体" charset="-122"/>
              </a:rPr>
              <a:t>0 0 0</a:t>
            </a:r>
            <a:endParaRPr lang="en-US" altLang="zh-CN" sz="2000" b="1">
              <a:latin typeface="宋体" charset="-122"/>
            </a:endParaRPr>
          </a:p>
        </p:txBody>
      </p:sp>
      <p:sp>
        <p:nvSpPr>
          <p:cNvPr id="726022" name="Text Box 6">
            <a:extLst>
              <a:ext uri="{FF2B5EF4-FFF2-40B4-BE49-F238E27FC236}">
                <a16:creationId xmlns:a16="http://schemas.microsoft.com/office/drawing/2014/main" id="{30CCBADD-8DE3-AB49-B610-4B4A181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4191000"/>
            <a:ext cx="312737" cy="3968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FF3300"/>
                </a:solidFill>
                <a:latin typeface="宋体" charset="-122"/>
              </a:rPr>
              <a:t>0</a:t>
            </a:r>
          </a:p>
        </p:txBody>
      </p:sp>
      <p:sp>
        <p:nvSpPr>
          <p:cNvPr id="726023" name="Text Box 7">
            <a:extLst>
              <a:ext uri="{FF2B5EF4-FFF2-40B4-BE49-F238E27FC236}">
                <a16:creationId xmlns:a16="http://schemas.microsoft.com/office/drawing/2014/main" id="{EA61E1E8-3367-CD4E-A9DA-9BC312CF9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4740275"/>
            <a:ext cx="312737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00CC00"/>
                </a:solidFill>
                <a:latin typeface="宋体" charset="-122"/>
              </a:rPr>
              <a:t>1</a:t>
            </a:r>
            <a:endParaRPr lang="en-US" altLang="zh-CN" sz="2000" b="1">
              <a:latin typeface="宋体" charset="-122"/>
            </a:endParaRPr>
          </a:p>
        </p:txBody>
      </p:sp>
      <p:sp>
        <p:nvSpPr>
          <p:cNvPr id="726024" name="Text Box 8">
            <a:extLst>
              <a:ext uri="{FF2B5EF4-FFF2-40B4-BE49-F238E27FC236}">
                <a16:creationId xmlns:a16="http://schemas.microsoft.com/office/drawing/2014/main" id="{41389373-6AFA-7748-8EEF-B8ECDA429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5308600"/>
            <a:ext cx="322263" cy="406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b="1">
                <a:solidFill>
                  <a:srgbClr val="FF3300"/>
                </a:solidFill>
                <a:latin typeface="宋体" charset="-122"/>
              </a:rPr>
              <a:t>1</a:t>
            </a:r>
            <a:endParaRPr lang="en-US" altLang="zh-CN" sz="2000" b="1">
              <a:latin typeface="宋体" charset="-122"/>
            </a:endParaRPr>
          </a:p>
        </p:txBody>
      </p:sp>
      <p:sp>
        <p:nvSpPr>
          <p:cNvPr id="726025" name="Text Box 9">
            <a:extLst>
              <a:ext uri="{FF2B5EF4-FFF2-40B4-BE49-F238E27FC236}">
                <a16:creationId xmlns:a16="http://schemas.microsoft.com/office/drawing/2014/main" id="{F399B1CA-FC0F-7442-ADBD-E52127276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5842000"/>
            <a:ext cx="322263" cy="406400"/>
          </a:xfrm>
          <a:prstGeom prst="rect">
            <a:avLst/>
          </a:prstGeom>
          <a:solidFill>
            <a:srgbClr val="CCE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00CC00"/>
                </a:solidFill>
                <a:latin typeface="宋体" charset="-122"/>
              </a:rPr>
              <a:t>0</a:t>
            </a:r>
            <a:endParaRPr lang="en-US" altLang="zh-CN" sz="2000" b="1">
              <a:latin typeface="宋体" charset="-122"/>
            </a:endParaRPr>
          </a:p>
        </p:txBody>
      </p:sp>
      <p:sp>
        <p:nvSpPr>
          <p:cNvPr id="726026" name="Text Box 10">
            <a:extLst>
              <a:ext uri="{FF2B5EF4-FFF2-40B4-BE49-F238E27FC236}">
                <a16:creationId xmlns:a16="http://schemas.microsoft.com/office/drawing/2014/main" id="{499C8659-F6F7-1A4E-A0E7-4E08E1EAB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054600"/>
            <a:ext cx="704850" cy="406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solidFill>
                  <a:srgbClr val="FF3300"/>
                </a:solidFill>
                <a:latin typeface="宋体" charset="-122"/>
              </a:rPr>
              <a:t>译码</a:t>
            </a:r>
            <a:endParaRPr lang="zh-CN" altLang="en-US" sz="2000" b="1">
              <a:latin typeface="宋体" charset="-122"/>
            </a:endParaRPr>
          </a:p>
        </p:txBody>
      </p:sp>
      <p:sp>
        <p:nvSpPr>
          <p:cNvPr id="726027" name="Text Box 11">
            <a:extLst>
              <a:ext uri="{FF2B5EF4-FFF2-40B4-BE49-F238E27FC236}">
                <a16:creationId xmlns:a16="http://schemas.microsoft.com/office/drawing/2014/main" id="{10C66B31-D3CB-8542-858D-F0090B51B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816600"/>
            <a:ext cx="1216025" cy="406400"/>
          </a:xfrm>
          <a:prstGeom prst="rect">
            <a:avLst/>
          </a:prstGeom>
          <a:solidFill>
            <a:srgbClr val="CCE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solidFill>
                  <a:srgbClr val="00CC00"/>
                </a:solidFill>
                <a:latin typeface="宋体" charset="-122"/>
              </a:rPr>
              <a:t>禁止译码</a:t>
            </a:r>
            <a:endParaRPr lang="zh-CN" altLang="en-US" sz="2000" b="1">
              <a:latin typeface="宋体" charset="-122"/>
            </a:endParaRPr>
          </a:p>
        </p:txBody>
      </p:sp>
      <p:sp>
        <p:nvSpPr>
          <p:cNvPr id="726028" name="Line 12">
            <a:extLst>
              <a:ext uri="{FF2B5EF4-FFF2-40B4-BE49-F238E27FC236}">
                <a16:creationId xmlns:a16="http://schemas.microsoft.com/office/drawing/2014/main" id="{69866C59-B578-0448-B580-B5C6C79830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062163"/>
            <a:ext cx="3505200" cy="1524000"/>
          </a:xfrm>
          <a:prstGeom prst="line">
            <a:avLst/>
          </a:prstGeom>
          <a:noFill/>
          <a:ln w="41275">
            <a:solidFill>
              <a:srgbClr val="00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726029" name="Text Box 13">
            <a:extLst>
              <a:ext uri="{FF2B5EF4-FFF2-40B4-BE49-F238E27FC236}">
                <a16:creationId xmlns:a16="http://schemas.microsoft.com/office/drawing/2014/main" id="{4303E7A2-1A97-C74E-ABE0-30D1579A9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3570288"/>
            <a:ext cx="312738" cy="3968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FF3300"/>
                </a:solidFill>
                <a:latin typeface="宋体" charset="-122"/>
              </a:rPr>
              <a:t>0</a:t>
            </a:r>
          </a:p>
        </p:txBody>
      </p:sp>
      <p:sp>
        <p:nvSpPr>
          <p:cNvPr id="726030" name="Text Box 14">
            <a:extLst>
              <a:ext uri="{FF2B5EF4-FFF2-40B4-BE49-F238E27FC236}">
                <a16:creationId xmlns:a16="http://schemas.microsoft.com/office/drawing/2014/main" id="{CA793E0C-241B-4E41-B05B-CFFB0DDBA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463" y="4119563"/>
            <a:ext cx="312737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00CC00"/>
                </a:solidFill>
                <a:latin typeface="宋体" charset="-122"/>
              </a:rPr>
              <a:t>1</a:t>
            </a:r>
            <a:endParaRPr lang="en-US" altLang="zh-CN" sz="2000" b="1">
              <a:latin typeface="宋体" charset="-122"/>
            </a:endParaRPr>
          </a:p>
        </p:txBody>
      </p:sp>
      <p:sp>
        <p:nvSpPr>
          <p:cNvPr id="726031" name="Line 15">
            <a:extLst>
              <a:ext uri="{FF2B5EF4-FFF2-40B4-BE49-F238E27FC236}">
                <a16:creationId xmlns:a16="http://schemas.microsoft.com/office/drawing/2014/main" id="{1EC01E51-FD5E-CE41-BC43-9A1785914A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138363"/>
            <a:ext cx="2133600" cy="205740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726032" name="Rectangle 16">
            <a:extLst>
              <a:ext uri="{FF2B5EF4-FFF2-40B4-BE49-F238E27FC236}">
                <a16:creationId xmlns:a16="http://schemas.microsoft.com/office/drawing/2014/main" id="{B76AF512-7736-D14E-BF42-CEB6D7B4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95763"/>
            <a:ext cx="457200" cy="3048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26033" name="Rectangle 17">
            <a:extLst>
              <a:ext uri="{FF2B5EF4-FFF2-40B4-BE49-F238E27FC236}">
                <a16:creationId xmlns:a16="http://schemas.microsoft.com/office/drawing/2014/main" id="{9815C45B-8946-874E-A52E-73923DBFE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586163"/>
            <a:ext cx="381000" cy="304800"/>
          </a:xfrm>
          <a:prstGeom prst="rect">
            <a:avLst/>
          </a:prstGeom>
          <a:noFill/>
          <a:ln w="412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49522" name="Text Box 18">
            <a:extLst>
              <a:ext uri="{FF2B5EF4-FFF2-40B4-BE49-F238E27FC236}">
                <a16:creationId xmlns:a16="http://schemas.microsoft.com/office/drawing/2014/main" id="{92A3E8F6-AB62-D747-AADF-978289143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414463"/>
            <a:ext cx="5295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利用数据选择器和译码器实现多路信息传输。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6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6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6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6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20" grpId="0" animBg="1" autoUpdateAnimBg="0"/>
      <p:bldP spid="726021" grpId="0" animBg="1" autoUpdateAnimBg="0"/>
      <p:bldP spid="726022" grpId="0" animBg="1" autoUpdateAnimBg="0"/>
      <p:bldP spid="726023" grpId="0" animBg="1" autoUpdateAnimBg="0"/>
      <p:bldP spid="726024" grpId="0" animBg="1" autoUpdateAnimBg="0"/>
      <p:bldP spid="726025" grpId="0" animBg="1" autoUpdateAnimBg="0"/>
      <p:bldP spid="726026" grpId="0" animBg="1" autoUpdateAnimBg="0"/>
      <p:bldP spid="726027" grpId="0" animBg="1" autoUpdateAnimBg="0"/>
      <p:bldP spid="726029" grpId="0" animBg="1" autoUpdateAnimBg="0"/>
      <p:bldP spid="726030" grpId="0" animBg="1" autoUpdateAnimBg="0"/>
      <p:bldP spid="726032" grpId="0" animBg="1"/>
      <p:bldP spid="72603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8CA701B1-6DD5-6C4B-A255-139BBA423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3.5.6 </a:t>
            </a:r>
            <a:r>
              <a:rPr lang="zh-CN" altLang="en-US" sz="3600" b="1"/>
              <a:t>奇偶检验电路</a:t>
            </a:r>
          </a:p>
        </p:txBody>
      </p:sp>
      <p:sp>
        <p:nvSpPr>
          <p:cNvPr id="688131" name="Rectangle 3">
            <a:extLst>
              <a:ext uri="{FF2B5EF4-FFF2-40B4-BE49-F238E27FC236}">
                <a16:creationId xmlns:a16="http://schemas.microsoft.com/office/drawing/2014/main" id="{898C0E0E-081C-7B44-B995-AF83E0BE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343400"/>
            <a:ext cx="7162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1">
                <a:ea typeface="宋体" panose="02010600030101010101" pitchFamily="2" charset="-122"/>
              </a:rPr>
              <a:t>奇偶校验码</a:t>
            </a:r>
          </a:p>
          <a:p>
            <a:pPr lvl="1" eaLnBrk="1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sz="2200" b="1">
                <a:ea typeface="黑体" panose="02010609060101010101" pitchFamily="49" charset="-122"/>
              </a:rPr>
              <a:t>特    点</a:t>
            </a:r>
            <a:r>
              <a:rPr lang="en-US" altLang="zh-CN" sz="2200" b="1">
                <a:ea typeface="楷体_GB2312" pitchFamily="49" charset="-122"/>
              </a:rPr>
              <a:t>: </a:t>
            </a:r>
            <a:r>
              <a:rPr lang="zh-CN" altLang="en-US" sz="2200" b="1">
                <a:ea typeface="楷体_GB2312" pitchFamily="49" charset="-122"/>
              </a:rPr>
              <a:t>能够检测出</a:t>
            </a:r>
            <a:r>
              <a:rPr lang="en-US" altLang="zh-CN" sz="2200" b="1">
                <a:ea typeface="楷体_GB2312" pitchFamily="49" charset="-122"/>
              </a:rPr>
              <a:t>1</a:t>
            </a:r>
            <a:r>
              <a:rPr lang="zh-CN" altLang="en-US" sz="2200" b="1">
                <a:ea typeface="楷体_GB2312" pitchFamily="49" charset="-122"/>
              </a:rPr>
              <a:t>位错误，但不能纠正错误</a:t>
            </a:r>
            <a:r>
              <a:rPr lang="en-US" altLang="zh-CN" sz="2200" b="1">
                <a:ea typeface="楷体_GB2312" pitchFamily="49" charset="-122"/>
              </a:rPr>
              <a:t>.</a:t>
            </a:r>
            <a:r>
              <a:rPr lang="en-US" altLang="zh-CN" sz="2200" b="1"/>
              <a:t> </a:t>
            </a:r>
          </a:p>
          <a:p>
            <a:pPr lvl="1" algn="just" eaLnBrk="1" fontAlgn="b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sz="2200" b="1"/>
              <a:t>奇校验</a:t>
            </a:r>
            <a:r>
              <a:rPr lang="en-US" altLang="zh-CN" sz="2200" b="1"/>
              <a:t>: </a:t>
            </a:r>
            <a:r>
              <a:rPr lang="zh-CN" altLang="en-US" sz="2200" b="1"/>
              <a:t>信息码和监督码中</a:t>
            </a:r>
            <a:r>
              <a:rPr lang="en-US" altLang="zh-CN" sz="2200" b="1"/>
              <a:t>1</a:t>
            </a:r>
            <a:r>
              <a:rPr lang="zh-CN" altLang="en-US" sz="2200" b="1"/>
              <a:t>的个数为奇数</a:t>
            </a:r>
            <a:r>
              <a:rPr lang="en-US" altLang="zh-CN" sz="2200" b="1"/>
              <a:t>;</a:t>
            </a:r>
          </a:p>
          <a:p>
            <a:pPr lvl="1" eaLnBrk="1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sz="2200" b="1"/>
              <a:t>偶校验</a:t>
            </a:r>
            <a:r>
              <a:rPr lang="en-US" altLang="zh-CN" sz="2200" b="1"/>
              <a:t>:</a:t>
            </a:r>
            <a:r>
              <a:rPr lang="zh-CN" altLang="en-US" sz="2200" b="1"/>
              <a:t>信息码和监督码</a:t>
            </a:r>
            <a:r>
              <a:rPr lang="en-US" altLang="zh-CN" sz="2200" b="1"/>
              <a:t>1</a:t>
            </a:r>
            <a:r>
              <a:rPr lang="zh-CN" altLang="en-US" sz="2200" b="1"/>
              <a:t>的个数为偶数</a:t>
            </a:r>
            <a:r>
              <a:rPr lang="en-US" altLang="zh-CN" sz="2200" b="1"/>
              <a:t>; </a:t>
            </a:r>
          </a:p>
        </p:txBody>
      </p:sp>
      <p:grpSp>
        <p:nvGrpSpPr>
          <p:cNvPr id="688132" name="Group 4">
            <a:extLst>
              <a:ext uri="{FF2B5EF4-FFF2-40B4-BE49-F238E27FC236}">
                <a16:creationId xmlns:a16="http://schemas.microsoft.com/office/drawing/2014/main" id="{DC48CCE9-999B-A441-A27E-99D9D37967D3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048000"/>
            <a:ext cx="4648200" cy="838200"/>
            <a:chOff x="672" y="2736"/>
            <a:chExt cx="2928" cy="528"/>
          </a:xfrm>
        </p:grpSpPr>
        <p:sp>
          <p:nvSpPr>
            <p:cNvPr id="150534" name="Text Box 5">
              <a:extLst>
                <a:ext uri="{FF2B5EF4-FFF2-40B4-BE49-F238E27FC236}">
                  <a16:creationId xmlns:a16="http://schemas.microsoft.com/office/drawing/2014/main" id="{D20220B6-523F-2048-BE74-64B6832D0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" y="3014"/>
              <a:ext cx="22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charset="0"/>
                </a:rPr>
                <a:t>信 息 位                            校验位</a:t>
              </a:r>
            </a:p>
          </p:txBody>
        </p:sp>
        <p:sp>
          <p:nvSpPr>
            <p:cNvPr id="150535" name="Rectangle 6">
              <a:extLst>
                <a:ext uri="{FF2B5EF4-FFF2-40B4-BE49-F238E27FC236}">
                  <a16:creationId xmlns:a16="http://schemas.microsoft.com/office/drawing/2014/main" id="{2646B12E-CFBA-9649-A506-27F8E6858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736"/>
              <a:ext cx="2928" cy="2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2000" b="1">
                  <a:solidFill>
                    <a:srgbClr val="FFFF00"/>
                  </a:solidFill>
                  <a:latin typeface="Times New Roman" charset="0"/>
                </a:rPr>
                <a:t>原 信 息 码                        监督码元</a:t>
              </a:r>
            </a:p>
          </p:txBody>
        </p:sp>
      </p:grpSp>
      <p:sp>
        <p:nvSpPr>
          <p:cNvPr id="150533" name="Text Box 7">
            <a:extLst>
              <a:ext uri="{FF2B5EF4-FFF2-40B4-BE49-F238E27FC236}">
                <a16:creationId xmlns:a16="http://schemas.microsoft.com/office/drawing/2014/main" id="{1F413643-A66E-9F41-8B0A-8397E5B6C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43025"/>
            <a:ext cx="777240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奇偶检验码</a:t>
            </a:r>
            <a:r>
              <a:rPr lang="zh-CN" altLang="en-US" sz="2200" b="1">
                <a:ea typeface="宋体" panose="02010600030101010101" pitchFamily="2" charset="-122"/>
              </a:rPr>
              <a:t>是由信息码加一位校验位组成。其编码方式有两种：使代码组中信息码和校验位中</a:t>
            </a:r>
            <a:r>
              <a:rPr lang="en-US" altLang="zh-CN" sz="2200" b="1">
                <a:ea typeface="宋体" panose="02010600030101010101" pitchFamily="2" charset="-122"/>
              </a:rPr>
              <a:t>1</a:t>
            </a:r>
            <a:r>
              <a:rPr lang="zh-CN" altLang="en-US" sz="2200" b="1">
                <a:ea typeface="宋体" panose="02010600030101010101" pitchFamily="2" charset="-122"/>
              </a:rPr>
              <a:t>的个数的总和为奇数的，称为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奇校验</a:t>
            </a:r>
            <a:r>
              <a:rPr lang="en-US" altLang="zh-CN" sz="2200" b="1">
                <a:ea typeface="宋体" panose="02010600030101010101" pitchFamily="2" charset="-122"/>
              </a:rPr>
              <a:t>; </a:t>
            </a:r>
            <a:r>
              <a:rPr lang="zh-CN" altLang="en-US" sz="2200" b="1">
                <a:ea typeface="宋体" panose="02010600030101010101" pitchFamily="2" charset="-122"/>
              </a:rPr>
              <a:t>使</a:t>
            </a:r>
            <a:r>
              <a:rPr lang="en-US" altLang="zh-CN" sz="2200" b="1">
                <a:ea typeface="宋体" panose="02010600030101010101" pitchFamily="2" charset="-122"/>
              </a:rPr>
              <a:t>1</a:t>
            </a:r>
            <a:r>
              <a:rPr lang="zh-CN" altLang="en-US" sz="2200" b="1">
                <a:ea typeface="宋体" panose="02010600030101010101" pitchFamily="2" charset="-122"/>
              </a:rPr>
              <a:t>的个数的总和为偶数的，称为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偶校验</a:t>
            </a:r>
            <a:r>
              <a:rPr lang="zh-CN" altLang="en-US" sz="2200" b="1">
                <a:ea typeface="宋体" panose="02010600030101010101" pitchFamily="2" charset="-122"/>
              </a:rPr>
              <a:t>。</a:t>
            </a:r>
            <a:r>
              <a:rPr lang="zh-CN" altLang="en-US" sz="22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1" grpId="0" autoUpdateAnimBg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E1E94DE2-EFB9-AD40-9621-24DF52444B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奇偶位产生和检验电路</a:t>
            </a:r>
          </a:p>
        </p:txBody>
      </p:sp>
      <p:sp>
        <p:nvSpPr>
          <p:cNvPr id="151555" name="Text Box 3">
            <a:extLst>
              <a:ext uri="{FF2B5EF4-FFF2-40B4-BE49-F238E27FC236}">
                <a16:creationId xmlns:a16="http://schemas.microsoft.com/office/drawing/2014/main" id="{3C5584A7-63F6-4E40-AC9D-23F413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77938"/>
            <a:ext cx="5291138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800" b="1">
                <a:latin typeface="Times New Roman" charset="0"/>
                <a:ea typeface="隶书" charset="0"/>
              </a:rPr>
              <a:t>异或运算：</a:t>
            </a:r>
            <a:r>
              <a:rPr lang="zh-CN" altLang="en-US" sz="2000" b="1">
                <a:latin typeface="Times New Roman" charset="0"/>
              </a:rPr>
              <a:t>奇数个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Times New Roman" charset="0"/>
              </a:rPr>
              <a:t>的异或运算结果为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Times New Roman" charset="0"/>
              </a:rPr>
              <a:t>；</a:t>
            </a:r>
          </a:p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Times New Roman" charset="0"/>
              </a:rPr>
              <a:t>                            偶数个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Times New Roman" charset="0"/>
              </a:rPr>
              <a:t>的异或运算结果为</a:t>
            </a:r>
            <a:r>
              <a:rPr lang="en-US" altLang="zh-CN" sz="2000" b="1">
                <a:latin typeface="Times New Roman" charset="0"/>
              </a:rPr>
              <a:t>0</a:t>
            </a:r>
            <a:r>
              <a:rPr lang="zh-CN" altLang="en-US" sz="2000" b="1">
                <a:latin typeface="Times New Roman" charset="0"/>
              </a:rPr>
              <a:t>。</a:t>
            </a:r>
          </a:p>
        </p:txBody>
      </p:sp>
      <p:sp>
        <p:nvSpPr>
          <p:cNvPr id="689156" name="Text Box 4">
            <a:extLst>
              <a:ext uri="{FF2B5EF4-FFF2-40B4-BE49-F238E27FC236}">
                <a16:creationId xmlns:a16="http://schemas.microsoft.com/office/drawing/2014/main" id="{27039C6E-15FD-554E-850F-B1AAA155E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213" y="3454400"/>
            <a:ext cx="3829050" cy="4064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latin typeface="Times New Roman" charset="0"/>
              </a:rPr>
              <a:t>S = 0</a:t>
            </a:r>
            <a:r>
              <a:rPr lang="zh-CN" altLang="en-US" sz="2000" b="1">
                <a:latin typeface="Times New Roman" charset="0"/>
              </a:rPr>
              <a:t>，传输无误；</a:t>
            </a:r>
            <a:r>
              <a:rPr lang="en-US" altLang="zh-CN" sz="2000" b="1">
                <a:latin typeface="Times New Roman" charset="0"/>
              </a:rPr>
              <a:t>S = 1</a:t>
            </a:r>
            <a:r>
              <a:rPr lang="zh-CN" altLang="en-US" sz="2000" b="1">
                <a:latin typeface="Times New Roman" charset="0"/>
              </a:rPr>
              <a:t>传输有误</a:t>
            </a:r>
          </a:p>
        </p:txBody>
      </p:sp>
      <p:grpSp>
        <p:nvGrpSpPr>
          <p:cNvPr id="689157" name="Group 5">
            <a:extLst>
              <a:ext uri="{FF2B5EF4-FFF2-40B4-BE49-F238E27FC236}">
                <a16:creationId xmlns:a16="http://schemas.microsoft.com/office/drawing/2014/main" id="{2456B1F7-5D50-FB4C-A9CA-5C3E48DD3418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286000"/>
            <a:ext cx="3032125" cy="685800"/>
            <a:chOff x="1534" y="1488"/>
            <a:chExt cx="1910" cy="432"/>
          </a:xfrm>
        </p:grpSpPr>
        <p:graphicFrame>
          <p:nvGraphicFramePr>
            <p:cNvPr id="185364" name="Object 6">
              <a:extLst>
                <a:ext uri="{FF2B5EF4-FFF2-40B4-BE49-F238E27FC236}">
                  <a16:creationId xmlns:a16="http://schemas.microsoft.com/office/drawing/2014/main" id="{43850A2C-0BCE-C345-92FE-520A10FB8D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488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79" name="文档" r:id="rId3" imgW="10972800" imgH="228600" progId="Word.Document.8">
                    <p:embed/>
                  </p:oleObj>
                </mc:Choice>
                <mc:Fallback>
                  <p:oleObj name="文档" r:id="rId3" imgW="10972800" imgH="228600" progId="Word.Documen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488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65" name="Object 7">
              <a:extLst>
                <a:ext uri="{FF2B5EF4-FFF2-40B4-BE49-F238E27FC236}">
                  <a16:creationId xmlns:a16="http://schemas.microsoft.com/office/drawing/2014/main" id="{AD5AD1FD-95DB-3243-A8AE-C890AE1628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1488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0" name="文档" r:id="rId5" imgW="10972800" imgH="228600" progId="Word.Document.8">
                    <p:embed/>
                  </p:oleObj>
                </mc:Choice>
                <mc:Fallback>
                  <p:oleObj name="文档" r:id="rId5" imgW="10972800" imgH="228600" progId="Word.Document.8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488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66" name="Object 8">
              <a:extLst>
                <a:ext uri="{FF2B5EF4-FFF2-40B4-BE49-F238E27FC236}">
                  <a16:creationId xmlns:a16="http://schemas.microsoft.com/office/drawing/2014/main" id="{D5D437B1-51DA-3C48-86C8-7C7F4282D2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1488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1" name="文档" r:id="rId6" imgW="10972800" imgH="228600" progId="Word.Document.8">
                    <p:embed/>
                  </p:oleObj>
                </mc:Choice>
                <mc:Fallback>
                  <p:oleObj name="文档" r:id="rId6" imgW="10972800" imgH="228600" progId="Word.Document.8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488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5367" name="Group 9">
              <a:extLst>
                <a:ext uri="{FF2B5EF4-FFF2-40B4-BE49-F238E27FC236}">
                  <a16:creationId xmlns:a16="http://schemas.microsoft.com/office/drawing/2014/main" id="{DC96D1FD-9987-9248-9CEE-0FA275A5D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" y="1536"/>
              <a:ext cx="1910" cy="288"/>
              <a:chOff x="1534" y="1248"/>
              <a:chExt cx="1910" cy="288"/>
            </a:xfrm>
          </p:grpSpPr>
          <p:sp>
            <p:nvSpPr>
              <p:cNvPr id="151577" name="Text Box 10">
                <a:extLst>
                  <a:ext uri="{FF2B5EF4-FFF2-40B4-BE49-F238E27FC236}">
                    <a16:creationId xmlns:a16="http://schemas.microsoft.com/office/drawing/2014/main" id="{BB0CB9EC-AA8A-5E4D-8717-9BAB58036B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4" y="1248"/>
                <a:ext cx="53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latin typeface="宋体" charset="-122"/>
                  </a:rPr>
                  <a:t>F</a:t>
                </a:r>
                <a:r>
                  <a:rPr lang="en-US" altLang="zh-CN" b="1" baseline="-25000">
                    <a:latin typeface="宋体" charset="-122"/>
                  </a:rPr>
                  <a:t>E</a:t>
                </a:r>
                <a:r>
                  <a:rPr lang="en-US" altLang="zh-CN" b="1">
                    <a:latin typeface="宋体" charset="-122"/>
                  </a:rPr>
                  <a:t>=B</a:t>
                </a:r>
                <a:r>
                  <a:rPr lang="en-US" altLang="zh-CN" b="1" baseline="-25000">
                    <a:latin typeface="宋体" charset="-122"/>
                  </a:rPr>
                  <a:t>3</a:t>
                </a:r>
                <a:endParaRPr lang="en-US" altLang="zh-CN" b="1">
                  <a:latin typeface="宋体" charset="-122"/>
                </a:endParaRPr>
              </a:p>
            </p:txBody>
          </p:sp>
          <p:sp>
            <p:nvSpPr>
              <p:cNvPr id="151578" name="Text Box 11">
                <a:extLst>
                  <a:ext uri="{FF2B5EF4-FFF2-40B4-BE49-F238E27FC236}">
                    <a16:creationId xmlns:a16="http://schemas.microsoft.com/office/drawing/2014/main" id="{A9143783-7B1C-BF41-9CAE-04454BB4F7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2" y="124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latin typeface="宋体" charset="-122"/>
                  </a:rPr>
                  <a:t>B</a:t>
                </a:r>
                <a:r>
                  <a:rPr lang="en-US" altLang="zh-CN" b="1" baseline="-25000">
                    <a:latin typeface="宋体" charset="-122"/>
                  </a:rPr>
                  <a:t>2</a:t>
                </a:r>
                <a:endParaRPr lang="en-US" altLang="zh-CN" b="1">
                  <a:latin typeface="宋体" charset="-122"/>
                </a:endParaRPr>
              </a:p>
            </p:txBody>
          </p:sp>
          <p:sp>
            <p:nvSpPr>
              <p:cNvPr id="151579" name="Text Box 12">
                <a:extLst>
                  <a:ext uri="{FF2B5EF4-FFF2-40B4-BE49-F238E27FC236}">
                    <a16:creationId xmlns:a16="http://schemas.microsoft.com/office/drawing/2014/main" id="{A9245A2E-43F1-CF4C-B29C-495D251457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2" y="124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latin typeface="宋体" charset="-122"/>
                  </a:rPr>
                  <a:t>B</a:t>
                </a:r>
                <a:r>
                  <a:rPr lang="en-US" altLang="zh-CN" b="1" baseline="-25000">
                    <a:latin typeface="宋体" charset="-122"/>
                  </a:rPr>
                  <a:t>1</a:t>
                </a:r>
                <a:endParaRPr lang="en-US" altLang="zh-CN" b="1">
                  <a:latin typeface="宋体" charset="-122"/>
                </a:endParaRPr>
              </a:p>
            </p:txBody>
          </p:sp>
          <p:sp>
            <p:nvSpPr>
              <p:cNvPr id="151580" name="Text Box 13">
                <a:extLst>
                  <a:ext uri="{FF2B5EF4-FFF2-40B4-BE49-F238E27FC236}">
                    <a16:creationId xmlns:a16="http://schemas.microsoft.com/office/drawing/2014/main" id="{D06153B8-02BA-2C41-9C03-CFBF2A96CA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124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latin typeface="宋体" charset="-122"/>
                  </a:rPr>
                  <a:t>B</a:t>
                </a:r>
                <a:r>
                  <a:rPr lang="en-US" altLang="zh-CN" b="1" baseline="-25000">
                    <a:latin typeface="宋体" charset="-122"/>
                  </a:rPr>
                  <a:t>0</a:t>
                </a:r>
                <a:endParaRPr lang="en-US" altLang="zh-CN" b="1">
                  <a:latin typeface="宋体" charset="-122"/>
                </a:endParaRPr>
              </a:p>
            </p:txBody>
          </p:sp>
        </p:grpSp>
      </p:grpSp>
      <p:grpSp>
        <p:nvGrpSpPr>
          <p:cNvPr id="689166" name="Group 14">
            <a:extLst>
              <a:ext uri="{FF2B5EF4-FFF2-40B4-BE49-F238E27FC236}">
                <a16:creationId xmlns:a16="http://schemas.microsoft.com/office/drawing/2014/main" id="{25E97D2C-C82F-E248-93AA-12CE207E21E8}"/>
              </a:ext>
            </a:extLst>
          </p:cNvPr>
          <p:cNvGrpSpPr>
            <a:grpSpLocks/>
          </p:cNvGrpSpPr>
          <p:nvPr/>
        </p:nvGrpSpPr>
        <p:grpSpPr bwMode="auto">
          <a:xfrm>
            <a:off x="4748213" y="2819400"/>
            <a:ext cx="3565525" cy="685800"/>
            <a:chOff x="974" y="1776"/>
            <a:chExt cx="2246" cy="432"/>
          </a:xfrm>
        </p:grpSpPr>
        <p:sp>
          <p:nvSpPr>
            <p:cNvPr id="151564" name="Text Box 15">
              <a:extLst>
                <a:ext uri="{FF2B5EF4-FFF2-40B4-BE49-F238E27FC236}">
                  <a16:creationId xmlns:a16="http://schemas.microsoft.com/office/drawing/2014/main" id="{08023F22-7301-4243-A376-C11942320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" y="1824"/>
              <a:ext cx="4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latin typeface="宋体" charset="-122"/>
                </a:rPr>
                <a:t>S=B</a:t>
              </a:r>
              <a:r>
                <a:rPr lang="en-US" altLang="zh-CN" b="1" baseline="-25000">
                  <a:latin typeface="宋体" charset="-122"/>
                </a:rPr>
                <a:t>3</a:t>
              </a:r>
              <a:endParaRPr lang="en-US" altLang="zh-CN" b="1">
                <a:latin typeface="宋体" charset="-122"/>
              </a:endParaRPr>
            </a:p>
          </p:txBody>
        </p:sp>
        <p:graphicFrame>
          <p:nvGraphicFramePr>
            <p:cNvPr id="185356" name="Object 16">
              <a:extLst>
                <a:ext uri="{FF2B5EF4-FFF2-40B4-BE49-F238E27FC236}">
                  <a16:creationId xmlns:a16="http://schemas.microsoft.com/office/drawing/2014/main" id="{1078C359-BDA9-9946-AF94-AE309D1398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6" y="1776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2" name="文档" r:id="rId7" imgW="10972800" imgH="228600" progId="Word.Document.8">
                    <p:embed/>
                  </p:oleObj>
                </mc:Choice>
                <mc:Fallback>
                  <p:oleObj name="文档" r:id="rId7" imgW="10972800" imgH="228600" progId="Word.Document.8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6" y="1776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66" name="Text Box 17">
              <a:extLst>
                <a:ext uri="{FF2B5EF4-FFF2-40B4-BE49-F238E27FC236}">
                  <a16:creationId xmlns:a16="http://schemas.microsoft.com/office/drawing/2014/main" id="{113CC79F-B85F-9543-9A1F-8938A622D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82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latin typeface="宋体" charset="-122"/>
                </a:rPr>
                <a:t>B</a:t>
              </a:r>
              <a:r>
                <a:rPr lang="en-US" altLang="zh-CN" b="1" baseline="-25000">
                  <a:latin typeface="宋体" charset="-122"/>
                </a:rPr>
                <a:t>2</a:t>
              </a:r>
              <a:endParaRPr lang="en-US" altLang="zh-CN" b="1">
                <a:latin typeface="宋体" charset="-122"/>
              </a:endParaRPr>
            </a:p>
          </p:txBody>
        </p:sp>
        <p:graphicFrame>
          <p:nvGraphicFramePr>
            <p:cNvPr id="185358" name="Object 18">
              <a:extLst>
                <a:ext uri="{FF2B5EF4-FFF2-40B4-BE49-F238E27FC236}">
                  <a16:creationId xmlns:a16="http://schemas.microsoft.com/office/drawing/2014/main" id="{1978182A-2D59-7749-AB9E-FECA374FA0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1776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3" name="文档" r:id="rId8" imgW="10972800" imgH="228600" progId="Word.Document.8">
                    <p:embed/>
                  </p:oleObj>
                </mc:Choice>
                <mc:Fallback>
                  <p:oleObj name="文档" r:id="rId8" imgW="10972800" imgH="228600" progId="Word.Document.8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776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68" name="Text Box 19">
              <a:extLst>
                <a:ext uri="{FF2B5EF4-FFF2-40B4-BE49-F238E27FC236}">
                  <a16:creationId xmlns:a16="http://schemas.microsoft.com/office/drawing/2014/main" id="{0FAAC6F3-0100-B84E-9756-A43689954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82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latin typeface="宋体" charset="-122"/>
                </a:rPr>
                <a:t>B</a:t>
              </a:r>
              <a:r>
                <a:rPr lang="en-US" altLang="zh-CN" b="1" baseline="-25000">
                  <a:latin typeface="宋体" charset="-122"/>
                </a:rPr>
                <a:t>1</a:t>
              </a:r>
              <a:endParaRPr lang="en-US" altLang="zh-CN" b="1">
                <a:latin typeface="宋体" charset="-122"/>
              </a:endParaRPr>
            </a:p>
          </p:txBody>
        </p:sp>
        <p:graphicFrame>
          <p:nvGraphicFramePr>
            <p:cNvPr id="185360" name="Object 20">
              <a:extLst>
                <a:ext uri="{FF2B5EF4-FFF2-40B4-BE49-F238E27FC236}">
                  <a16:creationId xmlns:a16="http://schemas.microsoft.com/office/drawing/2014/main" id="{FC9C2002-C675-FD4F-9779-8B08B9283F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1776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4" name="文档" r:id="rId9" imgW="10972800" imgH="228600" progId="Word.Document.8">
                    <p:embed/>
                  </p:oleObj>
                </mc:Choice>
                <mc:Fallback>
                  <p:oleObj name="文档" r:id="rId9" imgW="10972800" imgH="228600" progId="Word.Document.8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776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70" name="Text Box 21">
              <a:extLst>
                <a:ext uri="{FF2B5EF4-FFF2-40B4-BE49-F238E27FC236}">
                  <a16:creationId xmlns:a16="http://schemas.microsoft.com/office/drawing/2014/main" id="{AC0F9A8E-22BC-1444-9841-9DC091032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82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latin typeface="宋体" charset="-122"/>
                </a:rPr>
                <a:t>B</a:t>
              </a:r>
              <a:r>
                <a:rPr lang="en-US" altLang="zh-CN" b="1" baseline="-25000">
                  <a:latin typeface="宋体" charset="-122"/>
                </a:rPr>
                <a:t>0</a:t>
              </a:r>
              <a:endParaRPr lang="en-US" altLang="zh-CN" b="1">
                <a:latin typeface="宋体" charset="-122"/>
              </a:endParaRPr>
            </a:p>
          </p:txBody>
        </p:sp>
        <p:graphicFrame>
          <p:nvGraphicFramePr>
            <p:cNvPr id="185362" name="Object 22">
              <a:extLst>
                <a:ext uri="{FF2B5EF4-FFF2-40B4-BE49-F238E27FC236}">
                  <a16:creationId xmlns:a16="http://schemas.microsoft.com/office/drawing/2014/main" id="{885F6378-E1FE-E34B-8A97-9A898D97F9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1776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5" name="文档" r:id="rId10" imgW="10972800" imgH="228600" progId="Word.Document.8">
                    <p:embed/>
                  </p:oleObj>
                </mc:Choice>
                <mc:Fallback>
                  <p:oleObj name="文档" r:id="rId10" imgW="10972800" imgH="228600" progId="Word.Document.8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776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72" name="Text Box 23">
              <a:extLst>
                <a:ext uri="{FF2B5EF4-FFF2-40B4-BE49-F238E27FC236}">
                  <a16:creationId xmlns:a16="http://schemas.microsoft.com/office/drawing/2014/main" id="{EBABAE27-32B8-C740-964F-44C916A55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182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latin typeface="宋体" charset="-122"/>
                </a:rPr>
                <a:t>F</a:t>
              </a:r>
              <a:r>
                <a:rPr lang="en-US" altLang="zh-CN" b="1" baseline="-25000">
                  <a:latin typeface="宋体" charset="-122"/>
                </a:rPr>
                <a:t>E</a:t>
              </a:r>
              <a:endParaRPr lang="en-US" altLang="zh-CN" b="1">
                <a:latin typeface="宋体" charset="-122"/>
              </a:endParaRPr>
            </a:p>
          </p:txBody>
        </p:sp>
      </p:grpSp>
      <p:sp>
        <p:nvSpPr>
          <p:cNvPr id="689176" name="Text Box 24">
            <a:extLst>
              <a:ext uri="{FF2B5EF4-FFF2-40B4-BE49-F238E27FC236}">
                <a16:creationId xmlns:a16="http://schemas.microsoft.com/office/drawing/2014/main" id="{EBCD5474-8EA5-4443-A26D-EC32D63FC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392363"/>
            <a:ext cx="2995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宋体" charset="-122"/>
              </a:rPr>
              <a:t>发送端偶检验位表达式：</a:t>
            </a:r>
          </a:p>
        </p:txBody>
      </p:sp>
      <p:sp>
        <p:nvSpPr>
          <p:cNvPr id="689177" name="Text Box 25">
            <a:extLst>
              <a:ext uri="{FF2B5EF4-FFF2-40B4-BE49-F238E27FC236}">
                <a16:creationId xmlns:a16="http://schemas.microsoft.com/office/drawing/2014/main" id="{1628BF87-1CDD-2C45-B357-2BBFAD6BD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925763"/>
            <a:ext cx="2995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宋体" charset="-122"/>
              </a:rPr>
              <a:t>接收端偶检验位表达式：</a:t>
            </a:r>
          </a:p>
        </p:txBody>
      </p:sp>
      <p:grpSp>
        <p:nvGrpSpPr>
          <p:cNvPr id="689178" name="Group 26">
            <a:extLst>
              <a:ext uri="{FF2B5EF4-FFF2-40B4-BE49-F238E27FC236}">
                <a16:creationId xmlns:a16="http://schemas.microsoft.com/office/drawing/2014/main" id="{6305314E-DF6C-D643-AC77-5FA94C5F6E7A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3505200"/>
            <a:ext cx="2974975" cy="3140075"/>
            <a:chOff x="912" y="2208"/>
            <a:chExt cx="1874" cy="1978"/>
          </a:xfrm>
        </p:grpSpPr>
        <p:pic>
          <p:nvPicPr>
            <p:cNvPr id="151562" name="Picture 27">
              <a:extLst>
                <a:ext uri="{FF2B5EF4-FFF2-40B4-BE49-F238E27FC236}">
                  <a16:creationId xmlns:a16="http://schemas.microsoft.com/office/drawing/2014/main" id="{E6FDBCE5-5589-2646-8937-371AF1414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2208"/>
              <a:ext cx="1874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1563" name="Text Box 28">
              <a:extLst>
                <a:ext uri="{FF2B5EF4-FFF2-40B4-BE49-F238E27FC236}">
                  <a16:creationId xmlns:a16="http://schemas.microsoft.com/office/drawing/2014/main" id="{FFE59FE7-FF1E-E642-A0E9-E50A9AB67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936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偶校验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9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9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56" grpId="0" animBg="1" autoUpdateAnimBg="0"/>
      <p:bldP spid="689176" grpId="0" autoUpdateAnimBg="0"/>
      <p:bldP spid="689177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C1A470D9-A957-BF4E-89D5-CC6CD646D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集成九位奇偶校验器</a:t>
            </a:r>
            <a:r>
              <a:rPr lang="en-US" altLang="zh-CN" sz="3200" b="1"/>
              <a:t>74LS280</a:t>
            </a:r>
            <a:r>
              <a:rPr lang="en-US" altLang="zh-CN"/>
              <a:t> </a:t>
            </a:r>
          </a:p>
        </p:txBody>
      </p:sp>
      <p:sp>
        <p:nvSpPr>
          <p:cNvPr id="152579" name="Text Box 19">
            <a:extLst>
              <a:ext uri="{FF2B5EF4-FFF2-40B4-BE49-F238E27FC236}">
                <a16:creationId xmlns:a16="http://schemas.microsoft.com/office/drawing/2014/main" id="{736EC625-B396-474E-B9A1-5EB2641F6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43025"/>
            <a:ext cx="77724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en-US" altLang="zh-CN" sz="2200" b="1">
                <a:latin typeface="Times New Roman" charset="0"/>
              </a:rPr>
              <a:t>        74LS280</a:t>
            </a:r>
            <a:r>
              <a:rPr lang="zh-CN" altLang="en-US" sz="2200" b="1">
                <a:latin typeface="Times New Roman" charset="0"/>
              </a:rPr>
              <a:t>既适用于奇校验，也适用于偶校验；既可用于校验位的产生，也可用于奇偶性的校验。 </a:t>
            </a:r>
          </a:p>
        </p:txBody>
      </p:sp>
      <p:graphicFrame>
        <p:nvGraphicFramePr>
          <p:cNvPr id="186371" name="Object 23">
            <a:extLst>
              <a:ext uri="{FF2B5EF4-FFF2-40B4-BE49-F238E27FC236}">
                <a16:creationId xmlns:a16="http://schemas.microsoft.com/office/drawing/2014/main" id="{9D2D4823-2C57-1841-A001-BE68B8913D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590800"/>
          <a:ext cx="283051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6" name="Visio" r:id="rId4" imgW="12268200" imgH="10883900" progId="Visio.Drawing.11">
                  <p:embed/>
                </p:oleObj>
              </mc:Choice>
              <mc:Fallback>
                <p:oleObj name="Visio" r:id="rId4" imgW="12268200" imgH="10883900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90800"/>
                        <a:ext cx="283051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1" name="Text Box 24">
            <a:extLst>
              <a:ext uri="{FF2B5EF4-FFF2-40B4-BE49-F238E27FC236}">
                <a16:creationId xmlns:a16="http://schemas.microsoft.com/office/drawing/2014/main" id="{562FCC5A-2AE2-884B-8D9E-1084F2277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5775325"/>
            <a:ext cx="2471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000" b="1">
                <a:latin typeface="Times New Roman" charset="0"/>
              </a:rPr>
              <a:t>74LS280</a:t>
            </a:r>
            <a:r>
              <a:rPr lang="zh-CN" altLang="en-US" sz="2000" b="1">
                <a:latin typeface="Times New Roman" charset="0"/>
              </a:rPr>
              <a:t>的逻辑符号 </a:t>
            </a:r>
          </a:p>
        </p:txBody>
      </p:sp>
      <p:graphicFrame>
        <p:nvGraphicFramePr>
          <p:cNvPr id="690201" name="Group 25">
            <a:extLst>
              <a:ext uri="{FF2B5EF4-FFF2-40B4-BE49-F238E27FC236}">
                <a16:creationId xmlns:a16="http://schemas.microsoft.com/office/drawing/2014/main" id="{D103E817-1865-F649-BEDD-A8CBC077617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3886200"/>
          <a:ext cx="3962400" cy="1097036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94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输入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I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中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的个数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T="45659" marB="4565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Q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O    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   Q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E</a:t>
                      </a:r>
                    </a:p>
                  </a:txBody>
                  <a:tcPr marT="45659" marB="456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86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偶        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奇        数</a:t>
                      </a:r>
                    </a:p>
                  </a:txBody>
                  <a:tcPr marT="45659" marB="4565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0        1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1        0</a:t>
                      </a:r>
                    </a:p>
                  </a:txBody>
                  <a:tcPr marT="45659" marB="456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2591" name="Text Box 38">
            <a:extLst>
              <a:ext uri="{FF2B5EF4-FFF2-40B4-BE49-F238E27FC236}">
                <a16:creationId xmlns:a16="http://schemas.microsoft.com/office/drawing/2014/main" id="{7D0F83A7-E15B-CB41-BACC-BB491C98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3413125"/>
            <a:ext cx="2547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奇偶校验器的功能表 </a:t>
            </a:r>
          </a:p>
        </p:txBody>
      </p:sp>
      <p:graphicFrame>
        <p:nvGraphicFramePr>
          <p:cNvPr id="186383" name="Object 39">
            <a:extLst>
              <a:ext uri="{FF2B5EF4-FFF2-40B4-BE49-F238E27FC236}">
                <a16:creationId xmlns:a16="http://schemas.microsoft.com/office/drawing/2014/main" id="{10AB336C-7A14-774E-A979-C8FA3D3893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5514975"/>
          <a:ext cx="48768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7" name="Equation" r:id="rId6" imgW="59982100" imgH="5270500" progId="Equation.3">
                  <p:embed/>
                </p:oleObj>
              </mc:Choice>
              <mc:Fallback>
                <p:oleObj name="Equation" r:id="rId6" imgW="59982100" imgH="52705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514975"/>
                        <a:ext cx="48768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4A15655B-D607-0742-B504-044955F63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74LS280</a:t>
            </a:r>
            <a:r>
              <a:rPr lang="zh-CN" altLang="en-US" sz="3200" b="1"/>
              <a:t>的应用</a:t>
            </a:r>
          </a:p>
        </p:txBody>
      </p:sp>
      <p:graphicFrame>
        <p:nvGraphicFramePr>
          <p:cNvPr id="188418" name="Object 3">
            <a:extLst>
              <a:ext uri="{FF2B5EF4-FFF2-40B4-BE49-F238E27FC236}">
                <a16:creationId xmlns:a16="http://schemas.microsoft.com/office/drawing/2014/main" id="{682EB83A-481A-1344-9106-C9DD730DD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284288"/>
          <a:ext cx="7620000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1" r:id="rId3" imgW="55041800" imgH="36334700" progId="Visio.Drawing.6">
                  <p:embed/>
                </p:oleObj>
              </mc:Choice>
              <mc:Fallback>
                <p:oleObj r:id="rId3" imgW="55041800" imgH="363347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84288"/>
                        <a:ext cx="7620000" cy="504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4" name="Text Box 4">
            <a:extLst>
              <a:ext uri="{FF2B5EF4-FFF2-40B4-BE49-F238E27FC236}">
                <a16:creationId xmlns:a16="http://schemas.microsoft.com/office/drawing/2014/main" id="{B7B1952F-0DB6-FE40-AD4E-EB35CA90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6262688"/>
            <a:ext cx="2486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1800" b="1">
                <a:latin typeface="Times New Roman" charset="0"/>
              </a:rPr>
              <a:t>具有奇校验的数据传输</a:t>
            </a:r>
          </a:p>
        </p:txBody>
      </p:sp>
      <p:graphicFrame>
        <p:nvGraphicFramePr>
          <p:cNvPr id="691205" name="Group 5">
            <a:extLst>
              <a:ext uri="{FF2B5EF4-FFF2-40B4-BE49-F238E27FC236}">
                <a16:creationId xmlns:a16="http://schemas.microsoft.com/office/drawing/2014/main" id="{C4587C67-E82A-B840-ACB4-9F172EAA4EA6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52400"/>
          <a:ext cx="3505200" cy="960438"/>
        </p:xfrm>
        <a:graphic>
          <a:graphicData uri="http://schemas.openxmlformats.org/drawingml/2006/table">
            <a:tbl>
              <a:tblPr/>
              <a:tblGrid>
                <a:gridCol w="2157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26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输入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A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I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中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1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的个数</a:t>
                      </a:r>
                      <a:endParaRPr kumimoji="1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T="45735" marB="4573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Q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O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   Q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1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偶        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奇        数</a:t>
                      </a:r>
                    </a:p>
                  </a:txBody>
                  <a:tcPr marT="45735" marB="4573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0        1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1        0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3614" name="Text Box 18">
            <a:extLst>
              <a:ext uri="{FF2B5EF4-FFF2-40B4-BE49-F238E27FC236}">
                <a16:creationId xmlns:a16="http://schemas.microsoft.com/office/drawing/2014/main" id="{A3B846A3-1DF1-CD46-BEA3-311284534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3124200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1600">
                <a:solidFill>
                  <a:schemeClr val="hlink"/>
                </a:solidFill>
              </a:rPr>
              <a:t>奇校验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A09BC2-9489-B44B-89BF-32F7F4392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奇偶校验器的功能扩展</a:t>
            </a:r>
          </a:p>
        </p:txBody>
      </p:sp>
      <p:graphicFrame>
        <p:nvGraphicFramePr>
          <p:cNvPr id="692227" name="Group 3">
            <a:extLst>
              <a:ext uri="{FF2B5EF4-FFF2-40B4-BE49-F238E27FC236}">
                <a16:creationId xmlns:a16="http://schemas.microsoft.com/office/drawing/2014/main" id="{C1E6F84D-BD9F-484A-9B91-29C4E637BE37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52400"/>
          <a:ext cx="3505200" cy="960438"/>
        </p:xfrm>
        <a:graphic>
          <a:graphicData uri="http://schemas.openxmlformats.org/drawingml/2006/table">
            <a:tbl>
              <a:tblPr/>
              <a:tblGrid>
                <a:gridCol w="2157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26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输入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A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I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中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1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sym typeface="Symbol" charset="2"/>
                        </a:rPr>
                        <a:t>的个数</a:t>
                      </a:r>
                      <a:endParaRPr kumimoji="1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T="45735" marB="4573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Q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O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   Q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1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偶        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奇        数</a:t>
                      </a:r>
                    </a:p>
                  </a:txBody>
                  <a:tcPr marT="45735" marB="4573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0        1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1        0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9451" name="Object 24">
            <a:extLst>
              <a:ext uri="{FF2B5EF4-FFF2-40B4-BE49-F238E27FC236}">
                <a16:creationId xmlns:a16="http://schemas.microsoft.com/office/drawing/2014/main" id="{E291168B-410A-6445-B2C2-13758635FA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435100"/>
          <a:ext cx="6705600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3" name="Visio" r:id="rId3" imgW="35077400" imgH="26898600" progId="Visio.Drawing.11">
                  <p:embed/>
                </p:oleObj>
              </mc:Choice>
              <mc:Fallback>
                <p:oleObj name="Visio" r:id="rId3" imgW="35077400" imgH="26898600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435100"/>
                        <a:ext cx="6705600" cy="519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文本框 4">
            <a:extLst>
              <a:ext uri="{FF2B5EF4-FFF2-40B4-BE49-F238E27FC236}">
                <a16:creationId xmlns:a16="http://schemas.microsoft.com/office/drawing/2014/main" id="{B78E1D42-8093-B146-8C97-64C73E99F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341438"/>
            <a:ext cx="70929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de-DE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</a:t>
            </a:r>
            <a:r>
              <a:rPr lang="de-DE" altLang="zh-CN" sz="2400">
                <a:latin typeface="Tahoma" panose="020B0604030504040204" pitchFamily="34" charset="0"/>
                <a:ea typeface="宋体" panose="02010600030101010101" pitchFamily="2" charset="-122"/>
              </a:rPr>
              <a:t> parity (even_bit, odd_bit, input_bus);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de-DE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output  even_bit, odd_bit;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de-DE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input [7:0]  input_bus;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endParaRPr lang="de-DE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de-DE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assign odd_bit = ^input_bus;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//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异或运算</a:t>
            </a:r>
            <a:endParaRPr lang="de-DE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de-DE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assign even_bit = ~odd_bit;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de-DE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CE2D48-E33A-E543-AA98-CF38D4867A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600" b="1" dirty="0"/>
              <a:t>8</a:t>
            </a:r>
            <a:r>
              <a:rPr lang="zh-CN" altLang="en-US" sz="3600" b="1" dirty="0"/>
              <a:t>位奇偶校验器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55AC884D-7C69-8349-A245-6DA16A30B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－汉明码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 </a:t>
            </a:r>
          </a:p>
        </p:txBody>
      </p:sp>
      <p:sp>
        <p:nvSpPr>
          <p:cNvPr id="155651" name="Rectangle 19">
            <a:extLst>
              <a:ext uri="{FF2B5EF4-FFF2-40B4-BE49-F238E27FC236}">
                <a16:creationId xmlns:a16="http://schemas.microsoft.com/office/drawing/2014/main" id="{01870C14-B0BC-E842-B36D-8749E33E5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6056312" cy="914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>
                <a:ea typeface="黑体" panose="02010609060101010101" pitchFamily="49" charset="-122"/>
              </a:rPr>
              <a:t>汉明码 </a:t>
            </a:r>
            <a:r>
              <a:rPr lang="en-US" altLang="zh-CN" sz="2400" b="1">
                <a:ea typeface="黑体" panose="02010609060101010101" pitchFamily="49" charset="-122"/>
              </a:rPr>
              <a:t>(</a:t>
            </a:r>
            <a:r>
              <a:rPr lang="zh-CN" altLang="en-US" sz="2400" b="1"/>
              <a:t>多重奇偶校验码</a:t>
            </a:r>
            <a:r>
              <a:rPr lang="en-US" altLang="zh-CN" sz="2400" b="1">
                <a:ea typeface="黑体" panose="02010609060101010101" pitchFamily="49" charset="-122"/>
              </a:rPr>
              <a:t>)</a:t>
            </a:r>
            <a:r>
              <a:rPr lang="en-US" altLang="zh-CN" sz="2400" b="1"/>
              <a:t> 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b="1">
                <a:ea typeface="楷体_GB2312" pitchFamily="49" charset="-122"/>
              </a:rPr>
              <a:t>特点</a:t>
            </a:r>
            <a:r>
              <a:rPr lang="en-US" altLang="zh-CN" b="1">
                <a:ea typeface="楷体_GB2312" pitchFamily="49" charset="-122"/>
              </a:rPr>
              <a:t>: </a:t>
            </a:r>
            <a:r>
              <a:rPr lang="zh-CN" altLang="en-US" b="1">
                <a:solidFill>
                  <a:schemeClr val="hlink"/>
                </a:solidFill>
                <a:ea typeface="楷体_GB2312" pitchFamily="49" charset="-122"/>
              </a:rPr>
              <a:t>既具有检错功能</a:t>
            </a:r>
            <a:r>
              <a:rPr lang="en-US" altLang="zh-CN" b="1">
                <a:solidFill>
                  <a:schemeClr val="hlink"/>
                </a:solidFill>
                <a:ea typeface="楷体_GB2312" pitchFamily="49" charset="-122"/>
              </a:rPr>
              <a:t>,</a:t>
            </a:r>
            <a:r>
              <a:rPr lang="zh-CN" altLang="en-US" b="1">
                <a:solidFill>
                  <a:schemeClr val="hlink"/>
                </a:solidFill>
                <a:ea typeface="楷体_GB2312" pitchFamily="49" charset="-122"/>
              </a:rPr>
              <a:t>又具有纠错功能</a:t>
            </a:r>
            <a:r>
              <a:rPr lang="en-US" altLang="zh-CN" b="1">
                <a:ea typeface="楷体_GB2312" pitchFamily="49" charset="-122"/>
              </a:rPr>
              <a:t>. </a:t>
            </a:r>
          </a:p>
        </p:txBody>
      </p:sp>
      <p:graphicFrame>
        <p:nvGraphicFramePr>
          <p:cNvPr id="693268" name="Group 20">
            <a:extLst>
              <a:ext uri="{FF2B5EF4-FFF2-40B4-BE49-F238E27FC236}">
                <a16:creationId xmlns:a16="http://schemas.microsoft.com/office/drawing/2014/main" id="{F9B7B246-43D5-E144-B88C-BA69AB397498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438400"/>
          <a:ext cx="4495800" cy="4206875"/>
        </p:xfrm>
        <a:graphic>
          <a:graphicData uri="http://schemas.openxmlformats.org/drawingml/2006/table">
            <a:tbl>
              <a:tblPr/>
              <a:tblGrid>
                <a:gridCol w="1220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6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十进制数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8421BCD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8421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汉明码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606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9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B099FBF-F31A-3748-9796-460938B11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3.3.1 </a:t>
            </a:r>
            <a:r>
              <a:rPr lang="zh-CN" altLang="en-US" sz="3200" b="1">
                <a:solidFill>
                  <a:schemeClr val="tx1"/>
                </a:solidFill>
              </a:rPr>
              <a:t>由设计要求列真值表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9FF483FF-D336-9D40-BAEC-B4A06F6D0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1463675"/>
            <a:ext cx="414655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2000" b="1">
                <a:ea typeface="黑体" panose="02010609060101010101" pitchFamily="49" charset="-122"/>
              </a:rPr>
              <a:t>解：</a:t>
            </a:r>
          </a:p>
          <a:p>
            <a:pPr lvl="1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b="1">
                <a:ea typeface="仿宋_GB2312" pitchFamily="49" charset="-122"/>
              </a:rPr>
              <a:t>(1) </a:t>
            </a:r>
            <a:r>
              <a:rPr lang="zh-CN" altLang="en-US" b="1">
                <a:ea typeface="仿宋_GB2312" pitchFamily="49" charset="-122"/>
              </a:rPr>
              <a:t>由题意确定逻辑变量</a:t>
            </a:r>
          </a:p>
          <a:p>
            <a:pPr lvl="2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1800" b="1">
                <a:ea typeface="仿宋_GB2312" pitchFamily="49" charset="-122"/>
              </a:rPr>
              <a:t>根据题意，该题的逻辑变量为：</a:t>
            </a:r>
          </a:p>
          <a:p>
            <a:pPr lvl="2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1800" b="1">
                <a:ea typeface="仿宋_GB2312" pitchFamily="49" charset="-122"/>
              </a:rPr>
              <a:t>    启动开关          以变量</a:t>
            </a:r>
            <a:r>
              <a:rPr lang="en-US" altLang="zh-CN" sz="1800" b="1" i="1">
                <a:ea typeface="仿宋_GB2312" pitchFamily="49" charset="-122"/>
              </a:rPr>
              <a:t>A</a:t>
            </a:r>
            <a:r>
              <a:rPr lang="zh-CN" altLang="en-US" sz="1800" b="1">
                <a:ea typeface="仿宋_GB2312" pitchFamily="49" charset="-122"/>
              </a:rPr>
              <a:t>表示</a:t>
            </a:r>
          </a:p>
          <a:p>
            <a:pPr lvl="2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1800" b="1">
                <a:ea typeface="仿宋_GB2312" pitchFamily="49" charset="-122"/>
              </a:rPr>
              <a:t>    车门开关          以变量</a:t>
            </a:r>
            <a:r>
              <a:rPr lang="en-US" altLang="zh-CN" sz="1800" b="1" i="1">
                <a:ea typeface="仿宋_GB2312" pitchFamily="49" charset="-122"/>
              </a:rPr>
              <a:t>B</a:t>
            </a:r>
            <a:r>
              <a:rPr lang="zh-CN" altLang="en-US" sz="1800" b="1">
                <a:ea typeface="仿宋_GB2312" pitchFamily="49" charset="-122"/>
              </a:rPr>
              <a:t>表示</a:t>
            </a:r>
          </a:p>
          <a:p>
            <a:pPr lvl="2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1800" b="1">
                <a:ea typeface="仿宋_GB2312" pitchFamily="49" charset="-122"/>
              </a:rPr>
              <a:t>    系安全带          以变量</a:t>
            </a:r>
            <a:r>
              <a:rPr lang="en-US" altLang="zh-CN" sz="1800" b="1" i="1">
                <a:ea typeface="仿宋_GB2312" pitchFamily="49" charset="-122"/>
              </a:rPr>
              <a:t>C</a:t>
            </a:r>
            <a:r>
              <a:rPr lang="zh-CN" altLang="en-US" sz="1800" b="1">
                <a:ea typeface="仿宋_GB2312" pitchFamily="49" charset="-122"/>
              </a:rPr>
              <a:t>表示</a:t>
            </a:r>
          </a:p>
          <a:p>
            <a:pPr lvl="2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1800" b="1">
                <a:ea typeface="仿宋_GB2312" pitchFamily="49" charset="-122"/>
              </a:rPr>
              <a:t>逻辑函数</a:t>
            </a:r>
          </a:p>
          <a:p>
            <a:pPr lvl="2" eaLnBrk="1" hangingPunct="1"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1800" b="1">
                <a:ea typeface="仿宋_GB2312" pitchFamily="49" charset="-122"/>
              </a:rPr>
              <a:t>    告警输出信号  以变量</a:t>
            </a:r>
            <a:r>
              <a:rPr lang="en-US" altLang="zh-CN" sz="1800" b="1" i="1">
                <a:ea typeface="仿宋_GB2312" pitchFamily="49" charset="-122"/>
              </a:rPr>
              <a:t>F</a:t>
            </a:r>
            <a:r>
              <a:rPr lang="zh-CN" altLang="zh-CN" sz="1800" b="1">
                <a:ea typeface="仿宋_GB2312" pitchFamily="49" charset="-122"/>
              </a:rPr>
              <a:t>表示</a:t>
            </a:r>
            <a:endParaRPr lang="zh-CN" altLang="en-US" sz="1800" b="1">
              <a:ea typeface="仿宋_GB2312" pitchFamily="49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7DD3A051-800B-A040-A319-96D815786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572000"/>
            <a:ext cx="350520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>
                <a:srgbClr val="0066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000" b="1">
                <a:ea typeface="仿宋_GB2312" pitchFamily="49" charset="-122"/>
              </a:rPr>
              <a:t>(2) </a:t>
            </a:r>
            <a:r>
              <a:rPr lang="zh-CN" altLang="en-US" sz="2000" b="1">
                <a:solidFill>
                  <a:schemeClr val="hlink"/>
                </a:solidFill>
                <a:ea typeface="仿宋_GB2312" pitchFamily="49" charset="-122"/>
              </a:rPr>
              <a:t>对逻辑变量赋值</a:t>
            </a:r>
          </a:p>
          <a:p>
            <a:pPr lvl="1" eaLnBrk="1" hangingPunct="1">
              <a:spcAft>
                <a:spcPct val="10000"/>
              </a:spcAft>
              <a:buClr>
                <a:srgbClr val="996600"/>
              </a:buClr>
              <a:buSzPct val="50000"/>
              <a:buFont typeface="Wingdings" pitchFamily="2" charset="2"/>
              <a:buNone/>
              <a:defRPr/>
            </a:pPr>
            <a:r>
              <a:rPr lang="en-US" altLang="zh-CN" sz="1800" b="1" i="1">
                <a:ea typeface="仿宋_GB2312" pitchFamily="49" charset="-122"/>
              </a:rPr>
              <a:t>A</a:t>
            </a:r>
            <a:r>
              <a:rPr lang="en-US" altLang="zh-CN" sz="1800" b="1">
                <a:ea typeface="仿宋_GB2312" pitchFamily="49" charset="-122"/>
              </a:rPr>
              <a:t> = 1  </a:t>
            </a:r>
            <a:r>
              <a:rPr lang="zh-CN" altLang="en-US" sz="1800" b="1">
                <a:ea typeface="仿宋_GB2312" pitchFamily="49" charset="-122"/>
              </a:rPr>
              <a:t>启动开关在启动位置</a:t>
            </a:r>
          </a:p>
          <a:p>
            <a:pPr lvl="1" eaLnBrk="1" hangingPunct="1">
              <a:spcAft>
                <a:spcPct val="10000"/>
              </a:spcAft>
              <a:buClr>
                <a:srgbClr val="996600"/>
              </a:buClr>
              <a:buSzPct val="50000"/>
              <a:buFont typeface="Wingdings" pitchFamily="2" charset="2"/>
              <a:buNone/>
              <a:defRPr/>
            </a:pPr>
            <a:r>
              <a:rPr lang="en-US" altLang="zh-CN" sz="1800" b="1" i="1">
                <a:ea typeface="仿宋_GB2312" pitchFamily="49" charset="-122"/>
              </a:rPr>
              <a:t>B</a:t>
            </a:r>
            <a:r>
              <a:rPr lang="en-US" altLang="zh-CN" sz="1800" b="1">
                <a:ea typeface="仿宋_GB2312" pitchFamily="49" charset="-122"/>
              </a:rPr>
              <a:t> = 1  </a:t>
            </a:r>
            <a:r>
              <a:rPr lang="zh-CN" altLang="en-US" sz="1800" b="1">
                <a:ea typeface="仿宋_GB2312" pitchFamily="49" charset="-122"/>
              </a:rPr>
              <a:t>车门已关</a:t>
            </a:r>
          </a:p>
          <a:p>
            <a:pPr lvl="1" eaLnBrk="1" hangingPunct="1">
              <a:spcAft>
                <a:spcPct val="10000"/>
              </a:spcAft>
              <a:buClr>
                <a:srgbClr val="996600"/>
              </a:buClr>
              <a:buSzPct val="50000"/>
              <a:buFont typeface="Wingdings" pitchFamily="2" charset="2"/>
              <a:buNone/>
              <a:defRPr/>
            </a:pPr>
            <a:r>
              <a:rPr lang="en-US" altLang="zh-CN" sz="1800" b="1" i="1">
                <a:ea typeface="仿宋_GB2312" pitchFamily="49" charset="-122"/>
              </a:rPr>
              <a:t>C </a:t>
            </a:r>
            <a:r>
              <a:rPr lang="en-US" altLang="zh-CN" sz="1800" b="1">
                <a:ea typeface="仿宋_GB2312" pitchFamily="49" charset="-122"/>
              </a:rPr>
              <a:t>= 1  </a:t>
            </a:r>
            <a:r>
              <a:rPr lang="zh-CN" altLang="en-US" sz="1800" b="1">
                <a:ea typeface="仿宋_GB2312" pitchFamily="49" charset="-122"/>
              </a:rPr>
              <a:t>系好安全带</a:t>
            </a:r>
          </a:p>
          <a:p>
            <a:pPr lvl="1" eaLnBrk="1" hangingPunct="1">
              <a:spcAft>
                <a:spcPct val="10000"/>
              </a:spcAft>
              <a:buClr>
                <a:srgbClr val="996600"/>
              </a:buClr>
              <a:buSzPct val="50000"/>
              <a:buFont typeface="Wingdings" pitchFamily="2" charset="2"/>
              <a:buNone/>
              <a:defRPr/>
            </a:pPr>
            <a:r>
              <a:rPr lang="en-US" altLang="zh-CN" sz="1800" b="1" i="1">
                <a:ea typeface="仿宋_GB2312" pitchFamily="49" charset="-122"/>
              </a:rPr>
              <a:t>F</a:t>
            </a:r>
            <a:r>
              <a:rPr lang="en-US" altLang="zh-CN" sz="1800" b="1">
                <a:ea typeface="仿宋_GB2312" pitchFamily="49" charset="-122"/>
              </a:rPr>
              <a:t> = 1  </a:t>
            </a:r>
            <a:r>
              <a:rPr lang="zh-CN" altLang="en-US" sz="1800" b="1">
                <a:ea typeface="仿宋_GB2312" pitchFamily="49" charset="-122"/>
              </a:rPr>
              <a:t>产生告警</a:t>
            </a:r>
          </a:p>
        </p:txBody>
      </p:sp>
      <p:grpSp>
        <p:nvGrpSpPr>
          <p:cNvPr id="605189" name="Group 5">
            <a:extLst>
              <a:ext uri="{FF2B5EF4-FFF2-40B4-BE49-F238E27FC236}">
                <a16:creationId xmlns:a16="http://schemas.microsoft.com/office/drawing/2014/main" id="{09AC7586-CAA3-2B49-908C-45BE6F1E505F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676400"/>
            <a:ext cx="3048000" cy="4800600"/>
            <a:chOff x="3408" y="1056"/>
            <a:chExt cx="1920" cy="3024"/>
          </a:xfrm>
        </p:grpSpPr>
        <p:sp>
          <p:nvSpPr>
            <p:cNvPr id="18438" name="Line 6">
              <a:extLst>
                <a:ext uri="{FF2B5EF4-FFF2-40B4-BE49-F238E27FC236}">
                  <a16:creationId xmlns:a16="http://schemas.microsoft.com/office/drawing/2014/main" id="{258D42E1-3F3D-7A47-B338-992D5BCD1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056"/>
              <a:ext cx="0" cy="302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8439" name="Text Box 7">
              <a:extLst>
                <a:ext uri="{FF2B5EF4-FFF2-40B4-BE49-F238E27FC236}">
                  <a16:creationId xmlns:a16="http://schemas.microsoft.com/office/drawing/2014/main" id="{CE49FBD8-6FA5-BB43-9C2E-F4892F9F3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142"/>
              <a:ext cx="1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ea typeface="仿宋_GB2312" pitchFamily="49" charset="-122"/>
                </a:rPr>
                <a:t>(3) </a:t>
              </a:r>
              <a:r>
                <a:rPr lang="zh-CN" altLang="en-US" sz="2000" b="1">
                  <a:ea typeface="仿宋_GB2312" pitchFamily="49" charset="-122"/>
                </a:rPr>
                <a:t>列写真值表</a:t>
              </a:r>
            </a:p>
          </p:txBody>
        </p:sp>
        <p:grpSp>
          <p:nvGrpSpPr>
            <p:cNvPr id="31751" name="Group 8">
              <a:extLst>
                <a:ext uri="{FF2B5EF4-FFF2-40B4-BE49-F238E27FC236}">
                  <a16:creationId xmlns:a16="http://schemas.microsoft.com/office/drawing/2014/main" id="{EC6F8F0B-5330-3C45-9850-9C3FA4EB79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536"/>
              <a:ext cx="1440" cy="2202"/>
              <a:chOff x="672" y="1440"/>
              <a:chExt cx="1536" cy="2422"/>
            </a:xfrm>
          </p:grpSpPr>
          <p:sp>
            <p:nvSpPr>
              <p:cNvPr id="31752" name="Rectangle 9">
                <a:extLst>
                  <a:ext uri="{FF2B5EF4-FFF2-40B4-BE49-F238E27FC236}">
                    <a16:creationId xmlns:a16="http://schemas.microsoft.com/office/drawing/2014/main" id="{18A33BFD-988A-9242-9581-AD50146B8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62"/>
                <a:ext cx="17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输</a:t>
                </a:r>
                <a:endPara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3" name="Rectangle 10">
                <a:extLst>
                  <a:ext uri="{FF2B5EF4-FFF2-40B4-BE49-F238E27FC236}">
                    <a16:creationId xmlns:a16="http://schemas.microsoft.com/office/drawing/2014/main" id="{9D43C79E-9549-1145-AA9F-29E052E87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" y="1462"/>
                <a:ext cx="17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4" name="Rectangle 11">
                <a:extLst>
                  <a:ext uri="{FF2B5EF4-FFF2-40B4-BE49-F238E27FC236}">
                    <a16:creationId xmlns:a16="http://schemas.microsoft.com/office/drawing/2014/main" id="{60E6BBD9-6F73-B84F-8438-9A3D4D9A4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1462"/>
                <a:ext cx="17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入</a:t>
                </a:r>
                <a:endPara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5" name="Rectangle 12">
                <a:extLst>
                  <a:ext uri="{FF2B5EF4-FFF2-40B4-BE49-F238E27FC236}">
                    <a16:creationId xmlns:a16="http://schemas.microsoft.com/office/drawing/2014/main" id="{F504DD6D-DE49-F642-804B-35BAFBDBF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1704"/>
                <a:ext cx="68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A    B    C</a:t>
                </a:r>
                <a:endParaRPr lang="en-US" altLang="zh-CN" sz="2000" b="1" i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6" name="Rectangle 13">
                <a:extLst>
                  <a:ext uri="{FF2B5EF4-FFF2-40B4-BE49-F238E27FC236}">
                    <a16:creationId xmlns:a16="http://schemas.microsoft.com/office/drawing/2014/main" id="{13034878-3683-2449-95CE-03B74F096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1462"/>
                <a:ext cx="17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输</a:t>
                </a:r>
                <a:endPara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7" name="Rectangle 14">
                <a:extLst>
                  <a:ext uri="{FF2B5EF4-FFF2-40B4-BE49-F238E27FC236}">
                    <a16:creationId xmlns:a16="http://schemas.microsoft.com/office/drawing/2014/main" id="{BB15C09F-64A0-384A-8C47-CD1F739CC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462"/>
                <a:ext cx="17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8" name="Rectangle 15">
                <a:extLst>
                  <a:ext uri="{FF2B5EF4-FFF2-40B4-BE49-F238E27FC236}">
                    <a16:creationId xmlns:a16="http://schemas.microsoft.com/office/drawing/2014/main" id="{320A628B-B000-564F-B73C-67F6E8112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1462"/>
                <a:ext cx="17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出</a:t>
                </a:r>
                <a:endPara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59" name="Rectangle 16">
                <a:extLst>
                  <a:ext uri="{FF2B5EF4-FFF2-40B4-BE49-F238E27FC236}">
                    <a16:creationId xmlns:a16="http://schemas.microsoft.com/office/drawing/2014/main" id="{F204C50A-E675-6F47-B362-A81211A95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1704"/>
                <a:ext cx="114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F</a:t>
                </a:r>
                <a:endParaRPr lang="en-US" altLang="zh-CN" sz="2000" b="1" i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0" name="Rectangle 17">
                <a:extLst>
                  <a:ext uri="{FF2B5EF4-FFF2-40B4-BE49-F238E27FC236}">
                    <a16:creationId xmlns:a16="http://schemas.microsoft.com/office/drawing/2014/main" id="{DBF30BA9-6392-5349-9290-7007CC1A8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1978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0    0    0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1" name="Rectangle 18">
                <a:extLst>
                  <a:ext uri="{FF2B5EF4-FFF2-40B4-BE49-F238E27FC236}">
                    <a16:creationId xmlns:a16="http://schemas.microsoft.com/office/drawing/2014/main" id="{4C3408B6-F1DC-5042-9D83-253DAC992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1978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2" name="Rectangle 19">
                <a:extLst>
                  <a:ext uri="{FF2B5EF4-FFF2-40B4-BE49-F238E27FC236}">
                    <a16:creationId xmlns:a16="http://schemas.microsoft.com/office/drawing/2014/main" id="{47B8562B-4C6C-E64C-9450-47E825C99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2217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0    0    1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3" name="Rectangle 20">
                <a:extLst>
                  <a:ext uri="{FF2B5EF4-FFF2-40B4-BE49-F238E27FC236}">
                    <a16:creationId xmlns:a16="http://schemas.microsoft.com/office/drawing/2014/main" id="{9AC814AD-4085-0C43-B4DC-66A854CE3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2217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4" name="Rectangle 21">
                <a:extLst>
                  <a:ext uri="{FF2B5EF4-FFF2-40B4-BE49-F238E27FC236}">
                    <a16:creationId xmlns:a16="http://schemas.microsoft.com/office/drawing/2014/main" id="{4F7DD5DD-6C0E-3343-8108-2A7D03CC8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2456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0    1    0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5" name="Rectangle 22">
                <a:extLst>
                  <a:ext uri="{FF2B5EF4-FFF2-40B4-BE49-F238E27FC236}">
                    <a16:creationId xmlns:a16="http://schemas.microsoft.com/office/drawing/2014/main" id="{E728AEC1-C20A-1B42-A6B5-205FB8825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2456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6" name="Rectangle 23">
                <a:extLst>
                  <a:ext uri="{FF2B5EF4-FFF2-40B4-BE49-F238E27FC236}">
                    <a16:creationId xmlns:a16="http://schemas.microsoft.com/office/drawing/2014/main" id="{DBA8F02C-85B0-5143-B8A4-45B3A8881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2695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0    1    1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7" name="Rectangle 24">
                <a:extLst>
                  <a:ext uri="{FF2B5EF4-FFF2-40B4-BE49-F238E27FC236}">
                    <a16:creationId xmlns:a16="http://schemas.microsoft.com/office/drawing/2014/main" id="{0E1A138D-0BCB-2941-8D0A-69F017380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2695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8" name="Rectangle 25">
                <a:extLst>
                  <a:ext uri="{FF2B5EF4-FFF2-40B4-BE49-F238E27FC236}">
                    <a16:creationId xmlns:a16="http://schemas.microsoft.com/office/drawing/2014/main" id="{33F3714C-966C-8549-97C2-D923ADC54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2934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1    0    0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9" name="Rectangle 26">
                <a:extLst>
                  <a:ext uri="{FF2B5EF4-FFF2-40B4-BE49-F238E27FC236}">
                    <a16:creationId xmlns:a16="http://schemas.microsoft.com/office/drawing/2014/main" id="{88A6DF07-722F-B543-9FA4-BF7E4CF83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2934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0" name="Rectangle 27">
                <a:extLst>
                  <a:ext uri="{FF2B5EF4-FFF2-40B4-BE49-F238E27FC236}">
                    <a16:creationId xmlns:a16="http://schemas.microsoft.com/office/drawing/2014/main" id="{10528C20-B0C5-F942-AEE4-F9D0A963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3173"/>
                <a:ext cx="59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1    0    1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1" name="Rectangle 28">
                <a:extLst>
                  <a:ext uri="{FF2B5EF4-FFF2-40B4-BE49-F238E27FC236}">
                    <a16:creationId xmlns:a16="http://schemas.microsoft.com/office/drawing/2014/main" id="{7B2F4CA0-3AD5-504C-ACA3-5176DC79E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3173"/>
                <a:ext cx="8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2" name="Rectangle 29">
                <a:extLst>
                  <a:ext uri="{FF2B5EF4-FFF2-40B4-BE49-F238E27FC236}">
                    <a16:creationId xmlns:a16="http://schemas.microsoft.com/office/drawing/2014/main" id="{D659E9F4-354A-3049-8F1F-2B9E679CB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3412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1    1    0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3" name="Rectangle 30">
                <a:extLst>
                  <a:ext uri="{FF2B5EF4-FFF2-40B4-BE49-F238E27FC236}">
                    <a16:creationId xmlns:a16="http://schemas.microsoft.com/office/drawing/2014/main" id="{91EC21D8-0593-4544-A3C2-13C289DA7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3412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4" name="Rectangle 31">
                <a:extLst>
                  <a:ext uri="{FF2B5EF4-FFF2-40B4-BE49-F238E27FC236}">
                    <a16:creationId xmlns:a16="http://schemas.microsoft.com/office/drawing/2014/main" id="{EEDD1926-F240-8A47-B26C-AF4FB1A40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" y="3651"/>
                <a:ext cx="59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1    1    1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5" name="Rectangle 32">
                <a:extLst>
                  <a:ext uri="{FF2B5EF4-FFF2-40B4-BE49-F238E27FC236}">
                    <a16:creationId xmlns:a16="http://schemas.microsoft.com/office/drawing/2014/main" id="{7E691924-387D-1F4A-BD52-1C9F1539F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3651"/>
                <a:ext cx="8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  <a:endPara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5" name="Line 33">
                <a:extLst>
                  <a:ext uri="{FF2B5EF4-FFF2-40B4-BE49-F238E27FC236}">
                    <a16:creationId xmlns:a16="http://schemas.microsoft.com/office/drawing/2014/main" id="{A583ADEA-97CC-8947-8004-8F7199F90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40"/>
                <a:ext cx="15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8466" name="Line 34">
                <a:extLst>
                  <a:ext uri="{FF2B5EF4-FFF2-40B4-BE49-F238E27FC236}">
                    <a16:creationId xmlns:a16="http://schemas.microsoft.com/office/drawing/2014/main" id="{503471B6-40A1-4B4C-9C9C-CBF34010A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968"/>
                <a:ext cx="15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8467" name="Line 35">
                <a:extLst>
                  <a:ext uri="{FF2B5EF4-FFF2-40B4-BE49-F238E27FC236}">
                    <a16:creationId xmlns:a16="http://schemas.microsoft.com/office/drawing/2014/main" id="{170A88CD-B03F-5545-8AED-A8CB45434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440"/>
                <a:ext cx="15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8468" name="Line 36">
                <a:extLst>
                  <a:ext uri="{FF2B5EF4-FFF2-40B4-BE49-F238E27FC236}">
                    <a16:creationId xmlns:a16="http://schemas.microsoft.com/office/drawing/2014/main" id="{73911F5E-DA42-3947-8867-4F3768C19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440"/>
                <a:ext cx="0" cy="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8469" name="Line 37">
                <a:extLst>
                  <a:ext uri="{FF2B5EF4-FFF2-40B4-BE49-F238E27FC236}">
                    <a16:creationId xmlns:a16="http://schemas.microsoft.com/office/drawing/2014/main" id="{338B0D98-BF27-274F-AA6A-D73B2FBE0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680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3F31CE6D-DDC1-6C42-83FD-3C4914755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黑体" charset="-122"/>
              </a:rPr>
              <a:t>可靠性编码－</a:t>
            </a:r>
            <a:r>
              <a:rPr lang="zh-CN" altLang="en-US" sz="2000" b="1">
                <a:solidFill>
                  <a:schemeClr val="tx1"/>
                </a:solidFill>
                <a:ea typeface="黑体" charset="-122"/>
              </a:rPr>
              <a:t>汉明码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 </a:t>
            </a:r>
          </a:p>
        </p:txBody>
      </p:sp>
      <p:sp>
        <p:nvSpPr>
          <p:cNvPr id="694275" name="Line 3">
            <a:extLst>
              <a:ext uri="{FF2B5EF4-FFF2-40B4-BE49-F238E27FC236}">
                <a16:creationId xmlns:a16="http://schemas.microsoft.com/office/drawing/2014/main" id="{F9E398BB-0B33-9740-A97E-3E0039268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828800"/>
            <a:ext cx="0" cy="45720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aphicFrame>
        <p:nvGraphicFramePr>
          <p:cNvPr id="694276" name="Group 4">
            <a:extLst>
              <a:ext uri="{FF2B5EF4-FFF2-40B4-BE49-F238E27FC236}">
                <a16:creationId xmlns:a16="http://schemas.microsoft.com/office/drawing/2014/main" id="{380D75DA-BC73-E542-819C-E753EF77BC2B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151063"/>
          <a:ext cx="3886200" cy="3814762"/>
        </p:xfrm>
        <a:graphic>
          <a:graphicData uri="http://schemas.openxmlformats.org/drawingml/2006/table">
            <a:tbl>
              <a:tblPr/>
              <a:tblGrid>
                <a:gridCol w="105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68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十进制数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8421BCD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码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8421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汉明码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07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9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1001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6690" name="Rectangle 18">
            <a:extLst>
              <a:ext uri="{FF2B5EF4-FFF2-40B4-BE49-F238E27FC236}">
                <a16:creationId xmlns:a16="http://schemas.microsoft.com/office/drawing/2014/main" id="{3591FA9B-C1B4-7A41-A139-CEA57C064B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3846512" cy="6858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2400" b="1"/>
              <a:t>汉明码的编码</a:t>
            </a:r>
          </a:p>
        </p:txBody>
      </p:sp>
      <p:grpSp>
        <p:nvGrpSpPr>
          <p:cNvPr id="694291" name="Group 19">
            <a:extLst>
              <a:ext uri="{FF2B5EF4-FFF2-40B4-BE49-F238E27FC236}">
                <a16:creationId xmlns:a16="http://schemas.microsoft.com/office/drawing/2014/main" id="{FA66CB8B-88FE-2C41-8FD5-0123704CC003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1846263"/>
            <a:ext cx="4724400" cy="4859337"/>
            <a:chOff x="2784" y="1163"/>
            <a:chExt cx="2976" cy="3061"/>
          </a:xfrm>
        </p:grpSpPr>
        <p:pic>
          <p:nvPicPr>
            <p:cNvPr id="156692" name="Picture 20">
              <a:extLst>
                <a:ext uri="{FF2B5EF4-FFF2-40B4-BE49-F238E27FC236}">
                  <a16:creationId xmlns:a16="http://schemas.microsoft.com/office/drawing/2014/main" id="{70491E6C-E0C4-5A41-840C-F940557D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163"/>
              <a:ext cx="2976" cy="2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6693" name="Rectangle 21">
              <a:extLst>
                <a:ext uri="{FF2B5EF4-FFF2-40B4-BE49-F238E27FC236}">
                  <a16:creationId xmlns:a16="http://schemas.microsoft.com/office/drawing/2014/main" id="{45D85ED8-8AFB-C64E-9E7D-4F36466AD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968"/>
              <a:ext cx="2976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9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7DB99ADC-C077-4A44-89BD-33E7FFB85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黑体" charset="-122"/>
              </a:rPr>
              <a:t>可靠性编码－</a:t>
            </a:r>
            <a:r>
              <a:rPr lang="zh-CN" altLang="en-US" sz="2000" b="1">
                <a:solidFill>
                  <a:schemeClr val="tx1"/>
                </a:solidFill>
                <a:ea typeface="黑体" charset="-122"/>
              </a:rPr>
              <a:t>汉明码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 </a:t>
            </a:r>
          </a:p>
        </p:txBody>
      </p:sp>
      <p:pic>
        <p:nvPicPr>
          <p:cNvPr id="157699" name="Picture 3">
            <a:extLst>
              <a:ext uri="{FF2B5EF4-FFF2-40B4-BE49-F238E27FC236}">
                <a16:creationId xmlns:a16="http://schemas.microsoft.com/office/drawing/2014/main" id="{6CAA2516-9982-C447-8B0D-A4EB210A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46263"/>
            <a:ext cx="4724400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7700" name="Line 4">
            <a:extLst>
              <a:ext uri="{FF2B5EF4-FFF2-40B4-BE49-F238E27FC236}">
                <a16:creationId xmlns:a16="http://schemas.microsoft.com/office/drawing/2014/main" id="{CE0A62A8-0EB1-FB43-BBAE-86C56F9D7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828800"/>
            <a:ext cx="0" cy="45720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aphicFrame>
        <p:nvGraphicFramePr>
          <p:cNvPr id="695301" name="Group 5">
            <a:extLst>
              <a:ext uri="{FF2B5EF4-FFF2-40B4-BE49-F238E27FC236}">
                <a16:creationId xmlns:a16="http://schemas.microsoft.com/office/drawing/2014/main" id="{FCA5FB94-AC43-5941-80B6-D89AF820E0D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151063"/>
          <a:ext cx="3886200" cy="3814762"/>
        </p:xfrm>
        <a:graphic>
          <a:graphicData uri="http://schemas.openxmlformats.org/drawingml/2006/table">
            <a:tbl>
              <a:tblPr/>
              <a:tblGrid>
                <a:gridCol w="105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68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十进制数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8421BCD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码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8421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汉明码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07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9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1001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隶书" charset="0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011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100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1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charset="0"/>
                          <a:ea typeface="隶书" charset="0"/>
                        </a:rPr>
                        <a:t>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715" name="Rectangle 19">
            <a:extLst>
              <a:ext uri="{FF2B5EF4-FFF2-40B4-BE49-F238E27FC236}">
                <a16:creationId xmlns:a16="http://schemas.microsoft.com/office/drawing/2014/main" id="{5D07F1EB-1D90-3345-BA0A-82E06A949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4532312" cy="6858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2400" b="1"/>
              <a:t>汉明码的编码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DF0EE38F-963A-4049-8DD2-3823C4FFE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可靠性编码</a:t>
            </a:r>
            <a:r>
              <a:rPr lang="zh-CN" altLang="en-US" sz="2800" b="1">
                <a:solidFill>
                  <a:schemeClr val="tx1"/>
                </a:solidFill>
              </a:rPr>
              <a:t>－汉明码</a:t>
            </a:r>
            <a:r>
              <a:rPr lang="zh-CN" altLang="en-US" sz="2000">
                <a:solidFill>
                  <a:srgbClr val="FF0000"/>
                </a:solidFill>
                <a:ea typeface="宋体" charset="-122"/>
              </a:rPr>
              <a:t> </a:t>
            </a:r>
          </a:p>
        </p:txBody>
      </p:sp>
      <p:pic>
        <p:nvPicPr>
          <p:cNvPr id="158723" name="Picture 3">
            <a:extLst>
              <a:ext uri="{FF2B5EF4-FFF2-40B4-BE49-F238E27FC236}">
                <a16:creationId xmlns:a16="http://schemas.microsoft.com/office/drawing/2014/main" id="{F6A6CB87-CAD3-5E43-915D-A05F9F86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1054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8724" name="Line 4">
            <a:extLst>
              <a:ext uri="{FF2B5EF4-FFF2-40B4-BE49-F238E27FC236}">
                <a16:creationId xmlns:a16="http://schemas.microsoft.com/office/drawing/2014/main" id="{1EE0CBD8-2BA1-4242-AD7E-450E13BC3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447800"/>
            <a:ext cx="0" cy="52578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pic>
        <p:nvPicPr>
          <p:cNvPr id="158725" name="Picture 5">
            <a:extLst>
              <a:ext uri="{FF2B5EF4-FFF2-40B4-BE49-F238E27FC236}">
                <a16:creationId xmlns:a16="http://schemas.microsoft.com/office/drawing/2014/main" id="{79CEF604-C252-624A-A192-2F4F80F6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3154363" cy="541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>
            <a:extLst>
              <a:ext uri="{FF2B5EF4-FFF2-40B4-BE49-F238E27FC236}">
                <a16:creationId xmlns:a16="http://schemas.microsoft.com/office/drawing/2014/main" id="{77D2C409-6CB4-F04C-8E4D-BF6A84B3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91000"/>
            <a:ext cx="29718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9747" name="Rectangle 3">
            <a:extLst>
              <a:ext uri="{FF2B5EF4-FFF2-40B4-BE49-F238E27FC236}">
                <a16:creationId xmlns:a16="http://schemas.microsoft.com/office/drawing/2014/main" id="{F56C058F-2CCC-9B44-A473-1900AC505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3.5.7 </a:t>
            </a:r>
            <a:r>
              <a:rPr lang="zh-CN" altLang="en-US" sz="3600" b="1"/>
              <a:t>运算电路</a:t>
            </a:r>
          </a:p>
        </p:txBody>
      </p:sp>
      <p:sp>
        <p:nvSpPr>
          <p:cNvPr id="159748" name="Rectangle 4">
            <a:extLst>
              <a:ext uri="{FF2B5EF4-FFF2-40B4-BE49-F238E27FC236}">
                <a16:creationId xmlns:a16="http://schemas.microsoft.com/office/drawing/2014/main" id="{354935A9-59AF-9B40-A989-E819769E4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599112" cy="4684713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/>
              <a:t>加法器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400" b="1">
                <a:solidFill>
                  <a:schemeClr val="hlink"/>
                </a:solidFill>
                <a:ea typeface="隶书" charset="0"/>
              </a:rPr>
              <a:t>串行进位加法器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zh-CN" altLang="en-US" sz="2000" b="1">
                <a:solidFill>
                  <a:srgbClr val="006600"/>
                </a:solidFill>
                <a:ea typeface="楷体_GB2312" charset="0"/>
              </a:rPr>
              <a:t>进位信号逐级传递；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zh-CN" altLang="en-US" sz="2000" b="1">
                <a:solidFill>
                  <a:srgbClr val="006600"/>
                </a:solidFill>
                <a:ea typeface="楷体_GB2312" charset="0"/>
              </a:rPr>
              <a:t>速度慢，电路简单</a:t>
            </a:r>
          </a:p>
          <a:p>
            <a:pPr lvl="2" eaLnBrk="1" hangingPunct="1">
              <a:buFont typeface="Wingdings" charset="2"/>
              <a:buChar char="n"/>
              <a:defRPr/>
            </a:pPr>
            <a:endParaRPr lang="zh-CN" altLang="en-US" sz="1000" b="1">
              <a:solidFill>
                <a:srgbClr val="006600"/>
              </a:solidFill>
              <a:ea typeface="楷体_GB2312" charset="0"/>
            </a:endParaRP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400" b="1">
                <a:solidFill>
                  <a:schemeClr val="hlink"/>
                </a:solidFill>
                <a:ea typeface="隶书" charset="0"/>
              </a:rPr>
              <a:t>超前进位加法器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zh-CN" altLang="en-US" sz="2000" b="1">
                <a:solidFill>
                  <a:srgbClr val="006600"/>
                </a:solidFill>
                <a:ea typeface="楷体_GB2312" charset="0"/>
              </a:rPr>
              <a:t>提前算出各全加器的进位信号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zh-CN" altLang="en-US" sz="2000" b="1">
                <a:solidFill>
                  <a:srgbClr val="006600"/>
                </a:solidFill>
                <a:ea typeface="楷体_GB2312" charset="0"/>
              </a:rPr>
              <a:t>速度快，进位电路复杂</a:t>
            </a:r>
          </a:p>
        </p:txBody>
      </p:sp>
      <p:graphicFrame>
        <p:nvGraphicFramePr>
          <p:cNvPr id="196612" name="Object 5">
            <a:extLst>
              <a:ext uri="{FF2B5EF4-FFF2-40B4-BE49-F238E27FC236}">
                <a16:creationId xmlns:a16="http://schemas.microsoft.com/office/drawing/2014/main" id="{05652B92-E0C3-1242-AD68-C876E7AD43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8300" y="1828800"/>
          <a:ext cx="35433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9" r:id="rId4" imgW="41592500" imgH="18364200" progId="Visio.Drawing.6">
                  <p:embed/>
                </p:oleObj>
              </mc:Choice>
              <mc:Fallback>
                <p:oleObj r:id="rId4" imgW="41592500" imgH="183642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1828800"/>
                        <a:ext cx="35433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0" name="Text Box 6">
            <a:extLst>
              <a:ext uri="{FF2B5EF4-FFF2-40B4-BE49-F238E27FC236}">
                <a16:creationId xmlns:a16="http://schemas.microsoft.com/office/drawing/2014/main" id="{0B064823-DD81-0947-8176-5699BEED2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57531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800" b="1">
                <a:latin typeface="Times New Roman" charset="0"/>
              </a:rPr>
              <a:t>74LS283</a:t>
            </a:r>
          </a:p>
        </p:txBody>
      </p:sp>
      <p:graphicFrame>
        <p:nvGraphicFramePr>
          <p:cNvPr id="697351" name="Object 7">
            <a:extLst>
              <a:ext uri="{FF2B5EF4-FFF2-40B4-BE49-F238E27FC236}">
                <a16:creationId xmlns:a16="http://schemas.microsoft.com/office/drawing/2014/main" id="{52EE011B-17DE-354E-99D3-F9F941A3B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4953000"/>
          <a:ext cx="275907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0" name="公式" r:id="rId6" imgW="35394900" imgH="10528300" progId="Equation.3">
                  <p:embed/>
                </p:oleObj>
              </mc:Choice>
              <mc:Fallback>
                <p:oleObj name="公式" r:id="rId6" imgW="35394900" imgH="1052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953000"/>
                        <a:ext cx="275907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2" name="Object 8">
            <a:extLst>
              <a:ext uri="{FF2B5EF4-FFF2-40B4-BE49-F238E27FC236}">
                <a16:creationId xmlns:a16="http://schemas.microsoft.com/office/drawing/2014/main" id="{044D20B1-0C80-6C46-90DE-ED8238B6D0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5951538"/>
          <a:ext cx="365760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1" name="公式" r:id="rId8" imgW="46812200" imgH="10528300" progId="Equation.3">
                  <p:embed/>
                </p:oleObj>
              </mc:Choice>
              <mc:Fallback>
                <p:oleObj name="公式" r:id="rId8" imgW="46812200" imgH="1052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951538"/>
                        <a:ext cx="3657600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D1715424-8F50-B549-B6AF-B5BA64AC0B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ea typeface="宋体" charset="-122"/>
              </a:rPr>
              <a:t>例：</a:t>
            </a:r>
            <a:r>
              <a:rPr lang="zh-CN" altLang="en-US" sz="2400" b="1">
                <a:solidFill>
                  <a:srgbClr val="000000"/>
                </a:solidFill>
                <a:ea typeface="宋体" charset="-122"/>
              </a:rPr>
              <a:t>用四位二进制加法器构成一位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8421BCD</a:t>
            </a:r>
            <a:r>
              <a:rPr lang="zh-CN" altLang="en-US" sz="2400" b="1">
                <a:solidFill>
                  <a:srgbClr val="000000"/>
                </a:solidFill>
                <a:ea typeface="宋体" charset="-122"/>
              </a:rPr>
              <a:t>码加法器</a:t>
            </a:r>
          </a:p>
        </p:txBody>
      </p:sp>
      <p:pic>
        <p:nvPicPr>
          <p:cNvPr id="160771" name="Picture 4">
            <a:extLst>
              <a:ext uri="{FF2B5EF4-FFF2-40B4-BE49-F238E27FC236}">
                <a16:creationId xmlns:a16="http://schemas.microsoft.com/office/drawing/2014/main" id="{36E49393-5594-C64C-9E80-E741E002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6019800" cy="44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0772" name="Rectangle 5" descr="花岗岩">
            <a:extLst>
              <a:ext uri="{FF2B5EF4-FFF2-40B4-BE49-F238E27FC236}">
                <a16:creationId xmlns:a16="http://schemas.microsoft.com/office/drawing/2014/main" id="{2984916B-61FF-4A47-B2E7-6E5B58824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876800"/>
            <a:ext cx="5562600" cy="838200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60773" name="Rectangle 6">
            <a:extLst>
              <a:ext uri="{FF2B5EF4-FFF2-40B4-BE49-F238E27FC236}">
                <a16:creationId xmlns:a16="http://schemas.microsoft.com/office/drawing/2014/main" id="{EDAD6CC6-B030-F349-8C18-0760EE6C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505200"/>
            <a:ext cx="4495800" cy="1066800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60774" name="Rectangle 7">
            <a:extLst>
              <a:ext uri="{FF2B5EF4-FFF2-40B4-BE49-F238E27FC236}">
                <a16:creationId xmlns:a16="http://schemas.microsoft.com/office/drawing/2014/main" id="{CEEAF199-2F34-B84E-BFB1-41C3FB326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286000"/>
            <a:ext cx="5638800" cy="990600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83688" name="Text Box 8">
            <a:extLst>
              <a:ext uri="{FF2B5EF4-FFF2-40B4-BE49-F238E27FC236}">
                <a16:creationId xmlns:a16="http://schemas.microsoft.com/office/drawing/2014/main" id="{4F763AE9-C0A3-1F44-95C5-8AD00384C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208588"/>
            <a:ext cx="13017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/>
              <a:t>加法运算</a:t>
            </a:r>
          </a:p>
        </p:txBody>
      </p:sp>
      <p:sp>
        <p:nvSpPr>
          <p:cNvPr id="583689" name="Text Box 9">
            <a:extLst>
              <a:ext uri="{FF2B5EF4-FFF2-40B4-BE49-F238E27FC236}">
                <a16:creationId xmlns:a16="http://schemas.microsoft.com/office/drawing/2014/main" id="{2F1A3ACF-58B4-4A4F-96A5-23CB7CC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10000"/>
            <a:ext cx="13017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/>
              <a:t>判决电路</a:t>
            </a:r>
          </a:p>
        </p:txBody>
      </p:sp>
      <p:sp>
        <p:nvSpPr>
          <p:cNvPr id="583690" name="Text Box 10">
            <a:extLst>
              <a:ext uri="{FF2B5EF4-FFF2-40B4-BE49-F238E27FC236}">
                <a16:creationId xmlns:a16="http://schemas.microsoft.com/office/drawing/2014/main" id="{C4ED2BFE-DCD9-CD48-B78C-7892FDC38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554288"/>
            <a:ext cx="11747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/>
              <a:t>加</a:t>
            </a:r>
            <a:r>
              <a:rPr lang="en-US" altLang="zh-CN" sz="2200"/>
              <a:t>6</a:t>
            </a:r>
            <a:r>
              <a:rPr lang="zh-CN" altLang="en-US" sz="2200"/>
              <a:t>修正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8" grpId="0" autoUpdateAnimBg="0"/>
      <p:bldP spid="583689" grpId="0" autoUpdateAnimBg="0"/>
      <p:bldP spid="583690" grpId="0" autoUpdateAnimBg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767600B6-A424-EE49-A154-F993CB4B3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ea typeface="宋体" charset="-122"/>
              </a:rPr>
              <a:t>例：</a:t>
            </a:r>
            <a:r>
              <a:rPr lang="zh-CN" altLang="en-US" sz="2400" b="1">
                <a:solidFill>
                  <a:srgbClr val="000000"/>
                </a:solidFill>
                <a:ea typeface="宋体" charset="-122"/>
              </a:rPr>
              <a:t>用四位二进制加法器构成一位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8421BCD</a:t>
            </a:r>
            <a:r>
              <a:rPr lang="zh-CN" altLang="en-US" sz="2400" b="1">
                <a:solidFill>
                  <a:srgbClr val="000000"/>
                </a:solidFill>
                <a:ea typeface="宋体" charset="-122"/>
              </a:rPr>
              <a:t>码加法器</a:t>
            </a:r>
            <a:r>
              <a:rPr lang="zh-CN" altLang="en-US"/>
              <a:t> </a:t>
            </a:r>
          </a:p>
        </p:txBody>
      </p:sp>
      <p:graphicFrame>
        <p:nvGraphicFramePr>
          <p:cNvPr id="198658" name="Object 4">
            <a:extLst>
              <a:ext uri="{FF2B5EF4-FFF2-40B4-BE49-F238E27FC236}">
                <a16:creationId xmlns:a16="http://schemas.microsoft.com/office/drawing/2014/main" id="{D67C69C0-DD35-3B4A-AB06-9F98ADABA9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600200"/>
          <a:ext cx="7848600" cy="377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3" r:id="rId3" imgW="47599600" imgH="21501100" progId="Visio.Drawing.6">
                  <p:embed/>
                </p:oleObj>
              </mc:Choice>
              <mc:Fallback>
                <p:oleObj r:id="rId3" imgW="47599600" imgH="2150110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00200"/>
                        <a:ext cx="7848600" cy="377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376" name="Text Box 152">
            <a:extLst>
              <a:ext uri="{FF2B5EF4-FFF2-40B4-BE49-F238E27FC236}">
                <a16:creationId xmlns:a16="http://schemas.microsoft.com/office/drawing/2014/main" id="{68233B5C-390F-9D46-B7AC-1ED2503C0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562600"/>
            <a:ext cx="13017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/>
              <a:t>加法运算</a:t>
            </a:r>
          </a:p>
        </p:txBody>
      </p:sp>
      <p:sp>
        <p:nvSpPr>
          <p:cNvPr id="564377" name="Text Box 153">
            <a:extLst>
              <a:ext uri="{FF2B5EF4-FFF2-40B4-BE49-F238E27FC236}">
                <a16:creationId xmlns:a16="http://schemas.microsoft.com/office/drawing/2014/main" id="{66EAEB05-3F1D-3B44-9833-AAD63111F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562600"/>
            <a:ext cx="13017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/>
              <a:t>判决电路</a:t>
            </a:r>
          </a:p>
        </p:txBody>
      </p:sp>
      <p:sp>
        <p:nvSpPr>
          <p:cNvPr id="564378" name="Text Box 154">
            <a:extLst>
              <a:ext uri="{FF2B5EF4-FFF2-40B4-BE49-F238E27FC236}">
                <a16:creationId xmlns:a16="http://schemas.microsoft.com/office/drawing/2014/main" id="{4F5C1C93-6C3B-6745-B4E0-2E1508A0F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562600"/>
            <a:ext cx="11747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/>
              <a:t>加</a:t>
            </a:r>
            <a:r>
              <a:rPr lang="en-US" altLang="zh-CN" sz="2200"/>
              <a:t>6</a:t>
            </a:r>
            <a:r>
              <a:rPr lang="zh-CN" altLang="en-US" sz="2200"/>
              <a:t>修正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376" grpId="0" autoUpdateAnimBg="0"/>
      <p:bldP spid="564377" grpId="0" autoUpdateAnimBg="0"/>
      <p:bldP spid="564378" grpId="0" autoUpdateAnimBg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37B25-40EB-9343-B049-8005D87B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/>
              <a:t>例：用</a:t>
            </a:r>
            <a:r>
              <a:rPr lang="en-US" altLang="zh-CN" sz="2400" dirty="0"/>
              <a:t>4</a:t>
            </a:r>
            <a:r>
              <a:rPr lang="zh-CN" altLang="en-US" sz="2400" dirty="0"/>
              <a:t>位数码比较器和</a:t>
            </a:r>
            <a:r>
              <a:rPr lang="en-US" altLang="zh-CN" sz="2400" dirty="0"/>
              <a:t>4</a:t>
            </a:r>
            <a:r>
              <a:rPr lang="zh-CN" altLang="en-US" sz="2400" dirty="0"/>
              <a:t>位加法器构成</a:t>
            </a:r>
            <a:r>
              <a:rPr lang="en-US" altLang="zh-CN" sz="2400" dirty="0"/>
              <a:t>4</a:t>
            </a:r>
            <a:r>
              <a:rPr lang="zh-CN" altLang="en-US" sz="2400" dirty="0"/>
              <a:t>位二级制数转换</a:t>
            </a:r>
            <a:br>
              <a:rPr lang="en-US" altLang="zh-CN" sz="2400" dirty="0"/>
            </a:br>
            <a:r>
              <a:rPr lang="zh-CN" altLang="en-US" sz="2400" dirty="0"/>
              <a:t>        为</a:t>
            </a:r>
            <a:r>
              <a:rPr lang="en-US" altLang="zh-CN" sz="2400" dirty="0"/>
              <a:t>8421</a:t>
            </a:r>
            <a:r>
              <a:rPr lang="en" altLang="zh-CN" sz="2400" dirty="0"/>
              <a:t>BCD</a:t>
            </a:r>
            <a:r>
              <a:rPr lang="zh-CN" altLang="en-US" sz="2400" dirty="0"/>
              <a:t>码的电路。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11D45E-13AE-5C44-BBBB-C4159B72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825625"/>
            <a:ext cx="79216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4">
            <a:extLst>
              <a:ext uri="{FF2B5EF4-FFF2-40B4-BE49-F238E27FC236}">
                <a16:creationId xmlns:a16="http://schemas.microsoft.com/office/drawing/2014/main" id="{B58FC7DF-417A-4547-BE34-A60E5B4D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1463"/>
            <a:ext cx="7239000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2819" name="Text Box 5">
            <a:extLst>
              <a:ext uri="{FF2B5EF4-FFF2-40B4-BE49-F238E27FC236}">
                <a16:creationId xmlns:a16="http://schemas.microsoft.com/office/drawing/2014/main" id="{96F3D587-18EE-0348-8F16-4D8AADD1F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288925"/>
            <a:ext cx="5953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分析下图所示电路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说明该电路实现的逻辑功能</a:t>
            </a:r>
            <a:r>
              <a:rPr lang="en-US" altLang="zh-CN" sz="2000" b="1"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162820" name="Text Box 6">
            <a:extLst>
              <a:ext uri="{FF2B5EF4-FFF2-40B4-BE49-F238E27FC236}">
                <a16:creationId xmlns:a16="http://schemas.microsoft.com/office/drawing/2014/main" id="{F09EE10C-F476-3544-9350-C4FD735F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85800"/>
            <a:ext cx="7391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其中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: F</a:t>
            </a:r>
            <a:r>
              <a:rPr lang="en-US" altLang="zh-CN" sz="2000" b="1" baseline="-30000">
                <a:solidFill>
                  <a:srgbClr val="006600"/>
                </a:solidFill>
                <a:ea typeface="宋体" panose="02010600030101010101" pitchFamily="2" charset="-122"/>
              </a:rPr>
              <a:t>6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  <a:sym typeface="Symbol" pitchFamily="2" charset="2"/>
              </a:rPr>
              <a:t>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2000" b="1" baseline="-30000">
                <a:solidFill>
                  <a:srgbClr val="0066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为输出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, A</a:t>
            </a:r>
            <a:r>
              <a:rPr lang="en-US" altLang="zh-CN" sz="2000" b="1" baseline="-30000">
                <a:solidFill>
                  <a:srgbClr val="00660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  <a:sym typeface="Symbol" pitchFamily="2" charset="2"/>
              </a:rPr>
              <a:t>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000" b="1" baseline="-30000">
                <a:solidFill>
                  <a:srgbClr val="0066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, B</a:t>
            </a:r>
            <a:r>
              <a:rPr lang="en-US" altLang="zh-CN" sz="2000" b="1" baseline="-30000">
                <a:solidFill>
                  <a:srgbClr val="00660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  <a:sym typeface="Symbol" pitchFamily="2" charset="2"/>
              </a:rPr>
              <a:t>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B</a:t>
            </a:r>
            <a:r>
              <a:rPr lang="en-US" altLang="zh-CN" sz="2000" b="1" baseline="-30000">
                <a:solidFill>
                  <a:srgbClr val="0066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为两位十进制数的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8421BCD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码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          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输出为二进制数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. </a:t>
            </a:r>
          </a:p>
        </p:txBody>
      </p:sp>
      <p:graphicFrame>
        <p:nvGraphicFramePr>
          <p:cNvPr id="200708" name="Object 7">
            <a:extLst>
              <a:ext uri="{FF2B5EF4-FFF2-40B4-BE49-F238E27FC236}">
                <a16:creationId xmlns:a16="http://schemas.microsoft.com/office/drawing/2014/main" id="{A3BC891E-2E18-134F-AB97-4D1F1BF8A4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8663" y="1524000"/>
          <a:ext cx="5392737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0" r:id="rId4" imgW="16738600" imgH="17399000" progId="Visio.Drawing.5">
                  <p:embed/>
                </p:oleObj>
              </mc:Choice>
              <mc:Fallback>
                <p:oleObj r:id="rId4" imgW="16738600" imgH="17399000" progId="Visio.Drawing.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663" y="1524000"/>
                        <a:ext cx="5392737" cy="511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47">
            <a:extLst>
              <a:ext uri="{FF2B5EF4-FFF2-40B4-BE49-F238E27FC236}">
                <a16:creationId xmlns:a16="http://schemas.microsoft.com/office/drawing/2014/main" id="{33722642-0B11-7C47-A9D9-FE8F99EE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1463"/>
            <a:ext cx="7239000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01730" name="Object 45">
            <a:extLst>
              <a:ext uri="{FF2B5EF4-FFF2-40B4-BE49-F238E27FC236}">
                <a16:creationId xmlns:a16="http://schemas.microsoft.com/office/drawing/2014/main" id="{B8D6CC6C-0E19-994D-8BF2-9A28C93EF3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65088"/>
          <a:ext cx="4267200" cy="404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2" r:id="rId4" imgW="16738600" imgH="17399000" progId="Visio.Drawing.5">
                  <p:embed/>
                </p:oleObj>
              </mc:Choice>
              <mc:Fallback>
                <p:oleObj r:id="rId4" imgW="16738600" imgH="17399000" progId="Visio.Drawing.5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65088"/>
                        <a:ext cx="4267200" cy="404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52" name="Text Box 48">
            <a:extLst>
              <a:ext uri="{FF2B5EF4-FFF2-40B4-BE49-F238E27FC236}">
                <a16:creationId xmlns:a16="http://schemas.microsoft.com/office/drawing/2014/main" id="{60857195-03B2-6D42-B9B0-628E2A346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209800"/>
            <a:ext cx="4814888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en-US" altLang="zh-CN" sz="2100" b="1">
                <a:latin typeface="Times New Roman" charset="0"/>
              </a:rPr>
              <a:t>F= (A</a:t>
            </a:r>
            <a:r>
              <a:rPr lang="en-US" altLang="zh-CN" sz="2100" b="1" baseline="-30000">
                <a:latin typeface="Times New Roman" charset="0"/>
              </a:rPr>
              <a:t>3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1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0</a:t>
            </a:r>
            <a:r>
              <a:rPr lang="en-US" altLang="zh-CN" sz="2100" b="1">
                <a:latin typeface="Times New Roman" charset="0"/>
              </a:rPr>
              <a:t>)</a:t>
            </a:r>
            <a:r>
              <a:rPr lang="en-US" altLang="zh-CN" sz="2100" b="1" baseline="-25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  <a:sym typeface="Symbol" charset="2"/>
              </a:rPr>
              <a:t></a:t>
            </a:r>
            <a:r>
              <a:rPr lang="en-US" altLang="zh-CN" sz="2100" b="1">
                <a:solidFill>
                  <a:schemeClr val="hlink"/>
                </a:solidFill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+ (A</a:t>
            </a:r>
            <a:r>
              <a:rPr lang="en-US" altLang="zh-CN" sz="2100" b="1" baseline="-30000">
                <a:latin typeface="Times New Roman" charset="0"/>
              </a:rPr>
              <a:t>3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1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0</a:t>
            </a:r>
            <a:r>
              <a:rPr lang="en-US" altLang="zh-CN" sz="2100" b="1">
                <a:latin typeface="Times New Roman" charset="0"/>
              </a:rPr>
              <a:t>)</a:t>
            </a:r>
            <a:r>
              <a:rPr lang="en-US" altLang="zh-CN" sz="2100" b="1" baseline="-25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</a:t>
            </a:r>
            <a:r>
              <a:rPr lang="en-US" altLang="zh-CN" sz="2100" b="1">
                <a:latin typeface="Times New Roman" charset="0"/>
                <a:sym typeface="Symbol" charset="2"/>
              </a:rPr>
              <a:t></a:t>
            </a:r>
            <a:r>
              <a:rPr lang="en-US" altLang="zh-CN" sz="2100" b="1">
                <a:solidFill>
                  <a:schemeClr val="hlink"/>
                </a:solidFill>
                <a:latin typeface="Times New Roman" charset="0"/>
              </a:rPr>
              <a:t>2</a:t>
            </a:r>
            <a:r>
              <a:rPr lang="en-US" altLang="zh-CN" sz="2100" b="1" baseline="30000">
                <a:solidFill>
                  <a:schemeClr val="hlink"/>
                </a:solidFill>
                <a:latin typeface="Times New Roman" charset="0"/>
              </a:rPr>
              <a:t>3</a:t>
            </a:r>
            <a:r>
              <a:rPr lang="en-US" altLang="zh-CN" sz="2100" b="1">
                <a:latin typeface="Times New Roman" charset="0"/>
              </a:rPr>
              <a:t> </a:t>
            </a:r>
          </a:p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en-US" altLang="zh-CN" sz="2100" b="1">
                <a:latin typeface="Times New Roman" charset="0"/>
              </a:rPr>
              <a:t>      + (B</a:t>
            </a:r>
            <a:r>
              <a:rPr lang="en-US" altLang="zh-CN" sz="2100" b="1" baseline="-30000">
                <a:latin typeface="Times New Roman" charset="0"/>
              </a:rPr>
              <a:t>3</a:t>
            </a:r>
            <a:r>
              <a:rPr lang="en-US" altLang="zh-CN" sz="2100" b="1">
                <a:latin typeface="Times New Roman" charset="0"/>
              </a:rPr>
              <a:t> B</a:t>
            </a:r>
            <a:r>
              <a:rPr lang="en-US" altLang="zh-CN" sz="2100" b="1" baseline="-30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B</a:t>
            </a:r>
            <a:r>
              <a:rPr lang="en-US" altLang="zh-CN" sz="2100" b="1" baseline="-30000">
                <a:latin typeface="Times New Roman" charset="0"/>
              </a:rPr>
              <a:t>1</a:t>
            </a:r>
            <a:r>
              <a:rPr lang="en-US" altLang="zh-CN" sz="2100" b="1">
                <a:latin typeface="Times New Roman" charset="0"/>
              </a:rPr>
              <a:t> B</a:t>
            </a:r>
            <a:r>
              <a:rPr lang="en-US" altLang="zh-CN" sz="2100" b="1" baseline="-30000">
                <a:latin typeface="Times New Roman" charset="0"/>
              </a:rPr>
              <a:t>0</a:t>
            </a:r>
            <a:r>
              <a:rPr lang="en-US" altLang="zh-CN" sz="2100" b="1">
                <a:latin typeface="Times New Roman" charset="0"/>
              </a:rPr>
              <a:t>)</a:t>
            </a:r>
            <a:r>
              <a:rPr lang="en-US" altLang="zh-CN" sz="2100" b="1" baseline="-25000">
                <a:latin typeface="Times New Roman" charset="0"/>
              </a:rPr>
              <a:t>2</a:t>
            </a:r>
            <a:endParaRPr lang="en-US" altLang="zh-CN" sz="2100" b="1">
              <a:latin typeface="Times New Roman" charset="0"/>
            </a:endParaRPr>
          </a:p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en-US" altLang="zh-CN" sz="2100" b="1">
                <a:latin typeface="Times New Roman" charset="0"/>
              </a:rPr>
              <a:t> = (A</a:t>
            </a:r>
            <a:r>
              <a:rPr lang="en-US" altLang="zh-CN" sz="2100" b="1" baseline="-30000">
                <a:latin typeface="Times New Roman" charset="0"/>
              </a:rPr>
              <a:t>3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1</a:t>
            </a:r>
            <a:r>
              <a:rPr lang="en-US" altLang="zh-CN" sz="2100" b="1">
                <a:latin typeface="Times New Roman" charset="0"/>
              </a:rPr>
              <a:t> A</a:t>
            </a:r>
            <a:r>
              <a:rPr lang="en-US" altLang="zh-CN" sz="2100" b="1" baseline="-30000">
                <a:latin typeface="Times New Roman" charset="0"/>
              </a:rPr>
              <a:t>0</a:t>
            </a:r>
            <a:r>
              <a:rPr lang="en-US" altLang="zh-CN" sz="2100" b="1">
                <a:latin typeface="Times New Roman" charset="0"/>
              </a:rPr>
              <a:t>)</a:t>
            </a:r>
            <a:r>
              <a:rPr lang="en-US" altLang="zh-CN" sz="2100" b="1" baseline="-25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  <a:sym typeface="Symbol" charset="2"/>
              </a:rPr>
              <a:t></a:t>
            </a:r>
            <a:r>
              <a:rPr lang="en-US" altLang="zh-CN" sz="2100" b="1">
                <a:solidFill>
                  <a:schemeClr val="hlink"/>
                </a:solidFill>
                <a:latin typeface="Times New Roman" charset="0"/>
              </a:rPr>
              <a:t>10</a:t>
            </a:r>
            <a:r>
              <a:rPr lang="en-US" altLang="zh-CN" sz="2100" b="1">
                <a:latin typeface="Times New Roman" charset="0"/>
              </a:rPr>
              <a:t> + (B</a:t>
            </a:r>
            <a:r>
              <a:rPr lang="en-US" altLang="zh-CN" sz="2100" b="1" baseline="-30000">
                <a:latin typeface="Times New Roman" charset="0"/>
              </a:rPr>
              <a:t>3</a:t>
            </a:r>
            <a:r>
              <a:rPr lang="en-US" altLang="zh-CN" sz="2100" b="1">
                <a:latin typeface="Times New Roman" charset="0"/>
              </a:rPr>
              <a:t> B</a:t>
            </a:r>
            <a:r>
              <a:rPr lang="en-US" altLang="zh-CN" sz="2100" b="1" baseline="-30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B</a:t>
            </a:r>
            <a:r>
              <a:rPr lang="en-US" altLang="zh-CN" sz="2100" b="1" baseline="-30000">
                <a:latin typeface="Times New Roman" charset="0"/>
              </a:rPr>
              <a:t>1</a:t>
            </a:r>
            <a:r>
              <a:rPr lang="en-US" altLang="zh-CN" sz="2100" b="1">
                <a:latin typeface="Times New Roman" charset="0"/>
              </a:rPr>
              <a:t> B</a:t>
            </a:r>
            <a:r>
              <a:rPr lang="en-US" altLang="zh-CN" sz="2100" b="1" baseline="-30000">
                <a:latin typeface="Times New Roman" charset="0"/>
              </a:rPr>
              <a:t>0</a:t>
            </a:r>
            <a:r>
              <a:rPr lang="en-US" altLang="zh-CN" sz="2100" b="1">
                <a:latin typeface="Times New Roman" charset="0"/>
              </a:rPr>
              <a:t>)</a:t>
            </a:r>
            <a:r>
              <a:rPr lang="en-US" altLang="zh-CN" sz="2100" b="1" baseline="-25000">
                <a:latin typeface="Times New Roman" charset="0"/>
              </a:rPr>
              <a:t>2</a:t>
            </a:r>
            <a:r>
              <a:rPr lang="en-US" altLang="zh-CN" sz="2100" b="1">
                <a:latin typeface="Times New Roman" charset="0"/>
              </a:rPr>
              <a:t> </a:t>
            </a:r>
          </a:p>
        </p:txBody>
      </p:sp>
      <p:sp>
        <p:nvSpPr>
          <p:cNvPr id="354353" name="Text Box 49">
            <a:extLst>
              <a:ext uri="{FF2B5EF4-FFF2-40B4-BE49-F238E27FC236}">
                <a16:creationId xmlns:a16="http://schemas.microsoft.com/office/drawing/2014/main" id="{841298AA-FC05-7F45-ADA9-95639872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46100"/>
            <a:ext cx="3505200" cy="1282700"/>
          </a:xfrm>
          <a:prstGeom prst="rect">
            <a:avLst/>
          </a:prstGeom>
          <a:solidFill>
            <a:srgbClr val="33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逻辑功能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        </a:t>
            </a:r>
            <a:r>
              <a:rPr lang="zh-CN" altLang="en-US" sz="2000" b="1">
                <a:ea typeface="宋体" panose="02010600030101010101" pitchFamily="2" charset="-122"/>
              </a:rPr>
              <a:t>将两位</a:t>
            </a:r>
            <a:r>
              <a:rPr lang="en-US" altLang="zh-CN" sz="2000" b="1">
                <a:ea typeface="宋体" panose="02010600030101010101" pitchFamily="2" charset="-122"/>
              </a:rPr>
              <a:t>8421BCD</a:t>
            </a:r>
            <a:r>
              <a:rPr lang="zh-CN" altLang="en-US" sz="2000" b="1">
                <a:ea typeface="宋体" panose="02010600030101010101" pitchFamily="2" charset="-122"/>
              </a:rPr>
              <a:t>码转换为等值的二进制数</a:t>
            </a:r>
            <a:r>
              <a:rPr lang="en-US" altLang="zh-CN" sz="2000" b="1">
                <a:ea typeface="宋体" panose="02010600030101010101" pitchFamily="2" charset="-122"/>
              </a:rPr>
              <a:t>. </a:t>
            </a:r>
          </a:p>
        </p:txBody>
      </p:sp>
      <p:graphicFrame>
        <p:nvGraphicFramePr>
          <p:cNvPr id="354422" name="Group 118">
            <a:extLst>
              <a:ext uri="{FF2B5EF4-FFF2-40B4-BE49-F238E27FC236}">
                <a16:creationId xmlns:a16="http://schemas.microsoft.com/office/drawing/2014/main" id="{5B904E46-AFFB-8F4C-B611-4D32374FBFB6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4197350"/>
          <a:ext cx="6019800" cy="1901824"/>
        </p:xfrm>
        <a:graphic>
          <a:graphicData uri="http://schemas.openxmlformats.org/drawingml/2006/table">
            <a:tbl>
              <a:tblPr/>
              <a:tblGrid>
                <a:gridCol w="8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3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5456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加数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B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B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2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B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B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456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加数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456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+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2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2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隶书" panose="02010509060101010101" pitchFamily="49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456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C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6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5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4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2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52" grpId="0" autoUpdateAnimBg="0"/>
      <p:bldP spid="354353" grpId="0" animBg="1" autoUpdateAnimBg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>
            <a:extLst>
              <a:ext uri="{FF2B5EF4-FFF2-40B4-BE49-F238E27FC236}">
                <a16:creationId xmlns:a16="http://schemas.microsoft.com/office/drawing/2014/main" id="{0B591EF1-1546-D345-83DD-9BEFFA5B9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3.5.7 </a:t>
            </a:r>
            <a:r>
              <a:rPr lang="zh-CN" altLang="en-US" sz="3600" b="1"/>
              <a:t>运算电路</a:t>
            </a:r>
          </a:p>
        </p:txBody>
      </p:sp>
      <p:sp>
        <p:nvSpPr>
          <p:cNvPr id="164867" name="Rectangle 4">
            <a:extLst>
              <a:ext uri="{FF2B5EF4-FFF2-40B4-BE49-F238E27FC236}">
                <a16:creationId xmlns:a16="http://schemas.microsoft.com/office/drawing/2014/main" id="{AB2E4E43-B971-7644-A19C-2802749F6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4760912" cy="25146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3000" b="1"/>
              <a:t>减法器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600" b="1">
                <a:solidFill>
                  <a:schemeClr val="hlink"/>
                </a:solidFill>
                <a:ea typeface="隶书" charset="0"/>
              </a:rPr>
              <a:t>全减器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zh-CN" altLang="en-US" sz="2200" b="1">
                <a:solidFill>
                  <a:srgbClr val="006600"/>
                </a:solidFill>
                <a:ea typeface="楷体_GB2312" charset="0"/>
              </a:rPr>
              <a:t>实用中通常不设全减器。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zh-CN" altLang="en-US" sz="2200" b="1">
                <a:solidFill>
                  <a:srgbClr val="006600"/>
                </a:solidFill>
                <a:ea typeface="楷体_GB2312" charset="0"/>
              </a:rPr>
              <a:t>可用全加器实现。</a:t>
            </a:r>
            <a:endParaRPr lang="zh-CN" altLang="en-US" sz="2200" b="1">
              <a:solidFill>
                <a:schemeClr val="bg1"/>
              </a:solidFill>
              <a:ea typeface="隶书" charset="0"/>
            </a:endParaRPr>
          </a:p>
        </p:txBody>
      </p:sp>
      <p:graphicFrame>
        <p:nvGraphicFramePr>
          <p:cNvPr id="202755" name="Object 6">
            <a:extLst>
              <a:ext uri="{FF2B5EF4-FFF2-40B4-BE49-F238E27FC236}">
                <a16:creationId xmlns:a16="http://schemas.microsoft.com/office/drawing/2014/main" id="{6774977B-13AA-F740-8B54-F1EDDACE0C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895600"/>
          <a:ext cx="2667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57" r:id="rId3" imgW="12954000" imgH="21615400" progId="Visio.Drawing.6">
                  <p:embed/>
                </p:oleObj>
              </mc:Choice>
              <mc:Fallback>
                <p:oleObj r:id="rId3" imgW="12954000" imgH="216154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895600"/>
                        <a:ext cx="2667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CAE4DB4-E1BA-DC48-969C-13E26AE30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3.3.1 </a:t>
            </a:r>
            <a:r>
              <a:rPr lang="zh-CN" altLang="en-US" sz="3200" b="1">
                <a:solidFill>
                  <a:schemeClr val="tx1"/>
                </a:solidFill>
              </a:rPr>
              <a:t>由设计要求列真值表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B29EB018-18CF-6841-9270-1A83BBEF0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6019800" cy="164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:  </a:t>
            </a:r>
            <a:r>
              <a:rPr lang="zh-CN" altLang="en-US" sz="2000" b="1">
                <a:ea typeface="宋体" panose="02010600030101010101" pitchFamily="2" charset="-122"/>
              </a:rPr>
              <a:t>有四台设备</a:t>
            </a:r>
            <a:r>
              <a:rPr lang="en-US" altLang="zh-CN" sz="2000" b="1">
                <a:ea typeface="宋体" panose="02010600030101010101" pitchFamily="2" charset="-122"/>
              </a:rPr>
              <a:t>,</a:t>
            </a:r>
            <a:r>
              <a:rPr lang="zh-CN" altLang="en-US" sz="2000" b="1">
                <a:ea typeface="宋体" panose="02010600030101010101" pitchFamily="2" charset="-122"/>
              </a:rPr>
              <a:t>每台功率为</a:t>
            </a:r>
            <a:r>
              <a:rPr lang="en-US" altLang="zh-CN" sz="2000" b="1">
                <a:ea typeface="宋体" panose="02010600030101010101" pitchFamily="2" charset="-122"/>
              </a:rPr>
              <a:t>10 kW, </a:t>
            </a:r>
            <a:r>
              <a:rPr lang="zh-CN" altLang="en-US" sz="2000" b="1">
                <a:ea typeface="宋体" panose="02010600030101010101" pitchFamily="2" charset="-122"/>
              </a:rPr>
              <a:t>发电机</a:t>
            </a:r>
            <a:r>
              <a:rPr lang="en-US" altLang="zh-CN" sz="2000" b="1" i="1">
                <a:ea typeface="宋体" panose="02010600030101010101" pitchFamily="2" charset="-122"/>
              </a:rPr>
              <a:t>F</a:t>
            </a:r>
            <a:r>
              <a:rPr lang="en-US" altLang="zh-CN" sz="2000" b="1" baseline="-30000">
                <a:ea typeface="宋体" panose="02010600030101010101" pitchFamily="2" charset="-122"/>
              </a:rPr>
              <a:t>1</a:t>
            </a:r>
            <a:r>
              <a:rPr lang="zh-CN" altLang="en-US" sz="2000" b="1">
                <a:ea typeface="宋体" panose="02010600030101010101" pitchFamily="2" charset="-122"/>
              </a:rPr>
              <a:t>的功率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        为</a:t>
            </a:r>
            <a:r>
              <a:rPr lang="en-US" altLang="zh-CN" sz="2000" b="1">
                <a:ea typeface="宋体" panose="02010600030101010101" pitchFamily="2" charset="-122"/>
              </a:rPr>
              <a:t>10 kW, </a:t>
            </a:r>
            <a:r>
              <a:rPr lang="en-US" altLang="zh-CN" sz="2000" b="1" i="1">
                <a:ea typeface="宋体" panose="02010600030101010101" pitchFamily="2" charset="-122"/>
              </a:rPr>
              <a:t>F</a:t>
            </a:r>
            <a:r>
              <a:rPr lang="en-US" altLang="zh-CN" sz="2000" b="1" baseline="-30000">
                <a:ea typeface="宋体" panose="02010600030101010101" pitchFamily="2" charset="-122"/>
              </a:rPr>
              <a:t>2</a:t>
            </a:r>
            <a:r>
              <a:rPr lang="zh-CN" altLang="en-US" sz="2000" b="1">
                <a:ea typeface="宋体" panose="02010600030101010101" pitchFamily="2" charset="-122"/>
              </a:rPr>
              <a:t>的功率为</a:t>
            </a:r>
            <a:r>
              <a:rPr lang="en-US" altLang="zh-CN" sz="2000" b="1">
                <a:ea typeface="宋体" panose="02010600030101010101" pitchFamily="2" charset="-122"/>
              </a:rPr>
              <a:t>20 kW, </a:t>
            </a:r>
            <a:r>
              <a:rPr lang="zh-CN" altLang="en-US" sz="2000" b="1">
                <a:ea typeface="宋体" panose="02010600030101010101" pitchFamily="2" charset="-122"/>
              </a:rPr>
              <a:t>四台设备不可能同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        时工作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但至少有一台工作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要求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设计一个供电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        控制电路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以达到节能的目的</a:t>
            </a:r>
            <a:r>
              <a:rPr lang="en-US" altLang="zh-CN" sz="2000" b="1">
                <a:ea typeface="宋体" panose="02010600030101010101" pitchFamily="2" charset="-122"/>
              </a:rPr>
              <a:t>. </a:t>
            </a:r>
          </a:p>
        </p:txBody>
      </p:sp>
      <p:grpSp>
        <p:nvGrpSpPr>
          <p:cNvPr id="606212" name="Group 4">
            <a:extLst>
              <a:ext uri="{FF2B5EF4-FFF2-40B4-BE49-F238E27FC236}">
                <a16:creationId xmlns:a16="http://schemas.microsoft.com/office/drawing/2014/main" id="{7A5F5621-107B-6543-B190-A9273EDEAE3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200400"/>
            <a:ext cx="5105400" cy="2505075"/>
            <a:chOff x="432" y="1902"/>
            <a:chExt cx="2400" cy="1578"/>
          </a:xfrm>
        </p:grpSpPr>
        <p:sp>
          <p:nvSpPr>
            <p:cNvPr id="19472" name="Text Box 5">
              <a:extLst>
                <a:ext uri="{FF2B5EF4-FFF2-40B4-BE49-F238E27FC236}">
                  <a16:creationId xmlns:a16="http://schemas.microsoft.com/office/drawing/2014/main" id="{E4B27B98-5E1E-C94C-A8AD-EB96AC2C0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902"/>
              <a:ext cx="14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>
                  <a:ea typeface="宋体" panose="02010600030101010101" pitchFamily="2" charset="-122"/>
                </a:rPr>
                <a:t>解</a:t>
              </a:r>
              <a:r>
                <a:rPr lang="en-US" altLang="zh-CN" sz="2000" b="1">
                  <a:ea typeface="宋体" panose="02010600030101010101" pitchFamily="2" charset="-122"/>
                </a:rPr>
                <a:t>: (1) </a:t>
              </a:r>
              <a:r>
                <a:rPr lang="zh-CN" altLang="en-US" sz="2000" b="1">
                  <a:ea typeface="宋体" panose="02010600030101010101" pitchFamily="2" charset="-122"/>
                </a:rPr>
                <a:t>根据题意作真值表</a:t>
              </a:r>
              <a:r>
                <a:rPr lang="zh-CN" altLang="en-US" sz="24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9473" name="Text Box 6">
              <a:extLst>
                <a:ext uri="{FF2B5EF4-FFF2-40B4-BE49-F238E27FC236}">
                  <a16:creationId xmlns:a16="http://schemas.microsoft.com/office/drawing/2014/main" id="{5560810C-D4ED-3149-95CF-593B4BEF6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" y="2286"/>
              <a:ext cx="1882" cy="1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zh-CN" altLang="en-US" sz="2000" b="1">
                  <a:latin typeface="Times New Roman" charset="0"/>
                </a:rPr>
                <a:t>四台设备标识为</a:t>
              </a:r>
              <a:r>
                <a:rPr lang="en-US" altLang="zh-CN" sz="2000" b="1" i="1">
                  <a:latin typeface="Times New Roman" charset="0"/>
                </a:rPr>
                <a:t>A</a:t>
              </a:r>
              <a:r>
                <a:rPr lang="zh-CN" altLang="en-US" sz="2000" b="1">
                  <a:latin typeface="Times New Roman" charset="0"/>
                </a:rPr>
                <a:t>、</a:t>
              </a:r>
              <a:r>
                <a:rPr lang="en-US" altLang="zh-CN" sz="2000" b="1" i="1">
                  <a:latin typeface="Times New Roman" charset="0"/>
                </a:rPr>
                <a:t>B</a:t>
              </a:r>
              <a:r>
                <a:rPr lang="zh-CN" altLang="en-US" sz="2000" b="1">
                  <a:latin typeface="Times New Roman" charset="0"/>
                </a:rPr>
                <a:t>、</a:t>
              </a:r>
              <a:r>
                <a:rPr lang="en-US" altLang="zh-CN" sz="2000" b="1" i="1">
                  <a:latin typeface="Times New Roman" charset="0"/>
                </a:rPr>
                <a:t>C</a:t>
              </a:r>
              <a:r>
                <a:rPr lang="zh-CN" altLang="en-US" sz="2000" b="1">
                  <a:latin typeface="Times New Roman" charset="0"/>
                </a:rPr>
                <a:t>、</a:t>
              </a:r>
              <a:r>
                <a:rPr lang="en-US" altLang="zh-CN" sz="2000" b="1" i="1">
                  <a:latin typeface="Times New Roman" charset="0"/>
                </a:rPr>
                <a:t>D</a:t>
              </a:r>
              <a:r>
                <a:rPr lang="en-US" altLang="zh-CN" sz="2000" b="1">
                  <a:latin typeface="Times New Roman" charset="0"/>
                </a:rPr>
                <a:t>, </a:t>
              </a:r>
            </a:p>
            <a:p>
              <a:pPr algn="l" eaLnBrk="1" hangingPunct="1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zh-CN" altLang="en-US" sz="2000" b="1">
                  <a:latin typeface="Times New Roman" charset="0"/>
                </a:rPr>
                <a:t>其值为</a:t>
              </a:r>
              <a:r>
                <a:rPr lang="en-US" altLang="zh-CN" sz="2000" b="1">
                  <a:latin typeface="Times New Roman" charset="0"/>
                </a:rPr>
                <a:t>1</a:t>
              </a:r>
              <a:r>
                <a:rPr lang="zh-CN" altLang="en-US" sz="2000" b="1">
                  <a:latin typeface="Times New Roman" charset="0"/>
                </a:rPr>
                <a:t>表示设备工作，</a:t>
              </a:r>
            </a:p>
            <a:p>
              <a:pPr algn="l" eaLnBrk="1" hangingPunct="1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zh-CN" altLang="en-US" sz="1000" b="1">
                <a:latin typeface="Times New Roman" charset="0"/>
              </a:endParaRPr>
            </a:p>
            <a:p>
              <a:pPr algn="l" eaLnBrk="1" hangingPunct="1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30000">
                  <a:latin typeface="Times New Roman" charset="0"/>
                </a:rPr>
                <a:t>1 </a:t>
              </a:r>
              <a:r>
                <a:rPr lang="en-US" altLang="zh-CN" sz="2000" b="1">
                  <a:latin typeface="Times New Roman" charset="0"/>
                </a:rPr>
                <a:t>= 1, </a:t>
              </a:r>
              <a:r>
                <a:rPr lang="zh-CN" altLang="en-US" sz="2000" b="1">
                  <a:latin typeface="Times New Roman" charset="0"/>
                </a:rPr>
                <a:t>发电机</a:t>
              </a: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30000">
                  <a:latin typeface="Times New Roman" charset="0"/>
                </a:rPr>
                <a:t>1</a:t>
              </a:r>
              <a:r>
                <a:rPr lang="zh-CN" altLang="en-US" sz="2000" b="1">
                  <a:latin typeface="Times New Roman" charset="0"/>
                </a:rPr>
                <a:t>工作</a:t>
              </a:r>
            </a:p>
            <a:p>
              <a:pPr algn="l" eaLnBrk="1" hangingPunct="1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30000">
                  <a:latin typeface="Times New Roman" charset="0"/>
                </a:rPr>
                <a:t>2 </a:t>
              </a:r>
              <a:r>
                <a:rPr lang="en-US" altLang="zh-CN" sz="2000" b="1">
                  <a:latin typeface="Times New Roman" charset="0"/>
                </a:rPr>
                <a:t>= 1, </a:t>
              </a:r>
              <a:r>
                <a:rPr lang="zh-CN" altLang="en-US" sz="2000" b="1">
                  <a:latin typeface="Times New Roman" charset="0"/>
                </a:rPr>
                <a:t>发电机</a:t>
              </a: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30000">
                  <a:latin typeface="Times New Roman" charset="0"/>
                </a:rPr>
                <a:t>2</a:t>
              </a:r>
              <a:r>
                <a:rPr lang="zh-CN" altLang="en-US" sz="2000" b="1">
                  <a:latin typeface="Times New Roman" charset="0"/>
                </a:rPr>
                <a:t>工作</a:t>
              </a:r>
            </a:p>
          </p:txBody>
        </p:sp>
      </p:grpSp>
      <p:sp>
        <p:nvSpPr>
          <p:cNvPr id="606215" name="Text Box 7">
            <a:extLst>
              <a:ext uri="{FF2B5EF4-FFF2-40B4-BE49-F238E27FC236}">
                <a16:creationId xmlns:a16="http://schemas.microsoft.com/office/drawing/2014/main" id="{1683355C-D8FE-E043-BCDD-57F7F0AEC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2087563"/>
            <a:ext cx="11557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914400" indent="-45720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371600" indent="-4572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828800" indent="-4572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286000" indent="-4572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7432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32004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6576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41148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chemeClr val="hlink"/>
                </a:solidFill>
                <a:ea typeface="宋体" charset="-122"/>
              </a:rPr>
              <a:t>0   0   0   0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0   0   0   1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0   0   1   0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0   0   1   1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0   1   0   0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0   1   0   1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0   1   1   0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0   1   1   1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1   0   0   0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1   0   0   1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1   0   1   0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1   0   1   1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1   1   0   0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1   1   0   1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ea typeface="宋体" charset="-122"/>
              </a:rPr>
              <a:t>1   1   1   0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chemeClr val="hlink"/>
                </a:solidFill>
                <a:ea typeface="宋体" charset="-122"/>
              </a:rPr>
              <a:t>1   1   1   1</a:t>
            </a:r>
          </a:p>
        </p:txBody>
      </p:sp>
      <p:grpSp>
        <p:nvGrpSpPr>
          <p:cNvPr id="606216" name="Group 8">
            <a:extLst>
              <a:ext uri="{FF2B5EF4-FFF2-40B4-BE49-F238E27FC236}">
                <a16:creationId xmlns:a16="http://schemas.microsoft.com/office/drawing/2014/main" id="{825075EB-95E3-754B-8AF2-CB84B6B12E84}"/>
              </a:ext>
            </a:extLst>
          </p:cNvPr>
          <p:cNvGrpSpPr>
            <a:grpSpLocks/>
          </p:cNvGrpSpPr>
          <p:nvPr/>
        </p:nvGrpSpPr>
        <p:grpSpPr bwMode="auto">
          <a:xfrm>
            <a:off x="8172450" y="2073275"/>
            <a:ext cx="693738" cy="4495800"/>
            <a:chOff x="5136" y="1398"/>
            <a:chExt cx="437" cy="2832"/>
          </a:xfrm>
        </p:grpSpPr>
        <p:sp>
          <p:nvSpPr>
            <p:cNvPr id="19470" name="Text Box 9">
              <a:extLst>
                <a:ext uri="{FF2B5EF4-FFF2-40B4-BE49-F238E27FC236}">
                  <a16:creationId xmlns:a16="http://schemas.microsoft.com/office/drawing/2014/main" id="{DB75DADC-7CED-D04E-B2E2-C9AC1D865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1404"/>
              <a:ext cx="195" cy="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charset="2"/>
                <a:buChar char="n"/>
                <a:defRPr kumimoji="1" sz="2800">
                  <a:solidFill>
                    <a:schemeClr val="tx1"/>
                  </a:solidFill>
                  <a:latin typeface="Times New Roman" charset="0"/>
                  <a:ea typeface="隶书" charset="0"/>
                </a:defRPr>
              </a:lvl1pPr>
              <a:lvl2pPr marL="914400" indent="-45720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371600" indent="-4572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charset="2"/>
                <a:buChar char="n"/>
                <a:defRPr kumimoji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828800" indent="-4572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286000" indent="-4572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7432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32004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6576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41148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solidFill>
                    <a:schemeClr val="hlink"/>
                  </a:solidFill>
                  <a:ea typeface="宋体" charset="-122"/>
                  <a:sym typeface="Symbol" charset="2"/>
                </a:rPr>
                <a:t>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solidFill>
                    <a:schemeClr val="hlink"/>
                  </a:solidFill>
                  <a:ea typeface="宋体" charset="-122"/>
                  <a:sym typeface="Symbol" charset="2"/>
                </a:rPr>
                <a:t></a:t>
              </a:r>
            </a:p>
          </p:txBody>
        </p:sp>
        <p:sp>
          <p:nvSpPr>
            <p:cNvPr id="19471" name="Text Box 10">
              <a:extLst>
                <a:ext uri="{FF2B5EF4-FFF2-40B4-BE49-F238E27FC236}">
                  <a16:creationId xmlns:a16="http://schemas.microsoft.com/office/drawing/2014/main" id="{47561C61-33B5-3B4F-934A-038058AB6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8" y="1398"/>
              <a:ext cx="195" cy="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charset="2"/>
                <a:buChar char="n"/>
                <a:defRPr kumimoji="1" sz="2800">
                  <a:solidFill>
                    <a:schemeClr val="tx1"/>
                  </a:solidFill>
                  <a:latin typeface="Times New Roman" charset="0"/>
                  <a:ea typeface="隶书" charset="0"/>
                </a:defRPr>
              </a:lvl1pPr>
              <a:lvl2pPr marL="914400" indent="-45720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371600" indent="-4572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charset="2"/>
                <a:buChar char="n"/>
                <a:defRPr kumimoji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828800" indent="-4572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286000" indent="-4572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7432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32004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6576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4114800" indent="-457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kumimoji="1" sz="20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solidFill>
                    <a:schemeClr val="hlink"/>
                  </a:solidFill>
                  <a:ea typeface="宋体" charset="-122"/>
                  <a:sym typeface="Symbol" charset="2"/>
                </a:rPr>
                <a:t>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ea typeface="宋体" charset="-122"/>
                  <a:sym typeface="Symbol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800" b="1">
                  <a:solidFill>
                    <a:schemeClr val="hlink"/>
                  </a:solidFill>
                  <a:ea typeface="宋体" charset="-122"/>
                  <a:sym typeface="Symbol" charset="2"/>
                </a:rPr>
                <a:t></a:t>
              </a:r>
            </a:p>
          </p:txBody>
        </p:sp>
      </p:grpSp>
      <p:grpSp>
        <p:nvGrpSpPr>
          <p:cNvPr id="606219" name="Group 11">
            <a:extLst>
              <a:ext uri="{FF2B5EF4-FFF2-40B4-BE49-F238E27FC236}">
                <a16:creationId xmlns:a16="http://schemas.microsoft.com/office/drawing/2014/main" id="{A6A3CB89-87CC-7845-B164-C4DC82ED82E4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1219200"/>
            <a:ext cx="2378075" cy="5340350"/>
            <a:chOff x="4166" y="860"/>
            <a:chExt cx="1498" cy="3364"/>
          </a:xfrm>
        </p:grpSpPr>
        <p:sp>
          <p:nvSpPr>
            <p:cNvPr id="19464" name="Text Box 12">
              <a:extLst>
                <a:ext uri="{FF2B5EF4-FFF2-40B4-BE49-F238E27FC236}">
                  <a16:creationId xmlns:a16="http://schemas.microsoft.com/office/drawing/2014/main" id="{84047F52-E4DC-EC40-9D1D-73BE1EBFE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1142"/>
              <a:ext cx="143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A  B   C  D</a:t>
              </a:r>
              <a:r>
                <a:rPr lang="en-US" altLang="zh-CN" sz="2000" b="1">
                  <a:latin typeface="Times New Roman" charset="0"/>
                </a:rPr>
                <a:t>     </a:t>
              </a: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1</a:t>
              </a:r>
              <a:r>
                <a:rPr lang="en-US" altLang="zh-CN" sz="2000" b="1">
                  <a:latin typeface="Times New Roman" charset="0"/>
                </a:rPr>
                <a:t>  </a:t>
              </a: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2</a:t>
              </a:r>
            </a:p>
          </p:txBody>
        </p:sp>
        <p:sp>
          <p:nvSpPr>
            <p:cNvPr id="19465" name="Line 13">
              <a:extLst>
                <a:ext uri="{FF2B5EF4-FFF2-40B4-BE49-F238E27FC236}">
                  <a16:creationId xmlns:a16="http://schemas.microsoft.com/office/drawing/2014/main" id="{CA43E028-19F2-F849-BAE9-1D67DBF72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104"/>
              <a:ext cx="0" cy="3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9466" name="Line 14">
              <a:extLst>
                <a:ext uri="{FF2B5EF4-FFF2-40B4-BE49-F238E27FC236}">
                  <a16:creationId xmlns:a16="http://schemas.microsoft.com/office/drawing/2014/main" id="{D873DEB2-A843-EC44-AC54-2C3C4AA05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4224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9467" name="Line 15">
              <a:extLst>
                <a:ext uri="{FF2B5EF4-FFF2-40B4-BE49-F238E27FC236}">
                  <a16:creationId xmlns:a16="http://schemas.microsoft.com/office/drawing/2014/main" id="{86BA4E52-A8FC-6449-A114-104594CA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392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9468" name="Line 16">
              <a:extLst>
                <a:ext uri="{FF2B5EF4-FFF2-40B4-BE49-F238E27FC236}">
                  <a16:creationId xmlns:a16="http://schemas.microsoft.com/office/drawing/2014/main" id="{B2F2EF8E-A7D7-2D4B-B7C8-2AAE19C20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104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19469" name="Text Box 17">
              <a:extLst>
                <a:ext uri="{FF2B5EF4-FFF2-40B4-BE49-F238E27FC236}">
                  <a16:creationId xmlns:a16="http://schemas.microsoft.com/office/drawing/2014/main" id="{2AC52286-BEEF-7B46-842A-6B52FEEF9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860"/>
              <a:ext cx="6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/>
                <a:t>真 值 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5" grpId="0" autoUpdateAnimBg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9D2B94D4-68D2-0649-A916-91A881E476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全减器的设计</a:t>
            </a:r>
          </a:p>
        </p:txBody>
      </p:sp>
      <p:grpSp>
        <p:nvGrpSpPr>
          <p:cNvPr id="203778" name="Group 20">
            <a:extLst>
              <a:ext uri="{FF2B5EF4-FFF2-40B4-BE49-F238E27FC236}">
                <a16:creationId xmlns:a16="http://schemas.microsoft.com/office/drawing/2014/main" id="{09085BFD-0084-BE4D-A257-9A8E48A494DC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371600"/>
            <a:ext cx="3429000" cy="3749675"/>
            <a:chOff x="576" y="960"/>
            <a:chExt cx="2160" cy="2362"/>
          </a:xfrm>
        </p:grpSpPr>
        <p:sp>
          <p:nvSpPr>
            <p:cNvPr id="165902" name="Text Box 4">
              <a:extLst>
                <a:ext uri="{FF2B5EF4-FFF2-40B4-BE49-F238E27FC236}">
                  <a16:creationId xmlns:a16="http://schemas.microsoft.com/office/drawing/2014/main" id="{5E6B3CEC-D66B-E441-8487-3775C1478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960"/>
              <a:ext cx="14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Times New Roman" charset="0"/>
                </a:rPr>
                <a:t>（</a:t>
              </a:r>
              <a:r>
                <a:rPr lang="en-US" altLang="zh-CN" sz="2000" b="1">
                  <a:latin typeface="Times New Roman" charset="0"/>
                </a:rPr>
                <a:t>1</a:t>
              </a:r>
              <a:r>
                <a:rPr lang="zh-CN" altLang="en-US" sz="2000" b="1">
                  <a:latin typeface="Times New Roman" charset="0"/>
                </a:rPr>
                <a:t>）全减器真值表</a:t>
              </a:r>
            </a:p>
          </p:txBody>
        </p:sp>
        <p:grpSp>
          <p:nvGrpSpPr>
            <p:cNvPr id="203790" name="Group 5">
              <a:extLst>
                <a:ext uri="{FF2B5EF4-FFF2-40B4-BE49-F238E27FC236}">
                  <a16:creationId xmlns:a16="http://schemas.microsoft.com/office/drawing/2014/main" id="{3D6F4E0E-8BAD-9043-BBF7-5910D3EC58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344"/>
              <a:ext cx="1968" cy="1978"/>
              <a:chOff x="384" y="1680"/>
              <a:chExt cx="1968" cy="1978"/>
            </a:xfrm>
          </p:grpSpPr>
          <p:grpSp>
            <p:nvGrpSpPr>
              <p:cNvPr id="203791" name="Group 6">
                <a:extLst>
                  <a:ext uri="{FF2B5EF4-FFF2-40B4-BE49-F238E27FC236}">
                    <a16:creationId xmlns:a16="http://schemas.microsoft.com/office/drawing/2014/main" id="{E2BEECB1-DDE5-7C4A-A1B6-DCB24B4897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" y="1680"/>
                <a:ext cx="1968" cy="1978"/>
                <a:chOff x="384" y="1680"/>
                <a:chExt cx="1968" cy="1978"/>
              </a:xfrm>
            </p:grpSpPr>
            <p:sp>
              <p:nvSpPr>
                <p:cNvPr id="165906" name="Rectangle 7">
                  <a:extLst>
                    <a:ext uri="{FF2B5EF4-FFF2-40B4-BE49-F238E27FC236}">
                      <a16:creationId xmlns:a16="http://schemas.microsoft.com/office/drawing/2014/main" id="{3C87B724-59A7-7340-9784-4907BA5A7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1680"/>
                  <a:ext cx="1941" cy="19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algn="l"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          </a:t>
                  </a:r>
                  <a:r>
                    <a:rPr lang="zh-CN" altLang="en-US" sz="2000" b="1">
                      <a:latin typeface="Times New Roman" charset="0"/>
                    </a:rPr>
                    <a:t>输入                输出</a:t>
                  </a:r>
                </a:p>
                <a:p>
                  <a:pPr algn="l" eaLnBrk="1" hangingPunct="1">
                    <a:defRPr/>
                  </a:pPr>
                  <a:r>
                    <a:rPr lang="zh-CN" altLang="en-US" sz="2000" b="1">
                      <a:latin typeface="Times New Roman" charset="0"/>
                    </a:rPr>
                    <a:t>      </a:t>
                  </a:r>
                  <a:r>
                    <a:rPr lang="en-US" altLang="zh-CN" sz="2000" b="1">
                      <a:latin typeface="Times New Roman" charset="0"/>
                    </a:rPr>
                    <a:t>A</a:t>
                  </a:r>
                  <a:r>
                    <a:rPr lang="en-US" altLang="zh-CN" sz="2000" b="1" baseline="-25000">
                      <a:latin typeface="Times New Roman" charset="0"/>
                    </a:rPr>
                    <a:t>i</a:t>
                  </a:r>
                  <a:r>
                    <a:rPr lang="en-US" altLang="zh-CN" sz="2000" b="1">
                      <a:latin typeface="Times New Roman" charset="0"/>
                    </a:rPr>
                    <a:t>     B</a:t>
                  </a:r>
                  <a:r>
                    <a:rPr lang="en-US" altLang="zh-CN" sz="2000" b="1" baseline="-25000">
                      <a:latin typeface="Times New Roman" charset="0"/>
                    </a:rPr>
                    <a:t>i      </a:t>
                  </a:r>
                  <a:r>
                    <a:rPr lang="en-US" altLang="zh-CN" sz="2000" b="1">
                      <a:latin typeface="Times New Roman" charset="0"/>
                    </a:rPr>
                    <a:t>C</a:t>
                  </a:r>
                  <a:r>
                    <a:rPr lang="en-US" altLang="zh-CN" sz="2000" b="1" baseline="-25000">
                      <a:latin typeface="Times New Roman" charset="0"/>
                    </a:rPr>
                    <a:t>i-1 </a:t>
                  </a:r>
                  <a:r>
                    <a:rPr lang="en-US" altLang="zh-CN" sz="2000" b="1">
                      <a:latin typeface="Times New Roman" charset="0"/>
                    </a:rPr>
                    <a:t>    D</a:t>
                  </a:r>
                  <a:r>
                    <a:rPr lang="en-US" altLang="zh-CN" sz="2000" b="1" baseline="-25000">
                      <a:latin typeface="Times New Roman" charset="0"/>
                    </a:rPr>
                    <a:t>i</a:t>
                  </a:r>
                  <a:r>
                    <a:rPr lang="en-US" altLang="zh-CN" sz="2000" b="1">
                      <a:latin typeface="Times New Roman" charset="0"/>
                    </a:rPr>
                    <a:t>      C</a:t>
                  </a:r>
                  <a:r>
                    <a:rPr lang="en-US" altLang="zh-CN" sz="2000" b="1" baseline="-25000">
                      <a:latin typeface="Times New Roman" charset="0"/>
                    </a:rPr>
                    <a:t>i</a:t>
                  </a:r>
                  <a:endParaRPr lang="en-US" altLang="zh-CN" sz="2000" b="1">
                    <a:latin typeface="Times New Roman" charset="0"/>
                  </a:endParaRPr>
                </a:p>
                <a:p>
                  <a:pPr algn="l"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      </a:t>
                  </a:r>
                  <a:r>
                    <a:rPr lang="en-US" altLang="zh-CN" sz="2000">
                      <a:latin typeface="Times New Roman" charset="0"/>
                    </a:rPr>
                    <a:t>0      0      0        0        0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0      0      1        1        1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0      1      0        1        1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0      1      1        0        1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1      0      0        1        0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1      0      1        0        0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1      1      0        0        0</a:t>
                  </a:r>
                </a:p>
                <a:p>
                  <a:pPr algn="l" eaLnBrk="1" hangingPunct="1">
                    <a:defRPr/>
                  </a:pPr>
                  <a:r>
                    <a:rPr lang="en-US" altLang="zh-CN" sz="2000">
                      <a:latin typeface="Times New Roman" charset="0"/>
                    </a:rPr>
                    <a:t>       1      1      1        1        1</a:t>
                  </a:r>
                </a:p>
              </p:txBody>
            </p:sp>
            <p:sp>
              <p:nvSpPr>
                <p:cNvPr id="165907" name="Line 8">
                  <a:extLst>
                    <a:ext uri="{FF2B5EF4-FFF2-40B4-BE49-F238E27FC236}">
                      <a16:creationId xmlns:a16="http://schemas.microsoft.com/office/drawing/2014/main" id="{EB675940-8DE5-EC44-BA62-14C3B9576C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84" y="1680"/>
                  <a:ext cx="0" cy="19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165908" name="Line 9">
                  <a:extLst>
                    <a:ext uri="{FF2B5EF4-FFF2-40B4-BE49-F238E27FC236}">
                      <a16:creationId xmlns:a16="http://schemas.microsoft.com/office/drawing/2014/main" id="{49AE1385-1B40-4844-9D12-43CD732062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3648"/>
                  <a:ext cx="16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165909" name="Line 10">
                  <a:extLst>
                    <a:ext uri="{FF2B5EF4-FFF2-40B4-BE49-F238E27FC236}">
                      <a16:creationId xmlns:a16="http://schemas.microsoft.com/office/drawing/2014/main" id="{30FA2920-E278-464D-B139-A4BB38E957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1680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  <p:sp>
            <p:nvSpPr>
              <p:cNvPr id="165905" name="Line 11">
                <a:extLst>
                  <a:ext uri="{FF2B5EF4-FFF2-40B4-BE49-F238E27FC236}">
                    <a16:creationId xmlns:a16="http://schemas.microsoft.com/office/drawing/2014/main" id="{1ADB94CB-A0A3-2C41-811B-E0AAD9FDC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87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</p:grpSp>
      <p:grpSp>
        <p:nvGrpSpPr>
          <p:cNvPr id="572430" name="Group 14">
            <a:extLst>
              <a:ext uri="{FF2B5EF4-FFF2-40B4-BE49-F238E27FC236}">
                <a16:creationId xmlns:a16="http://schemas.microsoft.com/office/drawing/2014/main" id="{0FCAE75B-EFBA-9945-BB1A-49C61DA8A85A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371600"/>
            <a:ext cx="4038600" cy="1365250"/>
            <a:chOff x="240" y="3343"/>
            <a:chExt cx="2544" cy="860"/>
          </a:xfrm>
        </p:grpSpPr>
        <p:sp>
          <p:nvSpPr>
            <p:cNvPr id="165900" name="Text Box 12">
              <a:extLst>
                <a:ext uri="{FF2B5EF4-FFF2-40B4-BE49-F238E27FC236}">
                  <a16:creationId xmlns:a16="http://schemas.microsoft.com/office/drawing/2014/main" id="{7B5EFD70-D1FF-6E4C-A371-64F6F9A27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343"/>
              <a:ext cx="11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Times New Roman" charset="0"/>
                </a:rPr>
                <a:t>（</a:t>
              </a:r>
              <a:r>
                <a:rPr lang="en-US" altLang="zh-CN" sz="2000" b="1">
                  <a:latin typeface="Times New Roman" charset="0"/>
                </a:rPr>
                <a:t>2</a:t>
              </a:r>
              <a:r>
                <a:rPr lang="zh-CN" altLang="en-US" sz="2000" b="1">
                  <a:latin typeface="Times New Roman" charset="0"/>
                </a:rPr>
                <a:t>）输出函数</a:t>
              </a:r>
            </a:p>
          </p:txBody>
        </p:sp>
        <p:graphicFrame>
          <p:nvGraphicFramePr>
            <p:cNvPr id="203788" name="Object 13">
              <a:extLst>
                <a:ext uri="{FF2B5EF4-FFF2-40B4-BE49-F238E27FC236}">
                  <a16:creationId xmlns:a16="http://schemas.microsoft.com/office/drawing/2014/main" id="{13BFC92B-C06F-614C-B88E-FA169D2A42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3600"/>
            <a:ext cx="2064" cy="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00" name="Equation" r:id="rId3" imgW="38036500" imgH="11112500" progId="Equation.3">
                    <p:embed/>
                  </p:oleObj>
                </mc:Choice>
                <mc:Fallback>
                  <p:oleObj name="Equation" r:id="rId3" imgW="38036500" imgH="11112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600"/>
                          <a:ext cx="2064" cy="6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2440" name="Group 24">
            <a:extLst>
              <a:ext uri="{FF2B5EF4-FFF2-40B4-BE49-F238E27FC236}">
                <a16:creationId xmlns:a16="http://schemas.microsoft.com/office/drawing/2014/main" id="{CAFD902A-B2F4-9F4F-B5DC-96711761D36D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857500"/>
            <a:ext cx="4114800" cy="1562100"/>
            <a:chOff x="3120" y="2016"/>
            <a:chExt cx="2592" cy="984"/>
          </a:xfrm>
        </p:grpSpPr>
        <p:sp>
          <p:nvSpPr>
            <p:cNvPr id="165898" name="Text Box 18">
              <a:extLst>
                <a:ext uri="{FF2B5EF4-FFF2-40B4-BE49-F238E27FC236}">
                  <a16:creationId xmlns:a16="http://schemas.microsoft.com/office/drawing/2014/main" id="{BAAA3ACD-0D0B-B242-9B62-5217F693E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016"/>
              <a:ext cx="11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Times New Roman" charset="0"/>
                </a:rPr>
                <a:t>（</a:t>
              </a:r>
              <a:r>
                <a:rPr lang="en-US" altLang="zh-CN" sz="2000" b="1">
                  <a:latin typeface="Times New Roman" charset="0"/>
                </a:rPr>
                <a:t>3</a:t>
              </a:r>
              <a:r>
                <a:rPr lang="zh-CN" altLang="en-US" sz="2000" b="1">
                  <a:latin typeface="Times New Roman" charset="0"/>
                </a:rPr>
                <a:t>）函数变换</a:t>
              </a:r>
            </a:p>
          </p:txBody>
        </p:sp>
        <p:graphicFrame>
          <p:nvGraphicFramePr>
            <p:cNvPr id="203786" name="Object 19">
              <a:extLst>
                <a:ext uri="{FF2B5EF4-FFF2-40B4-BE49-F238E27FC236}">
                  <a16:creationId xmlns:a16="http://schemas.microsoft.com/office/drawing/2014/main" id="{6E7EEC29-46C9-7B43-9F32-DA2961FB2F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3" y="2304"/>
            <a:ext cx="2059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01" name="Equation" r:id="rId5" imgW="36283900" imgH="12293600" progId="Equation.3">
                    <p:embed/>
                  </p:oleObj>
                </mc:Choice>
                <mc:Fallback>
                  <p:oleObj name="Equation" r:id="rId5" imgW="36283900" imgH="122936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3" y="2304"/>
                          <a:ext cx="2059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2438" name="Line 22">
            <a:extLst>
              <a:ext uri="{FF2B5EF4-FFF2-40B4-BE49-F238E27FC236}">
                <a16:creationId xmlns:a16="http://schemas.microsoft.com/office/drawing/2014/main" id="{479BAD07-D42D-FD49-BBF4-70EEE9F52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95400"/>
            <a:ext cx="0" cy="48006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pSp>
        <p:nvGrpSpPr>
          <p:cNvPr id="572442" name="Group 26">
            <a:extLst>
              <a:ext uri="{FF2B5EF4-FFF2-40B4-BE49-F238E27FC236}">
                <a16:creationId xmlns:a16="http://schemas.microsoft.com/office/drawing/2014/main" id="{24E8EE8C-D212-AE40-B854-4B386692B073}"/>
              </a:ext>
            </a:extLst>
          </p:cNvPr>
          <p:cNvGrpSpPr>
            <a:grpSpLocks/>
          </p:cNvGrpSpPr>
          <p:nvPr/>
        </p:nvGrpSpPr>
        <p:grpSpPr bwMode="auto">
          <a:xfrm>
            <a:off x="5030788" y="4495800"/>
            <a:ext cx="3656012" cy="1981200"/>
            <a:chOff x="3165" y="2832"/>
            <a:chExt cx="2124" cy="1200"/>
          </a:xfrm>
        </p:grpSpPr>
        <p:sp>
          <p:nvSpPr>
            <p:cNvPr id="165896" name="Text Box 23">
              <a:extLst>
                <a:ext uri="{FF2B5EF4-FFF2-40B4-BE49-F238E27FC236}">
                  <a16:creationId xmlns:a16="http://schemas.microsoft.com/office/drawing/2014/main" id="{5B997465-B656-A14E-B0B6-747627EB8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" y="2885"/>
              <a:ext cx="107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>
                  <a:latin typeface="宋体" charset="-122"/>
                </a:rPr>
                <a:t>（</a:t>
              </a:r>
              <a:r>
                <a:rPr lang="en-US" altLang="zh-CN" sz="2000" b="1">
                  <a:latin typeface="宋体" charset="-122"/>
                </a:rPr>
                <a:t>4</a:t>
              </a:r>
              <a:r>
                <a:rPr lang="zh-CN" altLang="en-US" sz="2000" b="1">
                  <a:latin typeface="宋体" charset="-122"/>
                </a:rPr>
                <a:t>）逻辑符号</a:t>
              </a:r>
              <a:endParaRPr lang="zh-CN" altLang="en-US" sz="2000">
                <a:latin typeface="宋体" charset="-122"/>
              </a:endParaRPr>
            </a:p>
          </p:txBody>
        </p:sp>
        <p:graphicFrame>
          <p:nvGraphicFramePr>
            <p:cNvPr id="203784" name="Object 25">
              <a:extLst>
                <a:ext uri="{FF2B5EF4-FFF2-40B4-BE49-F238E27FC236}">
                  <a16:creationId xmlns:a16="http://schemas.microsoft.com/office/drawing/2014/main" id="{5E7F8D81-5221-4447-9A9A-3DA918A2C1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25" y="2832"/>
            <a:ext cx="764" cy="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02" r:id="rId7" imgW="12954000" imgH="21615400" progId="Visio.Drawing.6">
                    <p:embed/>
                  </p:oleObj>
                </mc:Choice>
                <mc:Fallback>
                  <p:oleObj r:id="rId7" imgW="12954000" imgH="21615400" progId="Visio.Drawing.6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5" y="2832"/>
                          <a:ext cx="764" cy="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1C83AC07-C520-FE4B-BE2F-4027A7B951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全减器的设计</a:t>
            </a:r>
          </a:p>
        </p:txBody>
      </p:sp>
      <p:sp>
        <p:nvSpPr>
          <p:cNvPr id="166915" name="Text Box 5">
            <a:extLst>
              <a:ext uri="{FF2B5EF4-FFF2-40B4-BE49-F238E27FC236}">
                <a16:creationId xmlns:a16="http://schemas.microsoft.com/office/drawing/2014/main" id="{ADF55461-6793-FA45-9428-FCE9E907A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66825"/>
            <a:ext cx="1612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b="1">
                <a:latin typeface="Times New Roman" charset="0"/>
                <a:ea typeface="隶书" charset="0"/>
              </a:rPr>
              <a:t>函数变换</a:t>
            </a:r>
          </a:p>
        </p:txBody>
      </p:sp>
      <p:graphicFrame>
        <p:nvGraphicFramePr>
          <p:cNvPr id="204803" name="Object 6">
            <a:extLst>
              <a:ext uri="{FF2B5EF4-FFF2-40B4-BE49-F238E27FC236}">
                <a16:creationId xmlns:a16="http://schemas.microsoft.com/office/drawing/2014/main" id="{FCEE9122-3505-1F4C-996C-80EB050FBE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752600"/>
          <a:ext cx="4175125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7" name="Equation" r:id="rId3" imgW="45643800" imgH="47980600" progId="Equation.3">
                  <p:embed/>
                </p:oleObj>
              </mc:Choice>
              <mc:Fallback>
                <p:oleObj name="Equation" r:id="rId3" imgW="45643800" imgH="47980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52600"/>
                        <a:ext cx="4175125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4" name="Object 7">
            <a:extLst>
              <a:ext uri="{FF2B5EF4-FFF2-40B4-BE49-F238E27FC236}">
                <a16:creationId xmlns:a16="http://schemas.microsoft.com/office/drawing/2014/main" id="{2C7BDDFB-8A22-374A-B49D-94438D698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1828800"/>
          <a:ext cx="20574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8" name="Equation" r:id="rId5" imgW="21945600" imgH="4978400" progId="Equation.3">
                  <p:embed/>
                </p:oleObj>
              </mc:Choice>
              <mc:Fallback>
                <p:oleObj name="Equation" r:id="rId5" imgW="21945600" imgH="497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828800"/>
                        <a:ext cx="20574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9F646120-ACCF-0A4F-9947-62AF58319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二进制正负数表示法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7089B0F3-999F-074B-B3C4-95123C11B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5370512" cy="6858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/>
              <a:t>有符号二进制数</a:t>
            </a:r>
          </a:p>
        </p:txBody>
      </p:sp>
      <p:grpSp>
        <p:nvGrpSpPr>
          <p:cNvPr id="205827" name="Group 4">
            <a:extLst>
              <a:ext uri="{FF2B5EF4-FFF2-40B4-BE49-F238E27FC236}">
                <a16:creationId xmlns:a16="http://schemas.microsoft.com/office/drawing/2014/main" id="{26F39B25-CDEC-D048-A13C-66C4A34D1B0A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133600"/>
            <a:ext cx="4419600" cy="381000"/>
            <a:chOff x="1344" y="3792"/>
            <a:chExt cx="2544" cy="240"/>
          </a:xfrm>
        </p:grpSpPr>
        <p:sp>
          <p:nvSpPr>
            <p:cNvPr id="205829" name="Rectangle 5">
              <a:extLst>
                <a:ext uri="{FF2B5EF4-FFF2-40B4-BE49-F238E27FC236}">
                  <a16:creationId xmlns:a16="http://schemas.microsoft.com/office/drawing/2014/main" id="{594AA552-87BE-EF49-B9C6-C47094C14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792"/>
              <a:ext cx="57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ea typeface="宋体" panose="02010600030101010101" pitchFamily="2" charset="-122"/>
                </a:rPr>
                <a:t>符号位</a:t>
              </a:r>
            </a:p>
          </p:txBody>
        </p:sp>
        <p:sp>
          <p:nvSpPr>
            <p:cNvPr id="205830" name="Rectangle 6">
              <a:extLst>
                <a:ext uri="{FF2B5EF4-FFF2-40B4-BE49-F238E27FC236}">
                  <a16:creationId xmlns:a16="http://schemas.microsoft.com/office/drawing/2014/main" id="{52FE340F-AC73-094A-8932-0C64F3B23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792"/>
              <a:ext cx="1968" cy="24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ea typeface="宋体" panose="02010600030101010101" pitchFamily="2" charset="-122"/>
                </a:rPr>
                <a:t>数 值 部 分</a:t>
              </a:r>
              <a:r>
                <a:rPr lang="zh-CN" altLang="en-US" sz="2000">
                  <a:solidFill>
                    <a:srgbClr val="FF0000"/>
                  </a:solidFill>
                  <a:ea typeface="宋体" panose="02010600030101010101" pitchFamily="2" charset="-122"/>
                </a:rPr>
                <a:t>     </a:t>
              </a:r>
            </a:p>
          </p:txBody>
        </p:sp>
      </p:grpSp>
      <p:sp>
        <p:nvSpPr>
          <p:cNvPr id="167941" name="Rectangle 7">
            <a:extLst>
              <a:ext uri="{FF2B5EF4-FFF2-40B4-BE49-F238E27FC236}">
                <a16:creationId xmlns:a16="http://schemas.microsoft.com/office/drawing/2014/main" id="{D3D39BD8-F09D-6748-A015-67D77B92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743200"/>
            <a:ext cx="697071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5000"/>
              </a:spcAft>
              <a:defRPr/>
            </a:pPr>
            <a:r>
              <a:rPr lang="zh-CN" altLang="en-US" b="1">
                <a:solidFill>
                  <a:srgbClr val="080808"/>
                </a:solidFill>
              </a:rPr>
              <a:t>有符号二进制数的三种表示方法</a:t>
            </a:r>
          </a:p>
          <a:p>
            <a:pPr lvl="1" algn="just" eaLnBrk="1" hangingPunct="1">
              <a:spcAft>
                <a:spcPct val="2500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b="1">
                <a:solidFill>
                  <a:schemeClr val="hlink"/>
                </a:solidFill>
              </a:rPr>
              <a:t>原码</a:t>
            </a:r>
            <a:r>
              <a:rPr lang="zh-CN" altLang="en-US" b="1"/>
              <a:t>：最高位为符号位，</a:t>
            </a:r>
            <a:r>
              <a:rPr lang="en-US" altLang="zh-CN" b="1"/>
              <a:t>0</a:t>
            </a:r>
            <a:r>
              <a:rPr lang="zh-CN" altLang="en-US" b="1"/>
              <a:t>表示正数，</a:t>
            </a:r>
            <a:r>
              <a:rPr lang="en-US" altLang="zh-CN" b="1"/>
              <a:t>1</a:t>
            </a:r>
            <a:r>
              <a:rPr lang="zh-CN" altLang="en-US" b="1"/>
              <a:t>表示负数。</a:t>
            </a:r>
          </a:p>
          <a:p>
            <a:pPr lvl="1" algn="just" eaLnBrk="1" hangingPunct="1">
              <a:spcAft>
                <a:spcPct val="2500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b="1">
                <a:solidFill>
                  <a:schemeClr val="hlink"/>
                </a:solidFill>
              </a:rPr>
              <a:t>反码</a:t>
            </a:r>
            <a:r>
              <a:rPr lang="zh-CN" altLang="en-US" b="1"/>
              <a:t>：正数的反码与原码相同；</a:t>
            </a:r>
          </a:p>
          <a:p>
            <a:pPr lvl="1" algn="just" eaLnBrk="1" hangingPunct="1">
              <a:spcAft>
                <a:spcPct val="25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b="1"/>
              <a:t>                 负数的反码为</a:t>
            </a:r>
            <a:r>
              <a:rPr lang="zh-CN" altLang="en-US" b="1">
                <a:solidFill>
                  <a:srgbClr val="008000"/>
                </a:solidFill>
              </a:rPr>
              <a:t>原码按位取反 </a:t>
            </a:r>
            <a:r>
              <a:rPr lang="en-US" altLang="zh-CN" b="1"/>
              <a:t>(</a:t>
            </a:r>
            <a:r>
              <a:rPr lang="zh-CN" altLang="en-US" b="1"/>
              <a:t>数值部分</a:t>
            </a:r>
            <a:r>
              <a:rPr lang="en-US" altLang="zh-CN" b="1"/>
              <a:t>)</a:t>
            </a:r>
            <a:r>
              <a:rPr lang="zh-CN" altLang="en-US" b="1"/>
              <a:t>。</a:t>
            </a:r>
          </a:p>
          <a:p>
            <a:pPr lvl="1" algn="just" eaLnBrk="1" hangingPunct="1">
              <a:spcAft>
                <a:spcPct val="2500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b="1">
                <a:solidFill>
                  <a:schemeClr val="hlink"/>
                </a:solidFill>
              </a:rPr>
              <a:t>补码</a:t>
            </a:r>
            <a:r>
              <a:rPr lang="zh-CN" altLang="en-US" b="1"/>
              <a:t>：正数的补码与原码相同；</a:t>
            </a:r>
          </a:p>
          <a:p>
            <a:pPr lvl="1" algn="just" eaLnBrk="1" hangingPunct="1">
              <a:spcAft>
                <a:spcPct val="25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b="1"/>
              <a:t>                 负数的补码为</a:t>
            </a:r>
            <a:r>
              <a:rPr lang="zh-CN" altLang="en-US" b="1">
                <a:solidFill>
                  <a:srgbClr val="008000"/>
                </a:solidFill>
              </a:rPr>
              <a:t>反码＋</a:t>
            </a:r>
            <a:r>
              <a:rPr lang="en-US" altLang="zh-CN" b="1">
                <a:solidFill>
                  <a:srgbClr val="008000"/>
                </a:solidFill>
              </a:rPr>
              <a:t>1   </a:t>
            </a:r>
            <a:r>
              <a:rPr lang="en-US" altLang="zh-CN" b="1"/>
              <a:t>(</a:t>
            </a:r>
            <a:r>
              <a:rPr lang="zh-CN" altLang="en-US" b="1"/>
              <a:t>数值部分</a:t>
            </a:r>
            <a:r>
              <a:rPr lang="en-US" altLang="zh-CN" b="1"/>
              <a:t>)</a:t>
            </a:r>
            <a:r>
              <a:rPr lang="zh-CN" altLang="en-US" b="1"/>
              <a:t>。</a:t>
            </a:r>
            <a:endParaRPr lang="zh-CN" altLang="en-US" b="1">
              <a:solidFill>
                <a:srgbClr val="080808"/>
              </a:solidFill>
              <a:ea typeface="隶书" pitchFamily="49" charset="-122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1FF22E8-37B6-064B-BBB6-37EDAF418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补码表示法的减法运算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6CF09753-6898-A948-9345-E8CECD4F3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046912" cy="23622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b="1"/>
              <a:t>补码运算的减法规则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200" b="1">
                <a:solidFill>
                  <a:srgbClr val="000000"/>
                </a:solidFill>
                <a:ea typeface="楷体_GB2312" pitchFamily="49" charset="-122"/>
              </a:rPr>
              <a:t>先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对补码表示的减数再次取补</a:t>
            </a:r>
            <a:r>
              <a:rPr lang="en-US" altLang="zh-CN" sz="2200" b="1">
                <a:solidFill>
                  <a:schemeClr val="hlink"/>
                </a:solidFill>
                <a:ea typeface="楷体_GB2312" pitchFamily="49" charset="-122"/>
              </a:rPr>
              <a:t>(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连同符号位</a:t>
            </a:r>
            <a:r>
              <a:rPr lang="en-US" altLang="zh-CN" sz="2200" b="1">
                <a:solidFill>
                  <a:schemeClr val="hlink"/>
                </a:solidFill>
                <a:ea typeface="楷体_GB2312" pitchFamily="49" charset="-122"/>
              </a:rPr>
              <a:t>)</a:t>
            </a:r>
            <a:r>
              <a:rPr lang="zh-CN" altLang="en-US" sz="2200" b="1">
                <a:solidFill>
                  <a:srgbClr val="000000"/>
                </a:solidFill>
                <a:ea typeface="楷体_GB2312" pitchFamily="49" charset="-122"/>
              </a:rPr>
              <a:t>，然后与被减数相加，运算结果也是补码。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zh-CN" altLang="en-US" sz="1000" b="1">
              <a:solidFill>
                <a:srgbClr val="000000"/>
              </a:solidFill>
              <a:ea typeface="楷体_GB2312" pitchFamily="49" charset="-122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sz="2200" b="1">
                <a:solidFill>
                  <a:srgbClr val="000000"/>
                </a:solidFill>
                <a:ea typeface="楷体_GB2312" pitchFamily="49" charset="-122"/>
              </a:rPr>
              <a:t>    对有符号数和无符号数均适用。</a:t>
            </a:r>
            <a:endParaRPr lang="zh-CN" altLang="en-US" sz="2200" b="1">
              <a:ea typeface="楷体_GB2312" pitchFamily="49" charset="-122"/>
            </a:endParaRPr>
          </a:p>
        </p:txBody>
      </p:sp>
      <p:sp>
        <p:nvSpPr>
          <p:cNvPr id="835588" name="Rectangle 7">
            <a:extLst>
              <a:ext uri="{FF2B5EF4-FFF2-40B4-BE49-F238E27FC236}">
                <a16:creationId xmlns:a16="http://schemas.microsoft.com/office/drawing/2014/main" id="{6BB28076-E2E1-AC42-B385-AEF071373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105400"/>
            <a:ext cx="3733800" cy="6096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[X</a:t>
            </a:r>
            <a:r>
              <a:rPr lang="zh-CN" altLang="en-US" sz="2400">
                <a:ea typeface="宋体" panose="02010600030101010101" pitchFamily="2" charset="-122"/>
                <a:sym typeface="Symbol" pitchFamily="2" charset="2"/>
              </a:rPr>
              <a:t></a:t>
            </a:r>
            <a:r>
              <a:rPr lang="en-US" altLang="zh-CN" sz="2400">
                <a:ea typeface="宋体" panose="02010600030101010101" pitchFamily="2" charset="-122"/>
              </a:rPr>
              <a:t>Y]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</a:rPr>
              <a:t>＝</a:t>
            </a:r>
            <a:r>
              <a:rPr lang="en-US" altLang="zh-CN" sz="2400">
                <a:ea typeface="宋体" panose="02010600030101010101" pitchFamily="2" charset="-122"/>
              </a:rPr>
              <a:t>[X]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</a:rPr>
              <a:t>＋</a:t>
            </a:r>
            <a:r>
              <a:rPr lang="en-US" altLang="zh-CN" sz="2400">
                <a:ea typeface="宋体" panose="02010600030101010101" pitchFamily="2" charset="-122"/>
              </a:rPr>
              <a:t>[</a:t>
            </a:r>
            <a:r>
              <a:rPr lang="en-US" altLang="zh-CN" sz="2400" b="1">
                <a:solidFill>
                  <a:schemeClr val="hlink"/>
                </a:solidFill>
                <a:ea typeface="宋体" panose="02010600030101010101" pitchFamily="2" charset="-122"/>
                <a:sym typeface="Symbol" pitchFamily="2" charset="2"/>
              </a:rPr>
              <a:t></a:t>
            </a:r>
            <a:r>
              <a:rPr lang="en-US" altLang="zh-CN" sz="2400">
                <a:ea typeface="宋体" panose="02010600030101010101" pitchFamily="2" charset="-122"/>
              </a:rPr>
              <a:t>Y]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</a:p>
        </p:txBody>
      </p:sp>
      <p:sp>
        <p:nvSpPr>
          <p:cNvPr id="206852" name="Rectangle 7">
            <a:extLst>
              <a:ext uri="{FF2B5EF4-FFF2-40B4-BE49-F238E27FC236}">
                <a16:creationId xmlns:a16="http://schemas.microsoft.com/office/drawing/2014/main" id="{26C8FADF-B138-8048-B6C3-DCEA772A0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962400"/>
            <a:ext cx="4038600" cy="609600"/>
          </a:xfrm>
          <a:prstGeom prst="rect">
            <a:avLst/>
          </a:prstGeom>
          <a:solidFill>
            <a:srgbClr val="FFFFFF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[X 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  <a:sym typeface="Symbol" pitchFamily="2" charset="2"/>
              </a:rPr>
              <a:t></a:t>
            </a:r>
            <a:r>
              <a:rPr lang="en-US" altLang="zh-CN" sz="2400">
                <a:ea typeface="宋体" panose="02010600030101010101" pitchFamily="2" charset="-122"/>
              </a:rPr>
              <a:t>[Y]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</a:rPr>
              <a:t>＝</a:t>
            </a:r>
            <a:r>
              <a:rPr lang="en-US" altLang="zh-CN" sz="2400">
                <a:ea typeface="宋体" panose="02010600030101010101" pitchFamily="2" charset="-122"/>
              </a:rPr>
              <a:t>[X]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</a:rPr>
              <a:t>＋</a:t>
            </a:r>
            <a:r>
              <a:rPr lang="en-US" altLang="zh-CN" sz="2400">
                <a:solidFill>
                  <a:schemeClr val="folHlink"/>
                </a:solidFill>
                <a:ea typeface="宋体" panose="02010600030101010101" pitchFamily="2" charset="-122"/>
              </a:rPr>
              <a:t>[</a:t>
            </a:r>
            <a:r>
              <a:rPr lang="en-US" altLang="zh-CN" sz="2400">
                <a:ea typeface="宋体" panose="02010600030101010101" pitchFamily="2" charset="-122"/>
              </a:rPr>
              <a:t> [Y]</a:t>
            </a:r>
            <a:r>
              <a:rPr lang="zh-CN" altLang="en-US" sz="2400" baseline="-25000">
                <a:ea typeface="宋体" panose="02010600030101010101" pitchFamily="2" charset="-122"/>
              </a:rPr>
              <a:t>补 </a:t>
            </a:r>
            <a:r>
              <a:rPr lang="en-US" altLang="zh-CN" sz="2400">
                <a:solidFill>
                  <a:schemeClr val="folHlink"/>
                </a:solidFill>
                <a:ea typeface="宋体" panose="02010600030101010101" pitchFamily="2" charset="-122"/>
              </a:rPr>
              <a:t>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588" grpId="0" animBg="1" autoUpdateAnimBg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A853BBB-EDB2-6945-9ADE-2289B8BDCD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补码运算举例</a:t>
            </a:r>
          </a:p>
        </p:txBody>
      </p:sp>
      <p:sp>
        <p:nvSpPr>
          <p:cNvPr id="207874" name="Rectangle 3">
            <a:extLst>
              <a:ext uri="{FF2B5EF4-FFF2-40B4-BE49-F238E27FC236}">
                <a16:creationId xmlns:a16="http://schemas.microsoft.com/office/drawing/2014/main" id="{9A75C34D-E89C-6C43-BD11-7E0CA3C7F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71600"/>
            <a:ext cx="434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用补码计算</a:t>
            </a:r>
            <a:r>
              <a:rPr lang="en-US" altLang="zh-CN" sz="2200" b="1">
                <a:ea typeface="宋体" panose="02010600030101010101" pitchFamily="2" charset="-122"/>
              </a:rPr>
              <a:t>34 – 68</a:t>
            </a:r>
          </a:p>
        </p:txBody>
      </p:sp>
      <p:grpSp>
        <p:nvGrpSpPr>
          <p:cNvPr id="207875" name="Group 4">
            <a:extLst>
              <a:ext uri="{FF2B5EF4-FFF2-40B4-BE49-F238E27FC236}">
                <a16:creationId xmlns:a16="http://schemas.microsoft.com/office/drawing/2014/main" id="{FE7DDB5B-EA07-D046-BDCB-66491E67C9F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447800"/>
            <a:ext cx="3505200" cy="1066800"/>
            <a:chOff x="912" y="2928"/>
            <a:chExt cx="2208" cy="672"/>
          </a:xfrm>
        </p:grpSpPr>
        <p:sp>
          <p:nvSpPr>
            <p:cNvPr id="207882" name="Rectangle 5">
              <a:extLst>
                <a:ext uri="{FF2B5EF4-FFF2-40B4-BE49-F238E27FC236}">
                  <a16:creationId xmlns:a16="http://schemas.microsoft.com/office/drawing/2014/main" id="{DCCFFF60-BCA9-C546-9392-124653868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211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[X+Y]</a:t>
              </a:r>
              <a:r>
                <a:rPr lang="zh-CN" altLang="en-US" sz="2200" b="1" baseline="-25000">
                  <a:ea typeface="宋体" panose="02010600030101010101" pitchFamily="2" charset="-122"/>
                </a:rPr>
                <a:t>补</a:t>
              </a:r>
              <a:r>
                <a:rPr lang="zh-CN" altLang="en-US" sz="2200" b="1">
                  <a:ea typeface="宋体" panose="02010600030101010101" pitchFamily="2" charset="-122"/>
                </a:rPr>
                <a:t>＝</a:t>
              </a:r>
              <a:r>
                <a:rPr lang="en-US" altLang="zh-CN" sz="2200" b="1">
                  <a:ea typeface="宋体" panose="02010600030101010101" pitchFamily="2" charset="-122"/>
                </a:rPr>
                <a:t>[X]</a:t>
              </a:r>
              <a:r>
                <a:rPr lang="zh-CN" altLang="en-US" sz="2200" b="1" baseline="-25000">
                  <a:ea typeface="宋体" panose="02010600030101010101" pitchFamily="2" charset="-122"/>
                </a:rPr>
                <a:t>补</a:t>
              </a:r>
              <a:r>
                <a:rPr lang="zh-CN" altLang="en-US" sz="2200" b="1">
                  <a:ea typeface="宋体" panose="02010600030101010101" pitchFamily="2" charset="-122"/>
                </a:rPr>
                <a:t>＋</a:t>
              </a:r>
              <a:r>
                <a:rPr lang="en-US" altLang="zh-CN" sz="2200" b="1">
                  <a:ea typeface="宋体" panose="02010600030101010101" pitchFamily="2" charset="-122"/>
                </a:rPr>
                <a:t>[Y]</a:t>
              </a:r>
              <a:r>
                <a:rPr lang="zh-CN" altLang="en-US" sz="2200" b="1" baseline="-25000">
                  <a:ea typeface="宋体" panose="02010600030101010101" pitchFamily="2" charset="-122"/>
                </a:rPr>
                <a:t>补</a:t>
              </a:r>
            </a:p>
          </p:txBody>
        </p:sp>
        <p:sp>
          <p:nvSpPr>
            <p:cNvPr id="207883" name="Text Box 6">
              <a:extLst>
                <a:ext uri="{FF2B5EF4-FFF2-40B4-BE49-F238E27FC236}">
                  <a16:creationId xmlns:a16="http://schemas.microsoft.com/office/drawing/2014/main" id="{50413C37-1190-804C-A251-ACC80470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153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补码的加法规则：</a:t>
              </a:r>
            </a:p>
          </p:txBody>
        </p:sp>
      </p:grpSp>
      <p:grpSp>
        <p:nvGrpSpPr>
          <p:cNvPr id="207876" name="Group 7">
            <a:extLst>
              <a:ext uri="{FF2B5EF4-FFF2-40B4-BE49-F238E27FC236}">
                <a16:creationId xmlns:a16="http://schemas.microsoft.com/office/drawing/2014/main" id="{615EF1BD-6E4A-514A-8A2D-2B0E78AA8AC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667000"/>
            <a:ext cx="3505200" cy="1066800"/>
            <a:chOff x="912" y="2928"/>
            <a:chExt cx="2208" cy="672"/>
          </a:xfrm>
        </p:grpSpPr>
        <p:sp>
          <p:nvSpPr>
            <p:cNvPr id="207880" name="Rectangle 8">
              <a:extLst>
                <a:ext uri="{FF2B5EF4-FFF2-40B4-BE49-F238E27FC236}">
                  <a16:creationId xmlns:a16="http://schemas.microsoft.com/office/drawing/2014/main" id="{A2069967-F59A-1D4B-B026-94DA1EE5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211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[X-Y]</a:t>
              </a:r>
              <a:r>
                <a:rPr lang="zh-CN" altLang="en-US" sz="2200" b="1" baseline="-25000">
                  <a:ea typeface="宋体" panose="02010600030101010101" pitchFamily="2" charset="-122"/>
                </a:rPr>
                <a:t>补</a:t>
              </a:r>
              <a:r>
                <a:rPr lang="zh-CN" altLang="en-US" sz="2200" b="1">
                  <a:ea typeface="宋体" panose="02010600030101010101" pitchFamily="2" charset="-122"/>
                </a:rPr>
                <a:t>＝</a:t>
              </a:r>
              <a:r>
                <a:rPr lang="en-US" altLang="zh-CN" sz="2200" b="1">
                  <a:ea typeface="宋体" panose="02010600030101010101" pitchFamily="2" charset="-122"/>
                </a:rPr>
                <a:t>[X]</a:t>
              </a:r>
              <a:r>
                <a:rPr lang="zh-CN" altLang="en-US" sz="2200" b="1" baseline="-25000">
                  <a:ea typeface="宋体" panose="02010600030101010101" pitchFamily="2" charset="-122"/>
                </a:rPr>
                <a:t>补</a:t>
              </a:r>
              <a:r>
                <a:rPr lang="zh-CN" altLang="en-US" sz="2200" b="1">
                  <a:ea typeface="宋体" panose="02010600030101010101" pitchFamily="2" charset="-122"/>
                </a:rPr>
                <a:t>＋</a:t>
              </a:r>
              <a:r>
                <a:rPr lang="en-US" altLang="zh-CN" sz="2200" b="1">
                  <a:ea typeface="宋体" panose="02010600030101010101" pitchFamily="2" charset="-122"/>
                </a:rPr>
                <a:t>[-Y]</a:t>
              </a:r>
              <a:r>
                <a:rPr lang="zh-CN" altLang="en-US" sz="2200" b="1" baseline="-25000">
                  <a:ea typeface="宋体" panose="02010600030101010101" pitchFamily="2" charset="-122"/>
                </a:rPr>
                <a:t>补</a:t>
              </a:r>
            </a:p>
          </p:txBody>
        </p:sp>
        <p:sp>
          <p:nvSpPr>
            <p:cNvPr id="207881" name="Text Box 9">
              <a:extLst>
                <a:ext uri="{FF2B5EF4-FFF2-40B4-BE49-F238E27FC236}">
                  <a16:creationId xmlns:a16="http://schemas.microsoft.com/office/drawing/2014/main" id="{A87AFA39-3E6F-E241-B124-6B73D180E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153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宋体" panose="02010600030101010101" pitchFamily="2" charset="-122"/>
                </a:rPr>
                <a:t>补码的减法规则：</a:t>
              </a:r>
            </a:p>
          </p:txBody>
        </p:sp>
      </p:grpSp>
      <p:sp>
        <p:nvSpPr>
          <p:cNvPr id="207877" name="Line 10">
            <a:extLst>
              <a:ext uri="{FF2B5EF4-FFF2-40B4-BE49-F238E27FC236}">
                <a16:creationId xmlns:a16="http://schemas.microsoft.com/office/drawing/2014/main" id="{6D037DBB-CEB0-F64F-B905-3921CF88D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524000"/>
            <a:ext cx="1588" cy="4953000"/>
          </a:xfrm>
          <a:prstGeom prst="line">
            <a:avLst/>
          </a:prstGeom>
          <a:noFill/>
          <a:ln w="28575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878" name="Rectangle 11">
            <a:extLst>
              <a:ext uri="{FF2B5EF4-FFF2-40B4-BE49-F238E27FC236}">
                <a16:creationId xmlns:a16="http://schemas.microsoft.com/office/drawing/2014/main" id="{AA87F94D-DACF-B444-955E-C730276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495800"/>
            <a:ext cx="4038600" cy="18288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结论：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采用补码表示，可以将二进制数的减法运算转换为加法运算。 </a:t>
            </a:r>
          </a:p>
        </p:txBody>
      </p:sp>
      <p:sp>
        <p:nvSpPr>
          <p:cNvPr id="207879" name="Rectangle 12">
            <a:extLst>
              <a:ext uri="{FF2B5EF4-FFF2-40B4-BE49-F238E27FC236}">
                <a16:creationId xmlns:a16="http://schemas.microsoft.com/office/drawing/2014/main" id="{26575E70-B917-734F-9FA3-F8029ED44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05000"/>
            <a:ext cx="457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Z = 34 – 68 = 34 +</a:t>
            </a:r>
            <a:r>
              <a:rPr lang="zh-CN" altLang="en-US" sz="2200" b="1">
                <a:ea typeface="宋体" panose="02010600030101010101" pitchFamily="2" charset="-122"/>
              </a:rPr>
              <a:t>（</a:t>
            </a:r>
            <a:r>
              <a:rPr lang="en-US" altLang="zh-CN" sz="2200" b="1">
                <a:ea typeface="宋体" panose="02010600030101010101" pitchFamily="2" charset="-122"/>
              </a:rPr>
              <a:t>- 68</a:t>
            </a:r>
            <a:r>
              <a:rPr lang="zh-CN" altLang="en-US" sz="2200" b="1">
                <a:ea typeface="宋体" panose="02010600030101010101" pitchFamily="2" charset="-122"/>
              </a:rPr>
              <a:t>）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zh-CN" altLang="en-US" sz="1800" b="1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ea typeface="宋体" panose="02010600030101010101" pitchFamily="2" charset="-122"/>
              </a:rPr>
              <a:t>[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+34]</a:t>
            </a:r>
            <a:r>
              <a:rPr lang="zh-CN" altLang="en-US" sz="2200" b="1" baseline="-25000">
                <a:solidFill>
                  <a:srgbClr val="008000"/>
                </a:solidFill>
                <a:ea typeface="宋体" panose="02010600030101010101" pitchFamily="2" charset="-122"/>
              </a:rPr>
              <a:t>补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0100010</a:t>
            </a:r>
            <a:endParaRPr lang="en-US" altLang="zh-CN" sz="2200" b="1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[- 68]</a:t>
            </a:r>
            <a:r>
              <a:rPr lang="zh-CN" altLang="en-US" sz="2200" b="1" baseline="-25000">
                <a:ea typeface="宋体" panose="02010600030101010101" pitchFamily="2" charset="-122"/>
              </a:rPr>
              <a:t>原</a:t>
            </a:r>
            <a:r>
              <a:rPr lang="en-US" altLang="zh-CN" sz="2200" b="1"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1000100  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[- 68]</a:t>
            </a:r>
            <a:r>
              <a:rPr lang="zh-CN" altLang="en-US" sz="2200" b="1" baseline="-25000">
                <a:solidFill>
                  <a:srgbClr val="008000"/>
                </a:solidFill>
                <a:ea typeface="宋体" panose="02010600030101010101" pitchFamily="2" charset="-122"/>
              </a:rPr>
              <a:t>补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0111100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2200" b="1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[Z]</a:t>
            </a:r>
            <a:r>
              <a:rPr lang="zh-CN" altLang="en-US" sz="2200" b="1" baseline="-25000">
                <a:ea typeface="宋体" panose="02010600030101010101" pitchFamily="2" charset="-122"/>
              </a:rPr>
              <a:t>补 </a:t>
            </a:r>
            <a:r>
              <a:rPr lang="en-US" altLang="zh-CN" sz="2200" b="1">
                <a:ea typeface="宋体" panose="02010600030101010101" pitchFamily="2" charset="-122"/>
              </a:rPr>
              <a:t>= [+34]</a:t>
            </a:r>
            <a:r>
              <a:rPr lang="zh-CN" altLang="en-US" sz="2200" b="1" baseline="-25000">
                <a:ea typeface="宋体" panose="02010600030101010101" pitchFamily="2" charset="-122"/>
              </a:rPr>
              <a:t>补</a:t>
            </a:r>
            <a:r>
              <a:rPr lang="en-US" altLang="zh-CN" sz="2200" b="1">
                <a:ea typeface="宋体" panose="02010600030101010101" pitchFamily="2" charset="-122"/>
              </a:rPr>
              <a:t>+ [- 68]</a:t>
            </a:r>
            <a:r>
              <a:rPr lang="zh-CN" altLang="en-US" sz="2200" b="1" baseline="-25000">
                <a:ea typeface="宋体" panose="02010600030101010101" pitchFamily="2" charset="-122"/>
              </a:rPr>
              <a:t>补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200" b="1" baseline="-25000">
                <a:ea typeface="宋体" panose="02010600030101010101" pitchFamily="2" charset="-122"/>
              </a:rPr>
              <a:t>                       </a:t>
            </a:r>
            <a:r>
              <a:rPr lang="en-US" altLang="zh-CN" sz="2200" b="1"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2200" b="1">
                <a:ea typeface="宋体" panose="02010600030101010101" pitchFamily="2" charset="-122"/>
              </a:rPr>
              <a:t>0100010 +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2200" b="1">
                <a:ea typeface="宋体" panose="02010600030101010101" pitchFamily="2" charset="-122"/>
              </a:rPr>
              <a:t>0111100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 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2200" b="1">
                <a:ea typeface="宋体" panose="02010600030101010101" pitchFamily="2" charset="-122"/>
              </a:rPr>
              <a:t>1011110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[Z]</a:t>
            </a:r>
            <a:r>
              <a:rPr lang="zh-CN" altLang="en-US" sz="2200" b="1" baseline="-25000">
                <a:ea typeface="宋体" panose="02010600030101010101" pitchFamily="2" charset="-122"/>
              </a:rPr>
              <a:t>原</a:t>
            </a:r>
            <a:r>
              <a:rPr lang="en-US" altLang="zh-CN" sz="2200" b="1"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0100010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1800" b="1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 </a:t>
            </a:r>
            <a:r>
              <a:rPr lang="en-US" altLang="zh-CN" sz="2200" b="1">
                <a:ea typeface="宋体" panose="02010600030101010101" pitchFamily="2" charset="-122"/>
              </a:rPr>
              <a:t>Z = - 34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732686B4-E928-F844-99D3-D3CEF389679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补码运算举例</a:t>
            </a:r>
          </a:p>
        </p:txBody>
      </p:sp>
      <p:sp>
        <p:nvSpPr>
          <p:cNvPr id="208898" name="Rectangle 3">
            <a:extLst>
              <a:ext uri="{FF2B5EF4-FFF2-40B4-BE49-F238E27FC236}">
                <a16:creationId xmlns:a16="http://schemas.microsoft.com/office/drawing/2014/main" id="{9C10BC7B-3D41-1F44-A404-6BB221C7E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71600"/>
            <a:ext cx="434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用补码计算</a:t>
            </a:r>
            <a:r>
              <a:rPr lang="en-US" altLang="zh-CN" sz="2200" b="1">
                <a:ea typeface="宋体" panose="02010600030101010101" pitchFamily="2" charset="-122"/>
              </a:rPr>
              <a:t>34 – 68</a:t>
            </a:r>
          </a:p>
        </p:txBody>
      </p:sp>
      <p:sp>
        <p:nvSpPr>
          <p:cNvPr id="208899" name="Line 10">
            <a:extLst>
              <a:ext uri="{FF2B5EF4-FFF2-40B4-BE49-F238E27FC236}">
                <a16:creationId xmlns:a16="http://schemas.microsoft.com/office/drawing/2014/main" id="{3F66F0B9-6F13-BE43-AD69-D4E001C12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524000"/>
            <a:ext cx="1588" cy="4953000"/>
          </a:xfrm>
          <a:prstGeom prst="line">
            <a:avLst/>
          </a:prstGeom>
          <a:noFill/>
          <a:ln w="28575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8900" name="Rectangle 11">
            <a:extLst>
              <a:ext uri="{FF2B5EF4-FFF2-40B4-BE49-F238E27FC236}">
                <a16:creationId xmlns:a16="http://schemas.microsoft.com/office/drawing/2014/main" id="{65884660-09FF-FB45-984F-2FB632D43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495800"/>
            <a:ext cx="4038600" cy="18288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结论：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采用补码表示，可以将二进制数的减法运算转换为加法运算。 </a:t>
            </a:r>
          </a:p>
        </p:txBody>
      </p:sp>
      <p:sp>
        <p:nvSpPr>
          <p:cNvPr id="208901" name="Rectangle 12">
            <a:extLst>
              <a:ext uri="{FF2B5EF4-FFF2-40B4-BE49-F238E27FC236}">
                <a16:creationId xmlns:a16="http://schemas.microsoft.com/office/drawing/2014/main" id="{FA92C23F-7F9D-604D-984E-03FED6777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05000"/>
            <a:ext cx="457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Z = 34 – 68 = 34 +</a:t>
            </a:r>
            <a:r>
              <a:rPr lang="zh-CN" altLang="en-US" sz="2200" b="1">
                <a:ea typeface="宋体" panose="02010600030101010101" pitchFamily="2" charset="-122"/>
              </a:rPr>
              <a:t>（</a:t>
            </a:r>
            <a:r>
              <a:rPr lang="en-US" altLang="zh-CN" sz="2200" b="1">
                <a:ea typeface="宋体" panose="02010600030101010101" pitchFamily="2" charset="-122"/>
              </a:rPr>
              <a:t>- 68</a:t>
            </a:r>
            <a:r>
              <a:rPr lang="zh-CN" altLang="en-US" sz="2200" b="1">
                <a:ea typeface="宋体" panose="02010600030101010101" pitchFamily="2" charset="-122"/>
              </a:rPr>
              <a:t>）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zh-CN" altLang="en-US" sz="1800" b="1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ea typeface="宋体" panose="02010600030101010101" pitchFamily="2" charset="-122"/>
              </a:rPr>
              <a:t>[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+34]</a:t>
            </a:r>
            <a:r>
              <a:rPr lang="zh-CN" altLang="en-US" sz="2200" b="1" baseline="-25000">
                <a:solidFill>
                  <a:srgbClr val="008000"/>
                </a:solidFill>
                <a:ea typeface="宋体" panose="02010600030101010101" pitchFamily="2" charset="-122"/>
              </a:rPr>
              <a:t>补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200" b="1">
                <a:solidFill>
                  <a:srgbClr val="008000"/>
                </a:solidFill>
                <a:ea typeface="宋体" panose="02010600030101010101" pitchFamily="2" charset="-122"/>
              </a:rPr>
              <a:t> 0100010</a:t>
            </a:r>
            <a:endParaRPr lang="en-US" altLang="zh-CN" sz="2200" b="1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[+68]</a:t>
            </a:r>
            <a:r>
              <a:rPr lang="zh-CN" altLang="en-US" sz="2200" b="1" baseline="-25000">
                <a:ea typeface="宋体" panose="02010600030101010101" pitchFamily="2" charset="-122"/>
              </a:rPr>
              <a:t>补</a:t>
            </a:r>
            <a:r>
              <a:rPr lang="zh-CN" altLang="en-US" sz="2200" b="1">
                <a:ea typeface="宋体" panose="02010600030101010101" pitchFamily="2" charset="-122"/>
              </a:rPr>
              <a:t>= 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200" b="1">
                <a:ea typeface="宋体" panose="02010600030101010101" pitchFamily="2" charset="-122"/>
              </a:rPr>
              <a:t> 1000100  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[[+ 68]</a:t>
            </a:r>
            <a:r>
              <a:rPr lang="zh-CN" altLang="en-US" sz="2200" b="1" baseline="-25000">
                <a:ea typeface="宋体" panose="02010600030101010101" pitchFamily="2" charset="-122"/>
              </a:rPr>
              <a:t>补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]</a:t>
            </a:r>
            <a:r>
              <a:rPr lang="zh-CN" altLang="en-US" sz="2200" b="1" baseline="-25000">
                <a:solidFill>
                  <a:srgbClr val="008000"/>
                </a:solidFill>
                <a:ea typeface="宋体" panose="02010600030101010101" pitchFamily="2" charset="-122"/>
              </a:rPr>
              <a:t>补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= 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 0111100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2200" b="1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[Z]</a:t>
            </a:r>
            <a:r>
              <a:rPr lang="zh-CN" altLang="en-US" sz="2200" b="1" baseline="-25000">
                <a:ea typeface="宋体" panose="02010600030101010101" pitchFamily="2" charset="-122"/>
              </a:rPr>
              <a:t>补 </a:t>
            </a:r>
            <a:r>
              <a:rPr lang="en-US" altLang="zh-CN" sz="2200" b="1">
                <a:ea typeface="宋体" panose="02010600030101010101" pitchFamily="2" charset="-122"/>
              </a:rPr>
              <a:t>= [+34]</a:t>
            </a:r>
            <a:r>
              <a:rPr lang="zh-CN" altLang="en-US" sz="2200" b="1" baseline="-25000">
                <a:ea typeface="宋体" panose="02010600030101010101" pitchFamily="2" charset="-122"/>
              </a:rPr>
              <a:t>补</a:t>
            </a:r>
            <a:r>
              <a:rPr lang="en-US" altLang="zh-CN" sz="2200" b="1">
                <a:ea typeface="宋体" panose="02010600030101010101" pitchFamily="2" charset="-122"/>
              </a:rPr>
              <a:t>+ [[+ 68]</a:t>
            </a:r>
            <a:r>
              <a:rPr lang="zh-CN" altLang="en-US" sz="2200" b="1" baseline="-25000">
                <a:ea typeface="宋体" panose="02010600030101010101" pitchFamily="2" charset="-122"/>
              </a:rPr>
              <a:t>补</a:t>
            </a:r>
            <a:r>
              <a:rPr lang="zh-CN" altLang="en-US" sz="2200" b="1">
                <a:solidFill>
                  <a:srgbClr val="008000"/>
                </a:solidFill>
                <a:ea typeface="宋体" panose="02010600030101010101" pitchFamily="2" charset="-122"/>
              </a:rPr>
              <a:t>]</a:t>
            </a:r>
            <a:r>
              <a:rPr lang="zh-CN" altLang="en-US" sz="2200" b="1" baseline="-25000">
                <a:solidFill>
                  <a:srgbClr val="008000"/>
                </a:solidFill>
                <a:ea typeface="宋体" panose="02010600030101010101" pitchFamily="2" charset="-122"/>
              </a:rPr>
              <a:t>补</a:t>
            </a:r>
            <a:endParaRPr lang="zh-CN" altLang="en-US" sz="2200" b="1" baseline="-25000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200" b="1" baseline="-25000">
                <a:ea typeface="宋体" panose="02010600030101010101" pitchFamily="2" charset="-122"/>
              </a:rPr>
              <a:t>                       </a:t>
            </a:r>
            <a:r>
              <a:rPr lang="en-US" altLang="zh-CN" sz="2200" b="1"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2200" b="1">
                <a:ea typeface="宋体" panose="02010600030101010101" pitchFamily="2" charset="-122"/>
              </a:rPr>
              <a:t>0100010 +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2200" b="1">
                <a:ea typeface="宋体" panose="02010600030101010101" pitchFamily="2" charset="-122"/>
              </a:rPr>
              <a:t>0111100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   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2200" b="1">
                <a:ea typeface="宋体" panose="02010600030101010101" pitchFamily="2" charset="-122"/>
              </a:rPr>
              <a:t>1011110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[Z]</a:t>
            </a:r>
            <a:r>
              <a:rPr lang="zh-CN" altLang="en-US" sz="2200" b="1" baseline="-25000">
                <a:ea typeface="宋体" panose="02010600030101010101" pitchFamily="2" charset="-122"/>
              </a:rPr>
              <a:t>原</a:t>
            </a:r>
            <a:r>
              <a:rPr lang="en-US" altLang="zh-CN" sz="2200" b="1">
                <a:ea typeface="宋体" panose="02010600030101010101" pitchFamily="2" charset="-122"/>
              </a:rPr>
              <a:t>= 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</a:rPr>
              <a:t> 0100010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1800" b="1"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ea typeface="宋体" panose="02010600030101010101" pitchFamily="2" charset="-122"/>
                <a:sym typeface="Symbol" pitchFamily="2" charset="2"/>
              </a:rPr>
              <a:t> </a:t>
            </a:r>
            <a:r>
              <a:rPr lang="en-US" altLang="zh-CN" sz="2200" b="1">
                <a:ea typeface="宋体" panose="02010600030101010101" pitchFamily="2" charset="-122"/>
              </a:rPr>
              <a:t>Z = - 34</a:t>
            </a:r>
          </a:p>
        </p:txBody>
      </p:sp>
      <p:sp>
        <p:nvSpPr>
          <p:cNvPr id="208902" name="Rectangle 7">
            <a:extLst>
              <a:ext uri="{FF2B5EF4-FFF2-40B4-BE49-F238E27FC236}">
                <a16:creationId xmlns:a16="http://schemas.microsoft.com/office/drawing/2014/main" id="{EAA573DF-AD73-F944-A97A-5DE41F077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514600"/>
            <a:ext cx="4038600" cy="609600"/>
          </a:xfrm>
          <a:prstGeom prst="rect">
            <a:avLst/>
          </a:prstGeom>
          <a:solidFill>
            <a:srgbClr val="FFFFFF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[X 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  <a:sym typeface="Symbol" pitchFamily="2" charset="2"/>
              </a:rPr>
              <a:t></a:t>
            </a:r>
            <a:r>
              <a:rPr lang="en-US" altLang="zh-CN" sz="2400">
                <a:ea typeface="宋体" panose="02010600030101010101" pitchFamily="2" charset="-122"/>
              </a:rPr>
              <a:t>[Y]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</a:rPr>
              <a:t>＝</a:t>
            </a:r>
            <a:r>
              <a:rPr lang="en-US" altLang="zh-CN" sz="2400">
                <a:ea typeface="宋体" panose="02010600030101010101" pitchFamily="2" charset="-122"/>
              </a:rPr>
              <a:t>[X]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  <a:r>
              <a:rPr lang="zh-CN" altLang="en-US" sz="2400">
                <a:ea typeface="宋体" panose="02010600030101010101" pitchFamily="2" charset="-122"/>
              </a:rPr>
              <a:t>＋</a:t>
            </a:r>
            <a:r>
              <a:rPr lang="en-US" altLang="zh-CN" sz="2400">
                <a:solidFill>
                  <a:schemeClr val="folHlink"/>
                </a:solidFill>
                <a:ea typeface="宋体" panose="02010600030101010101" pitchFamily="2" charset="-122"/>
              </a:rPr>
              <a:t>[</a:t>
            </a:r>
            <a:r>
              <a:rPr lang="en-US" altLang="zh-CN" sz="2400">
                <a:ea typeface="宋体" panose="02010600030101010101" pitchFamily="2" charset="-122"/>
              </a:rPr>
              <a:t> [Y]</a:t>
            </a:r>
            <a:r>
              <a:rPr lang="zh-CN" altLang="en-US" sz="2400" baseline="-25000">
                <a:ea typeface="宋体" panose="02010600030101010101" pitchFamily="2" charset="-122"/>
              </a:rPr>
              <a:t>补 </a:t>
            </a:r>
            <a:r>
              <a:rPr lang="en-US" altLang="zh-CN" sz="2400">
                <a:solidFill>
                  <a:schemeClr val="folHlink"/>
                </a:solidFill>
                <a:ea typeface="宋体" panose="02010600030101010101" pitchFamily="2" charset="-122"/>
              </a:rPr>
              <a:t>]</a:t>
            </a:r>
            <a:r>
              <a:rPr lang="zh-CN" altLang="en-US" sz="2400" baseline="-25000">
                <a:ea typeface="宋体" panose="02010600030101010101" pitchFamily="2" charset="-122"/>
              </a:rPr>
              <a:t>补</a:t>
            </a:r>
          </a:p>
        </p:txBody>
      </p:sp>
      <p:sp>
        <p:nvSpPr>
          <p:cNvPr id="208903" name="Text Box 9">
            <a:extLst>
              <a:ext uri="{FF2B5EF4-FFF2-40B4-BE49-F238E27FC236}">
                <a16:creationId xmlns:a16="http://schemas.microsoft.com/office/drawing/2014/main" id="{D6C6AEEB-2DAD-DF42-A93E-1E384B84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30363"/>
            <a:ext cx="24320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补码的减法规则：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AFC680DB-9264-B145-87B4-EC621399C8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用四位加法器构成的可控加减电路</a:t>
            </a:r>
          </a:p>
        </p:txBody>
      </p:sp>
      <p:graphicFrame>
        <p:nvGraphicFramePr>
          <p:cNvPr id="209922" name="Object 4">
            <a:extLst>
              <a:ext uri="{FF2B5EF4-FFF2-40B4-BE49-F238E27FC236}">
                <a16:creationId xmlns:a16="http://schemas.microsoft.com/office/drawing/2014/main" id="{B4F2924D-D677-C340-B8C6-496512772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524000"/>
          <a:ext cx="7162800" cy="460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7" r:id="rId3" imgW="46786800" imgH="28257500" progId="Visio.Drawing.6">
                  <p:embed/>
                </p:oleObj>
              </mc:Choice>
              <mc:Fallback>
                <p:oleObj r:id="rId3" imgW="46786800" imgH="2825750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7162800" cy="460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3" name="Text Box 5">
            <a:extLst>
              <a:ext uri="{FF2B5EF4-FFF2-40B4-BE49-F238E27FC236}">
                <a16:creationId xmlns:a16="http://schemas.microsoft.com/office/drawing/2014/main" id="{FC843F12-8CDC-2B4D-9A1C-00BE7622A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943600"/>
            <a:ext cx="413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sz="1800" b="1">
                <a:solidFill>
                  <a:srgbClr val="000000"/>
                </a:solidFill>
                <a:ea typeface="宋体" panose="02010600030101010101" pitchFamily="2" charset="-122"/>
              </a:rPr>
              <a:t>3.5.49 </a:t>
            </a:r>
            <a:r>
              <a:rPr lang="zh-CN" altLang="en-US" sz="1800" b="1">
                <a:solidFill>
                  <a:srgbClr val="000000"/>
                </a:solidFill>
                <a:ea typeface="宋体" panose="02010600030101010101" pitchFamily="2" charset="-122"/>
              </a:rPr>
              <a:t>四位无符号数可控的加减电路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76519" name="Object 7">
            <a:extLst>
              <a:ext uri="{FF2B5EF4-FFF2-40B4-BE49-F238E27FC236}">
                <a16:creationId xmlns:a16="http://schemas.microsoft.com/office/drawing/2014/main" id="{1F2EF920-7CA3-694F-96A4-5FEB2DA66B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5486400"/>
          <a:ext cx="17526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8" name="公式" r:id="rId5" imgW="28092400" imgH="11112500" progId="Equation.3">
                  <p:embed/>
                </p:oleObj>
              </mc:Choice>
              <mc:Fallback>
                <p:oleObj name="公式" r:id="rId5" imgW="28092400" imgH="11112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486400"/>
                        <a:ext cx="175260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A5CD3F47-D2E1-824C-B1B7-9457C92B2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算数逻辑单元</a:t>
            </a:r>
            <a:r>
              <a:rPr lang="en-US" altLang="zh-CN" sz="3600" b="1"/>
              <a:t>ALU</a:t>
            </a:r>
          </a:p>
        </p:txBody>
      </p:sp>
      <p:sp>
        <p:nvSpPr>
          <p:cNvPr id="172035" name="Text Box 4">
            <a:extLst>
              <a:ext uri="{FF2B5EF4-FFF2-40B4-BE49-F238E27FC236}">
                <a16:creationId xmlns:a16="http://schemas.microsoft.com/office/drawing/2014/main" id="{A90D7052-9FC6-4C42-85CB-118886093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71600"/>
            <a:ext cx="75596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10000"/>
              </a:lnSpc>
              <a:spcAft>
                <a:spcPct val="2000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Times New Roman" charset="0"/>
              </a:rPr>
              <a:t>        74LS381</a:t>
            </a:r>
            <a:r>
              <a:rPr lang="zh-CN" altLang="en-US" sz="2000" b="1">
                <a:solidFill>
                  <a:srgbClr val="000000"/>
                </a:solidFill>
                <a:latin typeface="Times New Roman" charset="0"/>
              </a:rPr>
              <a:t>是比较简单的双极型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</a:rPr>
              <a:t>ALU</a:t>
            </a:r>
            <a:r>
              <a:rPr lang="zh-CN" altLang="en-US" sz="2000" b="1">
                <a:solidFill>
                  <a:srgbClr val="000000"/>
                </a:solidFill>
                <a:latin typeface="Times New Roman" charset="0"/>
              </a:rPr>
              <a:t>，能够完成一系列的算术运算和逻辑运算。</a:t>
            </a:r>
            <a:r>
              <a:rPr lang="zh-CN" altLang="en-US" sz="2000" b="1">
                <a:latin typeface="Times New Roman" charset="0"/>
              </a:rPr>
              <a:t> </a:t>
            </a:r>
          </a:p>
        </p:txBody>
      </p:sp>
      <p:graphicFrame>
        <p:nvGraphicFramePr>
          <p:cNvPr id="210947" name="Object 5">
            <a:extLst>
              <a:ext uri="{FF2B5EF4-FFF2-40B4-BE49-F238E27FC236}">
                <a16:creationId xmlns:a16="http://schemas.microsoft.com/office/drawing/2014/main" id="{0DD10248-0BD5-EA40-B7C4-FF5DAB448B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286000"/>
          <a:ext cx="3014663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2" r:id="rId3" imgW="17983200" imgH="18034000" progId="Visio.Drawing.6">
                  <p:embed/>
                </p:oleObj>
              </mc:Choice>
              <mc:Fallback>
                <p:oleObj r:id="rId3" imgW="17983200" imgH="180340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3014663" cy="302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37" name="Text Box 6">
            <a:extLst>
              <a:ext uri="{FF2B5EF4-FFF2-40B4-BE49-F238E27FC236}">
                <a16:creationId xmlns:a16="http://schemas.microsoft.com/office/drawing/2014/main" id="{F8BDBF5B-B0A8-1C42-AE59-B45ED67B9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5372100"/>
            <a:ext cx="1782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800" b="1">
                <a:latin typeface="Times New Roman" charset="0"/>
              </a:rPr>
              <a:t>74LS381</a:t>
            </a:r>
            <a:r>
              <a:rPr lang="zh-CN" altLang="en-US" sz="1800" b="1">
                <a:latin typeface="Times New Roman" charset="0"/>
              </a:rPr>
              <a:t>引脚图 </a:t>
            </a:r>
          </a:p>
        </p:txBody>
      </p:sp>
      <p:pic>
        <p:nvPicPr>
          <p:cNvPr id="172038" name="Picture 8">
            <a:extLst>
              <a:ext uri="{FF2B5EF4-FFF2-40B4-BE49-F238E27FC236}">
                <a16:creationId xmlns:a16="http://schemas.microsoft.com/office/drawing/2014/main" id="{D2313EC2-D772-9B48-909A-5430A219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31115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2039" name="Text Box 9">
            <a:extLst>
              <a:ext uri="{FF2B5EF4-FFF2-40B4-BE49-F238E27FC236}">
                <a16:creationId xmlns:a16="http://schemas.microsoft.com/office/drawing/2014/main" id="{7B2B2538-48B9-D549-A104-BD6C6EB64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057400"/>
            <a:ext cx="1782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800" b="1">
                <a:latin typeface="Times New Roman" charset="0"/>
              </a:rPr>
              <a:t>74LS381</a:t>
            </a:r>
            <a:r>
              <a:rPr lang="zh-CN" altLang="en-US" sz="1800" b="1">
                <a:latin typeface="Times New Roman" charset="0"/>
              </a:rPr>
              <a:t>功能表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1F7B488-DC3E-1C45-B4CE-E0C314B0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8</a:t>
            </a:r>
            <a:r>
              <a:rPr lang="zh-CN" altLang="en-US" sz="3600" b="1" dirty="0"/>
              <a:t>位乘法器</a:t>
            </a:r>
          </a:p>
        </p:txBody>
      </p:sp>
      <p:sp>
        <p:nvSpPr>
          <p:cNvPr id="211970" name="文本框 16">
            <a:extLst>
              <a:ext uri="{FF2B5EF4-FFF2-40B4-BE49-F238E27FC236}">
                <a16:creationId xmlns:a16="http://schemas.microsoft.com/office/drawing/2014/main" id="{981A7B62-6FFF-B543-BB27-ACC2CE7D4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47800"/>
            <a:ext cx="5481638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mult_8 (X, Y, Result);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input [7:0]  X, Y;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output [15:0] Result;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assign Result = X * Y;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  <a:endParaRPr lang="zh-CN" altLang="en-US" sz="240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71ECC7A-2C4A-434F-B846-F4B88B644B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8</a:t>
            </a:r>
            <a:r>
              <a:rPr lang="zh-CN" altLang="en-US" sz="3600" b="1" dirty="0"/>
              <a:t>位乘法器</a:t>
            </a:r>
          </a:p>
        </p:txBody>
      </p:sp>
      <p:sp>
        <p:nvSpPr>
          <p:cNvPr id="214018" name="文本框 4">
            <a:extLst>
              <a:ext uri="{FF2B5EF4-FFF2-40B4-BE49-F238E27FC236}">
                <a16:creationId xmlns:a16="http://schemas.microsoft.com/office/drawing/2014/main" id="{78326AFA-607F-2647-8DE7-9F3F32C7F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341438"/>
            <a:ext cx="768508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mr-IN" sz="2400">
                <a:latin typeface="Tahoma" panose="020B0604030504040204" pitchFamily="34" charset="0"/>
                <a:ea typeface="宋体" panose="02010600030101010101" pitchFamily="2" charset="-122"/>
              </a:rPr>
              <a:t>也可以具体描述乘法器的实现方式：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mr-IN" sz="24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parameter size = 8, longsize = 16;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reg [size:1]  opa, opb;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reg [longsize:1]  result;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begin: mult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  integer bindex;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  result = 0;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  for (bindex=1; bindex&lt;=size; bindex=bindex+1)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      if (opb[bindex]) 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         result = result + (opa&lt;&lt;(bindex-1));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end</a:t>
            </a: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95E834B-9ADA-9E4A-BB9D-EC67238CD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3.3.2 </a:t>
            </a:r>
            <a:r>
              <a:rPr lang="zh-CN" altLang="en-US" sz="3200" b="1">
                <a:solidFill>
                  <a:schemeClr val="tx1"/>
                </a:solidFill>
              </a:rPr>
              <a:t>逻辑函数的两级门实现</a:t>
            </a:r>
          </a:p>
        </p:txBody>
      </p:sp>
      <p:sp>
        <p:nvSpPr>
          <p:cNvPr id="607235" name="Rectangle 3">
            <a:extLst>
              <a:ext uri="{FF2B5EF4-FFF2-40B4-BE49-F238E27FC236}">
                <a16:creationId xmlns:a16="http://schemas.microsoft.com/office/drawing/2014/main" id="{582BEDB4-AC60-F640-8572-D2F8B0FC1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362200"/>
            <a:ext cx="7199312" cy="16002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b="1">
                <a:ea typeface="黑体" panose="02010609060101010101" pitchFamily="49" charset="-122"/>
              </a:rPr>
              <a:t>1. </a:t>
            </a:r>
            <a:r>
              <a:rPr lang="zh-CN" altLang="en-US" b="1">
                <a:ea typeface="黑体" panose="02010609060101010101" pitchFamily="49" charset="-122"/>
              </a:rPr>
              <a:t>两级与非门电路的实现</a:t>
            </a:r>
          </a:p>
          <a:p>
            <a:pPr lvl="1" algn="just" eaLnBrk="1" hangingPunct="1">
              <a:defRPr/>
            </a:pPr>
            <a:r>
              <a:rPr lang="zh-CN" altLang="en-US" b="1">
                <a:ea typeface="仿宋_GB2312" pitchFamily="49" charset="-122"/>
              </a:rPr>
              <a:t>求出函数的最简</a:t>
            </a:r>
            <a:r>
              <a:rPr lang="zh-CN" altLang="en-US" b="1">
                <a:solidFill>
                  <a:schemeClr val="hlink"/>
                </a:solidFill>
                <a:ea typeface="幼圆" pitchFamily="49" charset="-122"/>
              </a:rPr>
              <a:t>与或式</a:t>
            </a:r>
            <a:r>
              <a:rPr lang="en-US" altLang="zh-CN" b="1">
                <a:ea typeface="仿宋_GB2312" pitchFamily="49" charset="-122"/>
              </a:rPr>
              <a:t>;</a:t>
            </a:r>
          </a:p>
          <a:p>
            <a:pPr lvl="1" algn="just" eaLnBrk="1" hangingPunct="1">
              <a:defRPr/>
            </a:pPr>
            <a:r>
              <a:rPr lang="zh-CN" altLang="en-US" b="1">
                <a:ea typeface="仿宋_GB2312" pitchFamily="49" charset="-122"/>
              </a:rPr>
              <a:t>对函数两次取反，再运用反演率</a:t>
            </a:r>
            <a:r>
              <a:rPr lang="en-US" altLang="zh-CN" b="1">
                <a:ea typeface="仿宋_GB2312" pitchFamily="49" charset="-122"/>
              </a:rPr>
              <a:t>, </a:t>
            </a:r>
            <a:r>
              <a:rPr lang="zh-CN" altLang="en-US" b="1">
                <a:ea typeface="仿宋_GB2312" pitchFamily="49" charset="-122"/>
              </a:rPr>
              <a:t>变成</a:t>
            </a:r>
            <a:r>
              <a:rPr lang="zh-CN" altLang="en-US" b="1">
                <a:solidFill>
                  <a:schemeClr val="hlink"/>
                </a:solidFill>
                <a:ea typeface="仿宋_GB2312" pitchFamily="49" charset="-122"/>
              </a:rPr>
              <a:t>与非</a:t>
            </a:r>
            <a:r>
              <a:rPr lang="en-US" altLang="zh-CN" b="1">
                <a:solidFill>
                  <a:schemeClr val="hlink"/>
                </a:solidFill>
                <a:ea typeface="仿宋_GB2312" pitchFamily="49" charset="-122"/>
              </a:rPr>
              <a:t>-</a:t>
            </a:r>
            <a:r>
              <a:rPr lang="zh-CN" altLang="en-US" b="1">
                <a:solidFill>
                  <a:schemeClr val="hlink"/>
                </a:solidFill>
                <a:ea typeface="仿宋_GB2312" pitchFamily="49" charset="-122"/>
              </a:rPr>
              <a:t>与非式</a:t>
            </a:r>
            <a:r>
              <a:rPr lang="zh-CN" altLang="en-US" b="1">
                <a:ea typeface="仿宋_GB2312" pitchFamily="49" charset="-122"/>
              </a:rPr>
              <a:t>；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E6BA417C-129F-2E43-8ED9-08D179A19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371600"/>
            <a:ext cx="73310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200" b="1">
                <a:ea typeface="楷体_GB2312" pitchFamily="49" charset="-122"/>
              </a:rPr>
              <a:t>        </a:t>
            </a:r>
            <a:r>
              <a:rPr lang="zh-CN" altLang="en-US" sz="2200" b="1">
                <a:ea typeface="楷体_GB2312" pitchFamily="49" charset="-122"/>
              </a:rPr>
              <a:t>若输入信号源能提供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原变量</a:t>
            </a:r>
            <a:r>
              <a:rPr lang="zh-CN" altLang="en-US" sz="2200" b="1">
                <a:ea typeface="楷体_GB2312" pitchFamily="49" charset="-122"/>
              </a:rPr>
              <a:t>和</a:t>
            </a:r>
            <a:r>
              <a:rPr lang="zh-CN" altLang="en-US" sz="2200" b="1">
                <a:solidFill>
                  <a:srgbClr val="9900CC"/>
                </a:solidFill>
                <a:ea typeface="楷体_GB2312" pitchFamily="49" charset="-122"/>
              </a:rPr>
              <a:t>反变量</a:t>
            </a:r>
            <a:r>
              <a:rPr lang="en-US" altLang="zh-CN" sz="2200" b="1">
                <a:ea typeface="楷体_GB2312" pitchFamily="49" charset="-122"/>
              </a:rPr>
              <a:t>(</a:t>
            </a:r>
            <a:r>
              <a:rPr lang="zh-CN" altLang="en-US" sz="2200" b="1">
                <a:ea typeface="楷体_GB2312" pitchFamily="49" charset="-122"/>
              </a:rPr>
              <a:t>双轨输入</a:t>
            </a:r>
            <a:r>
              <a:rPr lang="en-US" altLang="zh-CN" sz="2200" b="1">
                <a:ea typeface="楷体_GB2312" pitchFamily="49" charset="-122"/>
              </a:rPr>
              <a:t>)</a:t>
            </a:r>
            <a:r>
              <a:rPr lang="zh-CN" altLang="en-US" sz="2200" b="1">
                <a:ea typeface="楷体_GB2312" pitchFamily="49" charset="-122"/>
              </a:rPr>
              <a:t>，仅需两级逻辑门电路即可实现。</a:t>
            </a:r>
            <a:endParaRPr lang="zh-CN" altLang="en-US" sz="2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7237" name="Object 5">
            <a:extLst>
              <a:ext uri="{FF2B5EF4-FFF2-40B4-BE49-F238E27FC236}">
                <a16:creationId xmlns:a16="http://schemas.microsoft.com/office/drawing/2014/main" id="{304158F9-50C7-894D-90E5-1C8B5826E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4400" y="4065588"/>
          <a:ext cx="2687638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公式" r:id="rId3" imgW="28968700" imgH="16967200" progId="Equation.3">
                  <p:embed/>
                </p:oleObj>
              </mc:Choice>
              <mc:Fallback>
                <p:oleObj name="公式" r:id="rId3" imgW="28968700" imgH="1696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4065588"/>
                        <a:ext cx="2687638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7238" name="Group 6">
            <a:extLst>
              <a:ext uri="{FF2B5EF4-FFF2-40B4-BE49-F238E27FC236}">
                <a16:creationId xmlns:a16="http://schemas.microsoft.com/office/drawing/2014/main" id="{E7F6BCDB-290F-5941-9560-B454B45ACA4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038600"/>
            <a:ext cx="2390775" cy="2438400"/>
            <a:chOff x="4032" y="2400"/>
            <a:chExt cx="1506" cy="1536"/>
          </a:xfrm>
        </p:grpSpPr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E819D9C9-2FC8-9B40-863E-6D772DA10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400"/>
              <a:ext cx="1506" cy="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488" name="Text Box 8">
              <a:extLst>
                <a:ext uri="{FF2B5EF4-FFF2-40B4-BE49-F238E27FC236}">
                  <a16:creationId xmlns:a16="http://schemas.microsoft.com/office/drawing/2014/main" id="{BE4A0C5F-85FE-064E-B435-5FE8B3931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2" y="3744"/>
              <a:ext cx="9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400" b="1"/>
                <a:t>两级与非门电路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7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5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76BCFCF-0D5A-A044-9BD5-D89431D88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3.3.2 </a:t>
            </a:r>
            <a:r>
              <a:rPr lang="zh-CN" altLang="en-US" sz="3200" b="1">
                <a:solidFill>
                  <a:schemeClr val="tx1"/>
                </a:solidFill>
              </a:rPr>
              <a:t>逻辑函数的两级门实现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F834F32-612E-BC48-9D20-2FDAA906F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351712" cy="1143000"/>
          </a:xfrm>
        </p:spPr>
        <p:txBody>
          <a:bodyPr/>
          <a:lstStyle/>
          <a:p>
            <a:pPr algn="just" eaLnBrk="1" hangingPunct="1">
              <a:buFont typeface="Wingdings" charset="2"/>
              <a:buNone/>
              <a:defRPr/>
            </a:pPr>
            <a:r>
              <a:rPr lang="zh-CN" altLang="en-US" sz="2400" b="1">
                <a:ea typeface="黑体" charset="-122"/>
              </a:rPr>
              <a:t>例：试用两级</a:t>
            </a:r>
            <a:r>
              <a:rPr lang="zh-CN" altLang="en-US" sz="2400" b="1">
                <a:solidFill>
                  <a:schemeClr val="hlink"/>
                </a:solidFill>
                <a:ea typeface="黑体" charset="-122"/>
              </a:rPr>
              <a:t>与非门</a:t>
            </a:r>
            <a:r>
              <a:rPr lang="zh-CN" altLang="en-US" sz="2400" b="1">
                <a:ea typeface="黑体" charset="-122"/>
              </a:rPr>
              <a:t>实现函数 </a:t>
            </a:r>
          </a:p>
          <a:p>
            <a:pPr lvl="1" algn="just" eaLnBrk="1" hangingPunct="1">
              <a:buFont typeface="Wingdings" charset="2"/>
              <a:buNone/>
              <a:defRPr/>
            </a:pPr>
            <a:r>
              <a:rPr lang="zh-CN" altLang="en-US" b="1">
                <a:ea typeface="黑体" charset="-122"/>
              </a:rPr>
              <a:t>  </a:t>
            </a:r>
            <a:r>
              <a:rPr lang="en-US" altLang="zh-CN" b="1" i="1">
                <a:ea typeface="黑体" charset="-122"/>
              </a:rPr>
              <a:t>F</a:t>
            </a:r>
            <a:r>
              <a:rPr lang="en-US" altLang="zh-CN" b="1">
                <a:ea typeface="黑体" charset="-122"/>
              </a:rPr>
              <a:t>(</a:t>
            </a:r>
            <a:r>
              <a:rPr lang="en-US" altLang="zh-CN" b="1" i="1">
                <a:ea typeface="黑体" charset="-122"/>
              </a:rPr>
              <a:t>A</a:t>
            </a:r>
            <a:r>
              <a:rPr lang="en-US" altLang="zh-CN" b="1">
                <a:ea typeface="黑体" charset="-122"/>
              </a:rPr>
              <a:t>,</a:t>
            </a:r>
            <a:r>
              <a:rPr lang="en-US" altLang="zh-CN" b="1" i="1">
                <a:ea typeface="黑体" charset="-122"/>
              </a:rPr>
              <a:t>B</a:t>
            </a:r>
            <a:r>
              <a:rPr lang="en-US" altLang="zh-CN" b="1">
                <a:ea typeface="黑体" charset="-122"/>
              </a:rPr>
              <a:t>,</a:t>
            </a:r>
            <a:r>
              <a:rPr lang="en-US" altLang="zh-CN" b="1" i="1">
                <a:ea typeface="黑体" charset="-122"/>
              </a:rPr>
              <a:t>C</a:t>
            </a:r>
            <a:r>
              <a:rPr lang="en-US" altLang="zh-CN" b="1">
                <a:ea typeface="黑体" charset="-122"/>
              </a:rPr>
              <a:t>,</a:t>
            </a:r>
            <a:r>
              <a:rPr lang="en-US" altLang="zh-CN" b="1" i="1">
                <a:ea typeface="黑体" charset="-122"/>
              </a:rPr>
              <a:t>D</a:t>
            </a:r>
            <a:r>
              <a:rPr lang="en-US" altLang="zh-CN" b="1">
                <a:ea typeface="黑体" charset="-122"/>
              </a:rPr>
              <a:t>)=</a:t>
            </a:r>
            <a:r>
              <a:rPr lang="en-US" altLang="zh-CN" b="1">
                <a:ea typeface="黑体" charset="-122"/>
                <a:sym typeface="Symbol" charset="2"/>
              </a:rPr>
              <a:t></a:t>
            </a:r>
            <a:r>
              <a:rPr lang="en-US" altLang="zh-CN" b="1" i="1">
                <a:ea typeface="黑体" charset="-122"/>
                <a:sym typeface="Symbol" charset="2"/>
              </a:rPr>
              <a:t>m</a:t>
            </a:r>
            <a:r>
              <a:rPr lang="en-US" altLang="zh-CN" b="1">
                <a:ea typeface="黑体" charset="-122"/>
              </a:rPr>
              <a:t>(</a:t>
            </a:r>
            <a:r>
              <a:rPr lang="en-US" altLang="zh-CN" b="1">
                <a:ea typeface="宋体" charset="-122"/>
              </a:rPr>
              <a:t>0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4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5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8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9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10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11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14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15</a:t>
            </a:r>
            <a:r>
              <a:rPr lang="en-US" altLang="zh-CN" b="1">
                <a:ea typeface="黑体" charset="-122"/>
              </a:rPr>
              <a:t> )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C913803E-654F-8B4D-AA3F-E0D3B0C48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525713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b="1">
                <a:latin typeface="Times New Roman" charset="0"/>
                <a:ea typeface="黑体" charset="-122"/>
              </a:rPr>
              <a:t>解：</a:t>
            </a:r>
          </a:p>
        </p:txBody>
      </p:sp>
      <p:grpSp>
        <p:nvGrpSpPr>
          <p:cNvPr id="608261" name="Group 5">
            <a:extLst>
              <a:ext uri="{FF2B5EF4-FFF2-40B4-BE49-F238E27FC236}">
                <a16:creationId xmlns:a16="http://schemas.microsoft.com/office/drawing/2014/main" id="{3480471E-7AD1-C548-9923-C44A5898B15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484438"/>
            <a:ext cx="2971800" cy="3230562"/>
            <a:chOff x="1152" y="1632"/>
            <a:chExt cx="1872" cy="2035"/>
          </a:xfrm>
        </p:grpSpPr>
        <p:grpSp>
          <p:nvGrpSpPr>
            <p:cNvPr id="34829" name="Group 6">
              <a:extLst>
                <a:ext uri="{FF2B5EF4-FFF2-40B4-BE49-F238E27FC236}">
                  <a16:creationId xmlns:a16="http://schemas.microsoft.com/office/drawing/2014/main" id="{76DCA34D-6D83-324E-9555-7A4CC4DCE0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7" y="1968"/>
              <a:ext cx="1827" cy="1699"/>
              <a:chOff x="1104" y="1963"/>
              <a:chExt cx="1827" cy="1699"/>
            </a:xfrm>
          </p:grpSpPr>
          <p:grpSp>
            <p:nvGrpSpPr>
              <p:cNvPr id="34831" name="Group 7">
                <a:extLst>
                  <a:ext uri="{FF2B5EF4-FFF2-40B4-BE49-F238E27FC236}">
                    <a16:creationId xmlns:a16="http://schemas.microsoft.com/office/drawing/2014/main" id="{8853F118-284B-0942-A9C4-90CE5EB3FB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4" y="1963"/>
                <a:ext cx="1827" cy="1422"/>
                <a:chOff x="1104" y="1963"/>
                <a:chExt cx="1827" cy="1422"/>
              </a:xfrm>
            </p:grpSpPr>
            <p:grpSp>
              <p:nvGrpSpPr>
                <p:cNvPr id="34833" name="Group 8">
                  <a:extLst>
                    <a:ext uri="{FF2B5EF4-FFF2-40B4-BE49-F238E27FC236}">
                      <a16:creationId xmlns:a16="http://schemas.microsoft.com/office/drawing/2014/main" id="{DF3FB6AB-C037-ED4D-AFF2-FDCEEDF3E8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9" y="2069"/>
                  <a:ext cx="1772" cy="1296"/>
                  <a:chOff x="3216" y="2496"/>
                  <a:chExt cx="1968" cy="1488"/>
                </a:xfrm>
              </p:grpSpPr>
              <p:sp>
                <p:nvSpPr>
                  <p:cNvPr id="21548" name="Rectangle 9">
                    <a:extLst>
                      <a:ext uri="{FF2B5EF4-FFF2-40B4-BE49-F238E27FC236}">
                        <a16:creationId xmlns:a16="http://schemas.microsoft.com/office/drawing/2014/main" id="{F7075E8C-2B18-6E42-B43F-995DB35BB5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736"/>
                    <a:ext cx="1584" cy="124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1pPr>
                    <a:lvl2pPr marL="742950" indent="-28575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2pPr>
                    <a:lvl3pPr marL="11430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3pPr>
                    <a:lvl4pPr marL="16002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4pPr>
                    <a:lvl5pPr marL="20574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549" name="Line 10">
                    <a:extLst>
                      <a:ext uri="{FF2B5EF4-FFF2-40B4-BE49-F238E27FC236}">
                        <a16:creationId xmlns:a16="http://schemas.microsoft.com/office/drawing/2014/main" id="{C6729FEF-5A28-4347-99BD-9822B5CCBF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312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1550" name="Line 11">
                    <a:extLst>
                      <a:ext uri="{FF2B5EF4-FFF2-40B4-BE49-F238E27FC236}">
                        <a16:creationId xmlns:a16="http://schemas.microsoft.com/office/drawing/2014/main" id="{91AE1931-1B09-AD41-B98E-AF872CF1FD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648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1551" name="Line 12">
                    <a:extLst>
                      <a:ext uri="{FF2B5EF4-FFF2-40B4-BE49-F238E27FC236}">
                        <a16:creationId xmlns:a16="http://schemas.microsoft.com/office/drawing/2014/main" id="{94DA904F-62CF-C545-A155-028DB469A7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024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1552" name="Line 13">
                    <a:extLst>
                      <a:ext uri="{FF2B5EF4-FFF2-40B4-BE49-F238E27FC236}">
                        <a16:creationId xmlns:a16="http://schemas.microsoft.com/office/drawing/2014/main" id="{C0F96D74-B9DC-464F-A7F3-D6683F4B6D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15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1553" name="Line 14">
                    <a:extLst>
                      <a:ext uri="{FF2B5EF4-FFF2-40B4-BE49-F238E27FC236}">
                        <a16:creationId xmlns:a16="http://schemas.microsoft.com/office/drawing/2014/main" id="{D29A2450-82C4-AC48-9909-E4F287A25B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00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1554" name="Line 15">
                    <a:extLst>
                      <a:ext uri="{FF2B5EF4-FFF2-40B4-BE49-F238E27FC236}">
                        <a16:creationId xmlns:a16="http://schemas.microsoft.com/office/drawing/2014/main" id="{2ACD2993-102A-DD44-8AE9-9A0C27EEF9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2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1555" name="Line 16">
                    <a:extLst>
                      <a:ext uri="{FF2B5EF4-FFF2-40B4-BE49-F238E27FC236}">
                        <a16:creationId xmlns:a16="http://schemas.microsoft.com/office/drawing/2014/main" id="{B1FF2779-E9B2-8D45-A74E-4DD47302C2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496"/>
                    <a:ext cx="384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21523" name="Text Box 17">
                  <a:extLst>
                    <a:ext uri="{FF2B5EF4-FFF2-40B4-BE49-F238E27FC236}">
                      <a16:creationId xmlns:a16="http://schemas.microsoft.com/office/drawing/2014/main" id="{54BA3CD9-0A8C-8048-BCBB-687BCCDAD7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03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00</a:t>
                  </a:r>
                </a:p>
              </p:txBody>
            </p:sp>
            <p:sp>
              <p:nvSpPr>
                <p:cNvPr id="21524" name="Text Box 18">
                  <a:extLst>
                    <a:ext uri="{FF2B5EF4-FFF2-40B4-BE49-F238E27FC236}">
                      <a16:creationId xmlns:a16="http://schemas.microsoft.com/office/drawing/2014/main" id="{F0FE7643-6F6C-0A41-B5C2-161369BEC1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7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01</a:t>
                  </a:r>
                </a:p>
              </p:txBody>
            </p:sp>
            <p:sp>
              <p:nvSpPr>
                <p:cNvPr id="21525" name="Text Box 19">
                  <a:extLst>
                    <a:ext uri="{FF2B5EF4-FFF2-40B4-BE49-F238E27FC236}">
                      <a16:creationId xmlns:a16="http://schemas.microsoft.com/office/drawing/2014/main" id="{D875C3AE-D777-404F-94B4-49AADD09A0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71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11</a:t>
                  </a:r>
                </a:p>
              </p:txBody>
            </p:sp>
            <p:sp>
              <p:nvSpPr>
                <p:cNvPr id="21526" name="Text Box 20">
                  <a:extLst>
                    <a:ext uri="{FF2B5EF4-FFF2-40B4-BE49-F238E27FC236}">
                      <a16:creationId xmlns:a16="http://schemas.microsoft.com/office/drawing/2014/main" id="{9D6AB027-A40B-7B4A-9643-2529EB93FA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55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10</a:t>
                  </a:r>
                </a:p>
              </p:txBody>
            </p:sp>
            <p:sp>
              <p:nvSpPr>
                <p:cNvPr id="21527" name="Text Box 21">
                  <a:extLst>
                    <a:ext uri="{FF2B5EF4-FFF2-40B4-BE49-F238E27FC236}">
                      <a16:creationId xmlns:a16="http://schemas.microsoft.com/office/drawing/2014/main" id="{DC72B342-4FFD-A445-B090-43CDDCEE16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1" y="2261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00</a:t>
                  </a:r>
                </a:p>
              </p:txBody>
            </p:sp>
            <p:sp>
              <p:nvSpPr>
                <p:cNvPr id="21528" name="Text Box 22">
                  <a:extLst>
                    <a:ext uri="{FF2B5EF4-FFF2-40B4-BE49-F238E27FC236}">
                      <a16:creationId xmlns:a16="http://schemas.microsoft.com/office/drawing/2014/main" id="{CDBB9AFA-B815-944A-84F6-85B0D2A84E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1" y="254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01</a:t>
                  </a:r>
                </a:p>
              </p:txBody>
            </p:sp>
            <p:sp>
              <p:nvSpPr>
                <p:cNvPr id="21529" name="Text Box 23">
                  <a:extLst>
                    <a:ext uri="{FF2B5EF4-FFF2-40B4-BE49-F238E27FC236}">
                      <a16:creationId xmlns:a16="http://schemas.microsoft.com/office/drawing/2014/main" id="{8E309B56-A73D-F745-95B1-168B52E2B8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1" y="283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11</a:t>
                  </a:r>
                </a:p>
              </p:txBody>
            </p:sp>
            <p:sp>
              <p:nvSpPr>
                <p:cNvPr id="21530" name="Text Box 24">
                  <a:extLst>
                    <a:ext uri="{FF2B5EF4-FFF2-40B4-BE49-F238E27FC236}">
                      <a16:creationId xmlns:a16="http://schemas.microsoft.com/office/drawing/2014/main" id="{C47C4C9A-90B1-D946-8D01-D40967C23B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1" y="3125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10</a:t>
                  </a:r>
                </a:p>
              </p:txBody>
            </p:sp>
            <p:sp>
              <p:nvSpPr>
                <p:cNvPr id="21531" name="Text Box 25">
                  <a:extLst>
                    <a:ext uri="{FF2B5EF4-FFF2-40B4-BE49-F238E27FC236}">
                      <a16:creationId xmlns:a16="http://schemas.microsoft.com/office/drawing/2014/main" id="{FD492B1A-F52F-3D4A-99A5-123E5EED32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9" y="2251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1532" name="Text Box 26">
                  <a:extLst>
                    <a:ext uri="{FF2B5EF4-FFF2-40B4-BE49-F238E27FC236}">
                      <a16:creationId xmlns:a16="http://schemas.microsoft.com/office/drawing/2014/main" id="{52EB63AF-FC2E-1B40-AC6A-7EBADABA70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2261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33" name="Text Box 27">
                  <a:extLst>
                    <a:ext uri="{FF2B5EF4-FFF2-40B4-BE49-F238E27FC236}">
                      <a16:creationId xmlns:a16="http://schemas.microsoft.com/office/drawing/2014/main" id="{F4BD7FC5-0F8F-C849-BCC7-EFA83BEC45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9" y="277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34" name="Text Box 28">
                  <a:extLst>
                    <a:ext uri="{FF2B5EF4-FFF2-40B4-BE49-F238E27FC236}">
                      <a16:creationId xmlns:a16="http://schemas.microsoft.com/office/drawing/2014/main" id="{071C5E8F-5E14-C04A-8D43-9408EE8563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9" y="2539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1535" name="Text Box 29">
                  <a:extLst>
                    <a:ext uri="{FF2B5EF4-FFF2-40B4-BE49-F238E27FC236}">
                      <a16:creationId xmlns:a16="http://schemas.microsoft.com/office/drawing/2014/main" id="{0A2EFFA4-F709-6142-90EE-35749E74E9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63" y="2539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1536" name="Text Box 30">
                  <a:extLst>
                    <a:ext uri="{FF2B5EF4-FFF2-40B4-BE49-F238E27FC236}">
                      <a16:creationId xmlns:a16="http://schemas.microsoft.com/office/drawing/2014/main" id="{8A13BE20-09D6-0846-891D-047521DA66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2549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37" name="Text Box 31">
                  <a:extLst>
                    <a:ext uri="{FF2B5EF4-FFF2-40B4-BE49-F238E27FC236}">
                      <a16:creationId xmlns:a16="http://schemas.microsoft.com/office/drawing/2014/main" id="{A19B8BEB-57CF-F443-835E-B34C549B8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9" y="311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38" name="Text Box 32">
                  <a:extLst>
                    <a:ext uri="{FF2B5EF4-FFF2-40B4-BE49-F238E27FC236}">
                      <a16:creationId xmlns:a16="http://schemas.microsoft.com/office/drawing/2014/main" id="{6ACD8DFD-5802-7542-9BD7-075C4BFF3F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9" y="229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39" name="Text Box 33">
                  <a:extLst>
                    <a:ext uri="{FF2B5EF4-FFF2-40B4-BE49-F238E27FC236}">
                      <a16:creationId xmlns:a16="http://schemas.microsoft.com/office/drawing/2014/main" id="{EF6B7B8D-59E2-DC49-9F71-5C709B9713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3" y="225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40" name="Text Box 34">
                  <a:extLst>
                    <a:ext uri="{FF2B5EF4-FFF2-40B4-BE49-F238E27FC236}">
                      <a16:creationId xmlns:a16="http://schemas.microsoft.com/office/drawing/2014/main" id="{2C21FE33-F6A1-4846-BEB5-1E26DD2841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2837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41" name="Text Box 35">
                  <a:extLst>
                    <a:ext uri="{FF2B5EF4-FFF2-40B4-BE49-F238E27FC236}">
                      <a16:creationId xmlns:a16="http://schemas.microsoft.com/office/drawing/2014/main" id="{4713DB1A-3073-6046-9E9A-3DC35EEBB0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9" y="2837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1542" name="Text Box 36">
                  <a:extLst>
                    <a:ext uri="{FF2B5EF4-FFF2-40B4-BE49-F238E27FC236}">
                      <a16:creationId xmlns:a16="http://schemas.microsoft.com/office/drawing/2014/main" id="{03E25B2F-D434-9F45-9BD3-C262183309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7" y="254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43" name="Text Box 37">
                  <a:extLst>
                    <a:ext uri="{FF2B5EF4-FFF2-40B4-BE49-F238E27FC236}">
                      <a16:creationId xmlns:a16="http://schemas.microsoft.com/office/drawing/2014/main" id="{18C1D6BD-2BD2-E741-97B5-BB9D550365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39" y="249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44" name="Text Box 38">
                  <a:extLst>
                    <a:ext uri="{FF2B5EF4-FFF2-40B4-BE49-F238E27FC236}">
                      <a16:creationId xmlns:a16="http://schemas.microsoft.com/office/drawing/2014/main" id="{E9416E49-D82D-BB48-A79E-7E926D8520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3135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1545" name="Text Box 39">
                  <a:extLst>
                    <a:ext uri="{FF2B5EF4-FFF2-40B4-BE49-F238E27FC236}">
                      <a16:creationId xmlns:a16="http://schemas.microsoft.com/office/drawing/2014/main" id="{4894B03D-E18A-7340-80D1-BA7F8501F1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9" y="3135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1546" name="Text Box 40">
                  <a:extLst>
                    <a:ext uri="{FF2B5EF4-FFF2-40B4-BE49-F238E27FC236}">
                      <a16:creationId xmlns:a16="http://schemas.microsoft.com/office/drawing/2014/main" id="{5759D3AE-52E0-9E43-B76B-7FEB95333A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2136"/>
                  <a:ext cx="339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 i="1">
                      <a:solidFill>
                        <a:schemeClr val="tx2"/>
                      </a:solidFill>
                      <a:latin typeface="Times New Roman" charset="0"/>
                    </a:rPr>
                    <a:t>CD</a:t>
                  </a:r>
                </a:p>
              </p:txBody>
            </p:sp>
            <p:sp>
              <p:nvSpPr>
                <p:cNvPr id="21547" name="Text Box 41">
                  <a:extLst>
                    <a:ext uri="{FF2B5EF4-FFF2-40B4-BE49-F238E27FC236}">
                      <a16:creationId xmlns:a16="http://schemas.microsoft.com/office/drawing/2014/main" id="{CF6BDC86-934E-7C43-BF9D-8970F6F42B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2" y="1963"/>
                  <a:ext cx="330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 i="1">
                      <a:solidFill>
                        <a:schemeClr val="tx2"/>
                      </a:solidFill>
                      <a:latin typeface="Times New Roman" charset="0"/>
                    </a:rPr>
                    <a:t>AB</a:t>
                  </a:r>
                </a:p>
              </p:txBody>
            </p:sp>
          </p:grpSp>
          <p:sp>
            <p:nvSpPr>
              <p:cNvPr id="21521" name="Text Box 42">
                <a:extLst>
                  <a:ext uri="{FF2B5EF4-FFF2-40B4-BE49-F238E27FC236}">
                    <a16:creationId xmlns:a16="http://schemas.microsoft.com/office/drawing/2014/main" id="{F695DB1C-3B0E-F343-942E-65AB95944F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6" y="3412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2000" i="1"/>
                  <a:t>F</a:t>
                </a:r>
              </a:p>
            </p:txBody>
          </p:sp>
        </p:grpSp>
        <p:sp>
          <p:nvSpPr>
            <p:cNvPr id="21519" name="Text Box 43">
              <a:extLst>
                <a:ext uri="{FF2B5EF4-FFF2-40B4-BE49-F238E27FC236}">
                  <a16:creationId xmlns:a16="http://schemas.microsoft.com/office/drawing/2014/main" id="{B1E79E13-0397-5F49-8CAD-5A4A5B7F9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632"/>
              <a:ext cx="15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(1) </a:t>
              </a:r>
              <a:r>
                <a:rPr lang="zh-CN" altLang="en-US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作函数的卡诺图</a:t>
              </a:r>
              <a:r>
                <a:rPr lang="zh-CN" altLang="en-US" sz="240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  <p:grpSp>
        <p:nvGrpSpPr>
          <p:cNvPr id="608308" name="Group 52">
            <a:extLst>
              <a:ext uri="{FF2B5EF4-FFF2-40B4-BE49-F238E27FC236}">
                <a16:creationId xmlns:a16="http://schemas.microsoft.com/office/drawing/2014/main" id="{71EDF0FF-EE78-8C4B-822C-1914C0C087A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582863"/>
            <a:ext cx="3098800" cy="2141537"/>
            <a:chOff x="3504" y="1627"/>
            <a:chExt cx="1952" cy="1349"/>
          </a:xfrm>
        </p:grpSpPr>
        <p:graphicFrame>
          <p:nvGraphicFramePr>
            <p:cNvPr id="34827" name="Object 45">
              <a:extLst>
                <a:ext uri="{FF2B5EF4-FFF2-40B4-BE49-F238E27FC236}">
                  <a16:creationId xmlns:a16="http://schemas.microsoft.com/office/drawing/2014/main" id="{3BCDC081-06C7-9C40-BE60-51D8D5ED21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7" y="1898"/>
            <a:ext cx="1634" cy="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8" name="公式" r:id="rId3" imgW="29260800" imgH="19304000" progId="Equation.3">
                    <p:embed/>
                  </p:oleObj>
                </mc:Choice>
                <mc:Fallback>
                  <p:oleObj name="公式" r:id="rId3" imgW="29260800" imgH="193040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7" y="1898"/>
                          <a:ext cx="1634" cy="1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7" name="Text Box 46">
              <a:extLst>
                <a:ext uri="{FF2B5EF4-FFF2-40B4-BE49-F238E27FC236}">
                  <a16:creationId xmlns:a16="http://schemas.microsoft.com/office/drawing/2014/main" id="{6D10FF48-1A7F-ED4F-AE59-78BA8E4FC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627"/>
              <a:ext cx="19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(2) </a:t>
              </a:r>
              <a:r>
                <a:rPr lang="zh-CN" altLang="en-US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求最简与或式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，并变换</a:t>
              </a:r>
            </a:p>
          </p:txBody>
        </p:sp>
      </p:grpSp>
      <p:sp>
        <p:nvSpPr>
          <p:cNvPr id="608303" name="Line 47">
            <a:extLst>
              <a:ext uri="{FF2B5EF4-FFF2-40B4-BE49-F238E27FC236}">
                <a16:creationId xmlns:a16="http://schemas.microsoft.com/office/drawing/2014/main" id="{F0719FC0-3439-814B-A442-47B36D5D0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438400"/>
            <a:ext cx="6934200" cy="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608304" name="Line 48">
            <a:extLst>
              <a:ext uri="{FF2B5EF4-FFF2-40B4-BE49-F238E27FC236}">
                <a16:creationId xmlns:a16="http://schemas.microsoft.com/office/drawing/2014/main" id="{B99A004C-3147-694E-A580-B4FB01869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743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pSp>
        <p:nvGrpSpPr>
          <p:cNvPr id="608305" name="Group 49">
            <a:extLst>
              <a:ext uri="{FF2B5EF4-FFF2-40B4-BE49-F238E27FC236}">
                <a16:creationId xmlns:a16="http://schemas.microsoft.com/office/drawing/2014/main" id="{374C27FC-A647-0D49-AA01-9F51C192A008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953000"/>
            <a:ext cx="3429000" cy="1676400"/>
            <a:chOff x="3504" y="3072"/>
            <a:chExt cx="2160" cy="1056"/>
          </a:xfrm>
        </p:grpSpPr>
        <p:pic>
          <p:nvPicPr>
            <p:cNvPr id="21514" name="Picture 50">
              <a:extLst>
                <a:ext uri="{FF2B5EF4-FFF2-40B4-BE49-F238E27FC236}">
                  <a16:creationId xmlns:a16="http://schemas.microsoft.com/office/drawing/2014/main" id="{112D9D65-4185-C04E-984A-DA7DFFA8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" y="3274"/>
              <a:ext cx="1018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1515" name="Text Box 51">
              <a:extLst>
                <a:ext uri="{FF2B5EF4-FFF2-40B4-BE49-F238E27FC236}">
                  <a16:creationId xmlns:a16="http://schemas.microsoft.com/office/drawing/2014/main" id="{AF0ABD98-A4F8-904E-B120-A40E17063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072"/>
              <a:ext cx="114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ea typeface="宋体" panose="02010600030101010101" pitchFamily="2" charset="-122"/>
                </a:rPr>
                <a:t>(3) </a:t>
              </a:r>
              <a:r>
                <a:rPr lang="zh-CN" altLang="en-US" sz="2000" b="1">
                  <a:ea typeface="宋体" panose="02010600030101010101" pitchFamily="2" charset="-122"/>
                </a:rPr>
                <a:t>画出逻辑图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49F8CFA-3B6E-0541-8B06-79E9B4C15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>
                <a:solidFill>
                  <a:schemeClr val="tx1"/>
                </a:solidFill>
              </a:rPr>
              <a:t>3.1 </a:t>
            </a:r>
            <a:r>
              <a:rPr lang="zh-CN" altLang="en-US" sz="3600" b="1">
                <a:solidFill>
                  <a:schemeClr val="tx1"/>
                </a:solidFill>
              </a:rPr>
              <a:t>组合逻辑电路的特点</a:t>
            </a:r>
          </a:p>
        </p:txBody>
      </p:sp>
      <p:grpSp>
        <p:nvGrpSpPr>
          <p:cNvPr id="419844" name="Group 4">
            <a:extLst>
              <a:ext uri="{FF2B5EF4-FFF2-40B4-BE49-F238E27FC236}">
                <a16:creationId xmlns:a16="http://schemas.microsoft.com/office/drawing/2014/main" id="{4C6C7E9A-032B-924F-9BD3-31FD3BCFAC9A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252663"/>
            <a:ext cx="4027488" cy="1174750"/>
            <a:chOff x="3120" y="988"/>
            <a:chExt cx="2537" cy="740"/>
          </a:xfrm>
        </p:grpSpPr>
        <p:sp>
          <p:nvSpPr>
            <p:cNvPr id="6154" name="Rectangle 5">
              <a:extLst>
                <a:ext uri="{FF2B5EF4-FFF2-40B4-BE49-F238E27FC236}">
                  <a16:creationId xmlns:a16="http://schemas.microsoft.com/office/drawing/2014/main" id="{6B69FC30-318B-9A43-BDD4-F1ABD520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046"/>
              <a:ext cx="912" cy="672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/>
                <a:t>组合逻辑</a:t>
              </a:r>
            </a:p>
            <a:p>
              <a:pPr eaLnBrk="1" hangingPunct="1">
                <a:defRPr/>
              </a:pPr>
              <a:r>
                <a:rPr lang="zh-CN" altLang="en-US" sz="2000" b="1"/>
                <a:t>电      路</a:t>
              </a:r>
            </a:p>
          </p:txBody>
        </p:sp>
        <p:sp>
          <p:nvSpPr>
            <p:cNvPr id="6155" name="Line 6">
              <a:extLst>
                <a:ext uri="{FF2B5EF4-FFF2-40B4-BE49-F238E27FC236}">
                  <a16:creationId xmlns:a16="http://schemas.microsoft.com/office/drawing/2014/main" id="{950F6678-70A5-4349-8BD4-69EA5BA6C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133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6156" name="Text Box 7">
              <a:extLst>
                <a:ext uri="{FF2B5EF4-FFF2-40B4-BE49-F238E27FC236}">
                  <a16:creationId xmlns:a16="http://schemas.microsoft.com/office/drawing/2014/main" id="{283F9C3F-C745-5D46-846C-78CEA1089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" y="998"/>
              <a:ext cx="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X</a:t>
              </a:r>
              <a:r>
                <a:rPr lang="en-US" altLang="zh-CN" sz="2000" b="1" baseline="-25000">
                  <a:latin typeface="Times New Roman" charset="0"/>
                </a:rPr>
                <a:t>1</a:t>
              </a:r>
            </a:p>
          </p:txBody>
        </p:sp>
        <p:sp>
          <p:nvSpPr>
            <p:cNvPr id="6157" name="Line 8">
              <a:extLst>
                <a:ext uri="{FF2B5EF4-FFF2-40B4-BE49-F238E27FC236}">
                  <a16:creationId xmlns:a16="http://schemas.microsoft.com/office/drawing/2014/main" id="{78801190-1D69-2448-9620-04EA81D7F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30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6158" name="Text Box 9">
              <a:extLst>
                <a:ext uri="{FF2B5EF4-FFF2-40B4-BE49-F238E27FC236}">
                  <a16:creationId xmlns:a16="http://schemas.microsoft.com/office/drawing/2014/main" id="{8BBB7ED0-99D4-BD41-AC89-5C775CB78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171"/>
              <a:ext cx="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X</a:t>
              </a:r>
              <a:r>
                <a:rPr lang="en-US" altLang="zh-CN" sz="2000" b="1" baseline="-25000">
                  <a:latin typeface="Times New Roman" charset="0"/>
                </a:rPr>
                <a:t>2</a:t>
              </a:r>
            </a:p>
          </p:txBody>
        </p:sp>
        <p:sp>
          <p:nvSpPr>
            <p:cNvPr id="6159" name="Line 10">
              <a:extLst>
                <a:ext uri="{FF2B5EF4-FFF2-40B4-BE49-F238E27FC236}">
                  <a16:creationId xmlns:a16="http://schemas.microsoft.com/office/drawing/2014/main" id="{F7582C99-453D-8B40-8028-ADC37DCB1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613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6160" name="Text Box 11">
              <a:extLst>
                <a:ext uri="{FF2B5EF4-FFF2-40B4-BE49-F238E27FC236}">
                  <a16:creationId xmlns:a16="http://schemas.microsoft.com/office/drawing/2014/main" id="{FE205EB2-CAFB-4B44-BF1E-4C360A363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478"/>
              <a:ext cx="3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X</a:t>
              </a:r>
              <a:r>
                <a:rPr lang="en-US" altLang="zh-CN" sz="2000" b="1" baseline="-25000">
                  <a:latin typeface="Times New Roman" charset="0"/>
                </a:rPr>
                <a:t>m</a:t>
              </a:r>
            </a:p>
          </p:txBody>
        </p:sp>
        <p:sp>
          <p:nvSpPr>
            <p:cNvPr id="6161" name="Line 12">
              <a:extLst>
                <a:ext uri="{FF2B5EF4-FFF2-40B4-BE49-F238E27FC236}">
                  <a16:creationId xmlns:a16="http://schemas.microsoft.com/office/drawing/2014/main" id="{B2B11BAC-78C6-1446-A6A8-3E837FB4F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" y="1123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6162" name="Text Box 13">
              <a:extLst>
                <a:ext uri="{FF2B5EF4-FFF2-40B4-BE49-F238E27FC236}">
                  <a16:creationId xmlns:a16="http://schemas.microsoft.com/office/drawing/2014/main" id="{6736CC1D-BE78-734B-A9EB-AF3377362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0" y="988"/>
              <a:ext cx="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1</a:t>
              </a:r>
            </a:p>
          </p:txBody>
        </p:sp>
        <p:sp>
          <p:nvSpPr>
            <p:cNvPr id="6163" name="Line 14">
              <a:extLst>
                <a:ext uri="{FF2B5EF4-FFF2-40B4-BE49-F238E27FC236}">
                  <a16:creationId xmlns:a16="http://schemas.microsoft.com/office/drawing/2014/main" id="{635999CB-67D5-4846-A963-5A8AF27FD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6164" name="Text Box 15">
              <a:extLst>
                <a:ext uri="{FF2B5EF4-FFF2-40B4-BE49-F238E27FC236}">
                  <a16:creationId xmlns:a16="http://schemas.microsoft.com/office/drawing/2014/main" id="{A4D74A5B-31BD-8743-8B8C-EE5939D3E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6" y="1161"/>
              <a:ext cx="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2</a:t>
              </a:r>
            </a:p>
          </p:txBody>
        </p:sp>
        <p:sp>
          <p:nvSpPr>
            <p:cNvPr id="6165" name="Line 16">
              <a:extLst>
                <a:ext uri="{FF2B5EF4-FFF2-40B4-BE49-F238E27FC236}">
                  <a16:creationId xmlns:a16="http://schemas.microsoft.com/office/drawing/2014/main" id="{58F8CF2C-6DFC-364F-ACF6-3BFD0CCFC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603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6166" name="Text Box 17">
              <a:extLst>
                <a:ext uri="{FF2B5EF4-FFF2-40B4-BE49-F238E27FC236}">
                  <a16:creationId xmlns:a16="http://schemas.microsoft.com/office/drawing/2014/main" id="{6C764CEC-21E9-2146-A897-7C617345B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6" y="1468"/>
              <a:ext cx="2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n</a:t>
              </a:r>
            </a:p>
          </p:txBody>
        </p:sp>
      </p:grpSp>
      <p:sp>
        <p:nvSpPr>
          <p:cNvPr id="419859" name="Text Box 19">
            <a:extLst>
              <a:ext uri="{FF2B5EF4-FFF2-40B4-BE49-F238E27FC236}">
                <a16:creationId xmlns:a16="http://schemas.microsoft.com/office/drawing/2014/main" id="{5EE10527-7114-3241-B19B-950F8AB5C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2054225"/>
            <a:ext cx="2535238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5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Times New Roman" charset="0"/>
              </a:rPr>
              <a:t>输入：</a:t>
            </a:r>
            <a:r>
              <a:rPr lang="en-US" altLang="zh-CN" sz="2000" b="1" i="1">
                <a:latin typeface="Times New Roman" charset="0"/>
              </a:rPr>
              <a:t>X</a:t>
            </a:r>
            <a:r>
              <a:rPr lang="en-US" altLang="zh-CN" sz="2000" b="1" baseline="-25000">
                <a:latin typeface="Times New Roman" charset="0"/>
              </a:rPr>
              <a:t>1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X</a:t>
            </a:r>
            <a:r>
              <a:rPr lang="en-US" altLang="zh-CN" sz="2000" b="1" baseline="-25000">
                <a:latin typeface="Times New Roman" charset="0"/>
              </a:rPr>
              <a:t>2 </a:t>
            </a:r>
            <a:r>
              <a:rPr lang="en-US" altLang="zh-CN" sz="2000" b="1">
                <a:latin typeface="Times New Roman" charset="0"/>
              </a:rPr>
              <a:t>,</a:t>
            </a:r>
            <a:r>
              <a:rPr lang="en-US" altLang="zh-CN" sz="2000" b="1" baseline="-25000">
                <a:latin typeface="Times New Roman" charset="0"/>
              </a:rPr>
              <a:t> </a:t>
            </a:r>
            <a:r>
              <a:rPr lang="en-US" altLang="zh-CN" sz="2000" b="1">
                <a:latin typeface="Times New Roman" charset="0"/>
              </a:rPr>
              <a:t>… , </a:t>
            </a:r>
            <a:r>
              <a:rPr lang="en-US" altLang="zh-CN" sz="2000" b="1" i="1">
                <a:latin typeface="Times New Roman" charset="0"/>
              </a:rPr>
              <a:t>X</a:t>
            </a:r>
            <a:r>
              <a:rPr lang="en-US" altLang="zh-CN" sz="2000" b="1" baseline="-25000">
                <a:latin typeface="Times New Roman" charset="0"/>
              </a:rPr>
              <a:t>m</a:t>
            </a:r>
          </a:p>
          <a:p>
            <a:pPr algn="l" eaLnBrk="1" hangingPunct="1">
              <a:lnSpc>
                <a:spcPct val="15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Times New Roman" charset="0"/>
              </a:rPr>
              <a:t>输出：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1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2 </a:t>
            </a:r>
            <a:r>
              <a:rPr lang="en-US" altLang="zh-CN" sz="2000" b="1">
                <a:latin typeface="Times New Roman" charset="0"/>
              </a:rPr>
              <a:t>,</a:t>
            </a:r>
            <a:r>
              <a:rPr lang="en-US" altLang="zh-CN" sz="2000" b="1" baseline="-25000">
                <a:latin typeface="Times New Roman" charset="0"/>
              </a:rPr>
              <a:t>  </a:t>
            </a:r>
            <a:r>
              <a:rPr lang="en-US" altLang="zh-CN" sz="2000" b="1">
                <a:latin typeface="Times New Roman" charset="0"/>
              </a:rPr>
              <a:t>… , 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n</a:t>
            </a:r>
          </a:p>
        </p:txBody>
      </p:sp>
      <p:grpSp>
        <p:nvGrpSpPr>
          <p:cNvPr id="419866" name="Group 26">
            <a:extLst>
              <a:ext uri="{FF2B5EF4-FFF2-40B4-BE49-F238E27FC236}">
                <a16:creationId xmlns:a16="http://schemas.microsoft.com/office/drawing/2014/main" id="{D86F3D52-ECDA-9946-8AB4-2AB3929AFAB0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505200"/>
            <a:ext cx="3017838" cy="2174875"/>
            <a:chOff x="3792" y="2208"/>
            <a:chExt cx="1901" cy="1370"/>
          </a:xfrm>
        </p:grpSpPr>
        <p:graphicFrame>
          <p:nvGraphicFramePr>
            <p:cNvPr id="16391" name="Object 21">
              <a:extLst>
                <a:ext uri="{FF2B5EF4-FFF2-40B4-BE49-F238E27FC236}">
                  <a16:creationId xmlns:a16="http://schemas.microsoft.com/office/drawing/2014/main" id="{538CD46A-CE43-344F-806C-5DDD5C771E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496"/>
            <a:ext cx="1709" cy="1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7" name="公式" r:id="rId3" imgW="34226500" imgH="21653500" progId="Equation.3">
                    <p:embed/>
                  </p:oleObj>
                </mc:Choice>
                <mc:Fallback>
                  <p:oleObj name="公式" r:id="rId3" imgW="34226500" imgH="216535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496"/>
                          <a:ext cx="1709" cy="10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Text Box 22">
              <a:extLst>
                <a:ext uri="{FF2B5EF4-FFF2-40B4-BE49-F238E27FC236}">
                  <a16:creationId xmlns:a16="http://schemas.microsoft.com/office/drawing/2014/main" id="{1DEFE82C-DC7C-BB47-9D0E-8D52EF0F9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208"/>
              <a:ext cx="92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>
                <a:defRPr/>
              </a:pPr>
              <a:r>
                <a:rPr lang="zh-CN" altLang="en-US" sz="2000" b="1">
                  <a:latin typeface="Times New Roman" charset="0"/>
                </a:rPr>
                <a:t>逻辑关系：</a:t>
              </a:r>
            </a:p>
          </p:txBody>
        </p:sp>
      </p:grpSp>
      <p:sp>
        <p:nvSpPr>
          <p:cNvPr id="6150" name="Text Box 24">
            <a:extLst>
              <a:ext uri="{FF2B5EF4-FFF2-40B4-BE49-F238E27FC236}">
                <a16:creationId xmlns:a16="http://schemas.microsoft.com/office/drawing/2014/main" id="{F22EC803-FA91-F445-B8AB-D04BF34AC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73200"/>
            <a:ext cx="4995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组合逻辑电路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200" b="1">
                <a:ea typeface="宋体" panose="02010600030101010101" pitchFamily="2" charset="-122"/>
              </a:rPr>
              <a:t> 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输出跟随输入的变化。</a:t>
            </a:r>
            <a:r>
              <a:rPr lang="zh-CN" altLang="en-US" sz="2200" b="1">
                <a:solidFill>
                  <a:schemeClr val="fol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19865" name="Text Box 25">
            <a:extLst>
              <a:ext uri="{FF2B5EF4-FFF2-40B4-BE49-F238E27FC236}">
                <a16:creationId xmlns:a16="http://schemas.microsoft.com/office/drawing/2014/main" id="{C02CB983-327C-C24F-A75C-6C83A2FD4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079875"/>
            <a:ext cx="5273675" cy="21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Aft>
                <a:spcPct val="10000"/>
              </a:spcAft>
              <a:buFont typeface="Wingdings" pitchFamily="2" charset="2"/>
              <a:buNone/>
              <a:defRPr/>
            </a:pPr>
            <a:r>
              <a:rPr lang="zh-CN" altLang="en-US" b="1"/>
              <a:t>组合电路的特点</a:t>
            </a:r>
            <a:r>
              <a:rPr lang="en-US" altLang="zh-CN" b="1"/>
              <a:t>:</a:t>
            </a:r>
          </a:p>
          <a:p>
            <a:pPr eaLnBrk="1" hangingPunct="1">
              <a:lnSpc>
                <a:spcPct val="135000"/>
              </a:lnSpc>
              <a:spcAft>
                <a:spcPct val="10000"/>
              </a:spcAft>
              <a:buClr>
                <a:srgbClr val="0066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    </a:t>
            </a:r>
            <a:r>
              <a:rPr lang="en-US" altLang="zh-CN" sz="2000" b="1">
                <a:solidFill>
                  <a:srgbClr val="339933"/>
                </a:solidFill>
                <a:ea typeface="宋体" panose="02010600030101010101" pitchFamily="2" charset="-122"/>
              </a:rPr>
              <a:t>• </a:t>
            </a:r>
            <a:r>
              <a:rPr lang="zh-CN" altLang="en-US" sz="2200" b="1">
                <a:solidFill>
                  <a:srgbClr val="006600"/>
                </a:solidFill>
                <a:ea typeface="宋体" panose="02010600030101010101" pitchFamily="2" charset="-122"/>
              </a:rPr>
              <a:t>电路中不包含记忆元件</a:t>
            </a: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35000"/>
              </a:lnSpc>
              <a:spcAft>
                <a:spcPct val="10000"/>
              </a:spcAft>
              <a:buClr>
                <a:srgbClr val="0066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    • </a:t>
            </a:r>
            <a:r>
              <a:rPr lang="zh-CN" altLang="en-US" sz="2200" b="1">
                <a:solidFill>
                  <a:srgbClr val="006600"/>
                </a:solidFill>
                <a:ea typeface="宋体" panose="02010600030101010101" pitchFamily="2" charset="-122"/>
              </a:rPr>
              <a:t>输出无反馈到输入的回路</a:t>
            </a: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35000"/>
              </a:lnSpc>
              <a:spcAft>
                <a:spcPct val="10000"/>
              </a:spcAft>
              <a:buClr>
                <a:srgbClr val="0066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    • </a:t>
            </a:r>
            <a:r>
              <a:rPr lang="zh-CN" altLang="en-US" sz="2200" b="1">
                <a:solidFill>
                  <a:srgbClr val="006600"/>
                </a:solidFill>
                <a:ea typeface="宋体" panose="02010600030101010101" pitchFamily="2" charset="-122"/>
              </a:rPr>
              <a:t>任意时刻</a:t>
            </a: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200" b="1">
                <a:solidFill>
                  <a:srgbClr val="006600"/>
                </a:solidFill>
                <a:ea typeface="宋体" panose="02010600030101010101" pitchFamily="2" charset="-122"/>
              </a:rPr>
              <a:t>输出仅取决于当时的输入</a:t>
            </a: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59" grpId="0" autoUpdateAnimBg="0"/>
      <p:bldP spid="41986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21A5D56-A9AD-BA43-8CC2-4F02463700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3.3.2 </a:t>
            </a:r>
            <a:r>
              <a:rPr lang="zh-CN" altLang="en-US" sz="3200" b="1">
                <a:solidFill>
                  <a:schemeClr val="tx1"/>
                </a:solidFill>
              </a:rPr>
              <a:t>逻辑函数的两级门实现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97744E6-88EF-B547-8043-FDD7170C1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504112" cy="16002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b="1">
                <a:ea typeface="黑体" panose="02010609060101010101" pitchFamily="49" charset="-122"/>
              </a:rPr>
              <a:t>2. </a:t>
            </a:r>
            <a:r>
              <a:rPr lang="zh-CN" altLang="en-US" b="1">
                <a:ea typeface="黑体" panose="02010609060101010101" pitchFamily="49" charset="-122"/>
              </a:rPr>
              <a:t>两级或非门电路的实现</a:t>
            </a:r>
          </a:p>
          <a:p>
            <a:pPr lvl="1" algn="just" eaLnBrk="1" hangingPunct="1">
              <a:lnSpc>
                <a:spcPct val="130000"/>
              </a:lnSpc>
              <a:defRPr/>
            </a:pPr>
            <a:r>
              <a:rPr lang="zh-CN" altLang="en-US" sz="2200" b="1">
                <a:ea typeface="仿宋_GB2312" pitchFamily="49" charset="-122"/>
              </a:rPr>
              <a:t>求出函数的最简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或与</a:t>
            </a:r>
            <a:r>
              <a:rPr lang="zh-CN" altLang="en-US" sz="2200" b="1">
                <a:ea typeface="幼圆" pitchFamily="49" charset="-122"/>
              </a:rPr>
              <a:t>式</a:t>
            </a:r>
            <a:r>
              <a:rPr lang="en-US" altLang="zh-CN" sz="2200" b="1">
                <a:ea typeface="仿宋_GB2312" pitchFamily="49" charset="-122"/>
              </a:rPr>
              <a:t>;</a:t>
            </a:r>
          </a:p>
          <a:p>
            <a:pPr lvl="1" algn="just" eaLnBrk="1" hangingPunct="1">
              <a:defRPr/>
            </a:pPr>
            <a:r>
              <a:rPr lang="zh-CN" altLang="en-US" sz="2200" b="1">
                <a:ea typeface="仿宋_GB2312" pitchFamily="49" charset="-122"/>
              </a:rPr>
              <a:t>对函数两次取反，再运用反演率，变成</a:t>
            </a:r>
            <a:r>
              <a:rPr lang="zh-CN" altLang="en-US" sz="2200" b="1">
                <a:solidFill>
                  <a:schemeClr val="hlink"/>
                </a:solidFill>
                <a:ea typeface="仿宋_GB2312" pitchFamily="49" charset="-122"/>
              </a:rPr>
              <a:t>或非</a:t>
            </a:r>
            <a:r>
              <a:rPr lang="en-US" altLang="zh-CN" sz="2200" b="1">
                <a:solidFill>
                  <a:schemeClr val="hlink"/>
                </a:solidFill>
                <a:ea typeface="仿宋_GB2312" pitchFamily="49" charset="-122"/>
              </a:rPr>
              <a:t>-</a:t>
            </a:r>
            <a:r>
              <a:rPr lang="zh-CN" altLang="en-US" sz="2200" b="1">
                <a:solidFill>
                  <a:schemeClr val="hlink"/>
                </a:solidFill>
                <a:ea typeface="仿宋_GB2312" pitchFamily="49" charset="-122"/>
              </a:rPr>
              <a:t>或非</a:t>
            </a:r>
            <a:r>
              <a:rPr lang="zh-CN" altLang="en-US" sz="2200" b="1">
                <a:ea typeface="仿宋_GB2312" pitchFamily="49" charset="-122"/>
              </a:rPr>
              <a:t>式；</a:t>
            </a:r>
          </a:p>
        </p:txBody>
      </p:sp>
      <p:graphicFrame>
        <p:nvGraphicFramePr>
          <p:cNvPr id="609284" name="Object 4">
            <a:extLst>
              <a:ext uri="{FF2B5EF4-FFF2-40B4-BE49-F238E27FC236}">
                <a16:creationId xmlns:a16="http://schemas.microsoft.com/office/drawing/2014/main" id="{768DD442-F928-5443-8773-7324F9B30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6713" y="3505200"/>
          <a:ext cx="3663950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公式" r:id="rId3" imgW="39497000" imgH="16967200" progId="Equation.3">
                  <p:embed/>
                </p:oleObj>
              </mc:Choice>
              <mc:Fallback>
                <p:oleObj name="公式" r:id="rId3" imgW="39497000" imgH="1696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3505200"/>
                        <a:ext cx="3663950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9285" name="Group 5">
            <a:extLst>
              <a:ext uri="{FF2B5EF4-FFF2-40B4-BE49-F238E27FC236}">
                <a16:creationId xmlns:a16="http://schemas.microsoft.com/office/drawing/2014/main" id="{E190800C-ABA4-CA4E-926C-22CFB5C55F2C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352800"/>
            <a:ext cx="3024188" cy="2971800"/>
            <a:chOff x="3648" y="1920"/>
            <a:chExt cx="1905" cy="1872"/>
          </a:xfrm>
        </p:grpSpPr>
        <p:pic>
          <p:nvPicPr>
            <p:cNvPr id="22534" name="Picture 6">
              <a:extLst>
                <a:ext uri="{FF2B5EF4-FFF2-40B4-BE49-F238E27FC236}">
                  <a16:creationId xmlns:a16="http://schemas.microsoft.com/office/drawing/2014/main" id="{5FBBE807-A282-4C46-AB21-8D83113C5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920"/>
              <a:ext cx="1905" cy="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2535" name="Text Box 7">
              <a:extLst>
                <a:ext uri="{FF2B5EF4-FFF2-40B4-BE49-F238E27FC236}">
                  <a16:creationId xmlns:a16="http://schemas.microsoft.com/office/drawing/2014/main" id="{498B15DE-A78B-4440-BF5A-DFDAABF4B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3600"/>
              <a:ext cx="9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400" b="1"/>
                <a:t>两级或非门电路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834D663-33C4-8C44-9945-D483DEFD5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3.3.2 </a:t>
            </a:r>
            <a:r>
              <a:rPr lang="zh-CN" altLang="en-US" sz="3200" b="1">
                <a:solidFill>
                  <a:schemeClr val="tx1"/>
                </a:solidFill>
              </a:rPr>
              <a:t>逻辑函数的两级门实现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97D1F0B-0F11-5046-B4FE-623A7A63B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351712" cy="1143000"/>
          </a:xfrm>
        </p:spPr>
        <p:txBody>
          <a:bodyPr/>
          <a:lstStyle/>
          <a:p>
            <a:pPr algn="just" eaLnBrk="1" hangingPunct="1">
              <a:buFont typeface="Wingdings" charset="2"/>
              <a:buNone/>
              <a:defRPr/>
            </a:pPr>
            <a:r>
              <a:rPr lang="zh-CN" altLang="en-US" sz="2400" b="1">
                <a:ea typeface="黑体" charset="-122"/>
              </a:rPr>
              <a:t>例：试用两级</a:t>
            </a:r>
            <a:r>
              <a:rPr lang="zh-CN" altLang="en-US" sz="2400" b="1">
                <a:solidFill>
                  <a:schemeClr val="hlink"/>
                </a:solidFill>
                <a:ea typeface="黑体" charset="-122"/>
              </a:rPr>
              <a:t>或非门</a:t>
            </a:r>
            <a:r>
              <a:rPr lang="zh-CN" altLang="en-US" sz="2400" b="1">
                <a:ea typeface="黑体" charset="-122"/>
              </a:rPr>
              <a:t>实现函数 </a:t>
            </a:r>
          </a:p>
          <a:p>
            <a:pPr lvl="1" algn="just" eaLnBrk="1" hangingPunct="1">
              <a:buFont typeface="Wingdings" charset="2"/>
              <a:buNone/>
              <a:defRPr/>
            </a:pPr>
            <a:r>
              <a:rPr lang="zh-CN" altLang="en-US" b="1">
                <a:ea typeface="黑体" charset="-122"/>
              </a:rPr>
              <a:t>  </a:t>
            </a:r>
            <a:r>
              <a:rPr lang="en-US" altLang="zh-CN" b="1" i="1">
                <a:ea typeface="黑体" charset="-122"/>
              </a:rPr>
              <a:t>F</a:t>
            </a:r>
            <a:r>
              <a:rPr lang="en-US" altLang="zh-CN" b="1">
                <a:ea typeface="黑体" charset="-122"/>
              </a:rPr>
              <a:t>(</a:t>
            </a:r>
            <a:r>
              <a:rPr lang="en-US" altLang="zh-CN" b="1" i="1">
                <a:ea typeface="黑体" charset="-122"/>
              </a:rPr>
              <a:t>A</a:t>
            </a:r>
            <a:r>
              <a:rPr lang="en-US" altLang="zh-CN" b="1">
                <a:ea typeface="黑体" charset="-122"/>
              </a:rPr>
              <a:t>,</a:t>
            </a:r>
            <a:r>
              <a:rPr lang="en-US" altLang="zh-CN" b="1" i="1">
                <a:ea typeface="黑体" charset="-122"/>
              </a:rPr>
              <a:t>B</a:t>
            </a:r>
            <a:r>
              <a:rPr lang="en-US" altLang="zh-CN" b="1">
                <a:ea typeface="黑体" charset="-122"/>
              </a:rPr>
              <a:t>,</a:t>
            </a:r>
            <a:r>
              <a:rPr lang="en-US" altLang="zh-CN" b="1" i="1">
                <a:ea typeface="黑体" charset="-122"/>
              </a:rPr>
              <a:t>C</a:t>
            </a:r>
            <a:r>
              <a:rPr lang="en-US" altLang="zh-CN" b="1">
                <a:ea typeface="黑体" charset="-122"/>
              </a:rPr>
              <a:t>,</a:t>
            </a:r>
            <a:r>
              <a:rPr lang="en-US" altLang="zh-CN" b="1" i="1">
                <a:ea typeface="黑体" charset="-122"/>
              </a:rPr>
              <a:t>D</a:t>
            </a:r>
            <a:r>
              <a:rPr lang="en-US" altLang="zh-CN" b="1">
                <a:ea typeface="黑体" charset="-122"/>
              </a:rPr>
              <a:t>)=</a:t>
            </a:r>
            <a:r>
              <a:rPr lang="en-US" altLang="zh-CN" b="1">
                <a:ea typeface="黑体" charset="-122"/>
                <a:sym typeface="Symbol" charset="2"/>
              </a:rPr>
              <a:t></a:t>
            </a:r>
            <a:r>
              <a:rPr lang="en-US" altLang="zh-CN" b="1" i="1">
                <a:ea typeface="黑体" charset="-122"/>
                <a:sym typeface="Symbol" charset="2"/>
              </a:rPr>
              <a:t>m</a:t>
            </a:r>
            <a:r>
              <a:rPr lang="en-US" altLang="zh-CN" b="1">
                <a:ea typeface="黑体" charset="-122"/>
              </a:rPr>
              <a:t>(</a:t>
            </a:r>
            <a:r>
              <a:rPr lang="en-US" altLang="zh-CN" b="1">
                <a:ea typeface="宋体" charset="-122"/>
              </a:rPr>
              <a:t>0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4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5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8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9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10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11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14</a:t>
            </a:r>
            <a:r>
              <a:rPr lang="en-US" altLang="zh-CN" b="1">
                <a:latin typeface="宋体" charset="-122"/>
                <a:ea typeface="宋体" charset="-122"/>
              </a:rPr>
              <a:t>,</a:t>
            </a:r>
            <a:r>
              <a:rPr lang="en-US" altLang="zh-CN" b="1">
                <a:ea typeface="宋体" charset="-122"/>
              </a:rPr>
              <a:t>15</a:t>
            </a:r>
            <a:r>
              <a:rPr lang="en-US" altLang="zh-CN" b="1">
                <a:ea typeface="黑体" charset="-122"/>
              </a:rPr>
              <a:t> )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114290A5-669D-1746-BB4A-8F21766CB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4844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b="1">
                <a:latin typeface="Times New Roman" charset="0"/>
                <a:ea typeface="黑体" charset="-122"/>
              </a:rPr>
              <a:t>解：</a:t>
            </a:r>
          </a:p>
        </p:txBody>
      </p:sp>
      <p:grpSp>
        <p:nvGrpSpPr>
          <p:cNvPr id="610309" name="Group 5">
            <a:extLst>
              <a:ext uri="{FF2B5EF4-FFF2-40B4-BE49-F238E27FC236}">
                <a16:creationId xmlns:a16="http://schemas.microsoft.com/office/drawing/2014/main" id="{3A5DE22A-FBF1-F24F-81C3-7806490E5B3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484438"/>
            <a:ext cx="2971800" cy="3230562"/>
            <a:chOff x="1152" y="1632"/>
            <a:chExt cx="1872" cy="2035"/>
          </a:xfrm>
        </p:grpSpPr>
        <p:grpSp>
          <p:nvGrpSpPr>
            <p:cNvPr id="36877" name="Group 6">
              <a:extLst>
                <a:ext uri="{FF2B5EF4-FFF2-40B4-BE49-F238E27FC236}">
                  <a16:creationId xmlns:a16="http://schemas.microsoft.com/office/drawing/2014/main" id="{102E44B7-AF95-384A-864F-D73C158E1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7" y="1968"/>
              <a:ext cx="1827" cy="1699"/>
              <a:chOff x="1104" y="1963"/>
              <a:chExt cx="1827" cy="1699"/>
            </a:xfrm>
          </p:grpSpPr>
          <p:grpSp>
            <p:nvGrpSpPr>
              <p:cNvPr id="36879" name="Group 7">
                <a:extLst>
                  <a:ext uri="{FF2B5EF4-FFF2-40B4-BE49-F238E27FC236}">
                    <a16:creationId xmlns:a16="http://schemas.microsoft.com/office/drawing/2014/main" id="{1B46D9EF-B694-2548-B678-F8FEA2CB69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4" y="1963"/>
                <a:ext cx="1827" cy="1422"/>
                <a:chOff x="1104" y="1963"/>
                <a:chExt cx="1827" cy="1422"/>
              </a:xfrm>
            </p:grpSpPr>
            <p:grpSp>
              <p:nvGrpSpPr>
                <p:cNvPr id="36881" name="Group 8">
                  <a:extLst>
                    <a:ext uri="{FF2B5EF4-FFF2-40B4-BE49-F238E27FC236}">
                      <a16:creationId xmlns:a16="http://schemas.microsoft.com/office/drawing/2014/main" id="{4ED18245-D884-6C4D-A24F-16DDCEFF2D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9" y="2069"/>
                  <a:ext cx="1772" cy="1296"/>
                  <a:chOff x="3216" y="2496"/>
                  <a:chExt cx="1968" cy="1488"/>
                </a:xfrm>
              </p:grpSpPr>
              <p:sp>
                <p:nvSpPr>
                  <p:cNvPr id="23596" name="Rectangle 9">
                    <a:extLst>
                      <a:ext uri="{FF2B5EF4-FFF2-40B4-BE49-F238E27FC236}">
                        <a16:creationId xmlns:a16="http://schemas.microsoft.com/office/drawing/2014/main" id="{BF6079A0-6408-9548-8237-0A3199761E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736"/>
                    <a:ext cx="1584" cy="124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1pPr>
                    <a:lvl2pPr marL="742950" indent="-28575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2pPr>
                    <a:lvl3pPr marL="11430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3pPr>
                    <a:lvl4pPr marL="16002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4pPr>
                    <a:lvl5pPr marL="20574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597" name="Line 10">
                    <a:extLst>
                      <a:ext uri="{FF2B5EF4-FFF2-40B4-BE49-F238E27FC236}">
                        <a16:creationId xmlns:a16="http://schemas.microsoft.com/office/drawing/2014/main" id="{2D75D6CE-C0C2-7142-AFEE-D961A9242E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312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3598" name="Line 11">
                    <a:extLst>
                      <a:ext uri="{FF2B5EF4-FFF2-40B4-BE49-F238E27FC236}">
                        <a16:creationId xmlns:a16="http://schemas.microsoft.com/office/drawing/2014/main" id="{4709DC12-9254-C147-9780-4E9B8617D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648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3599" name="Line 12">
                    <a:extLst>
                      <a:ext uri="{FF2B5EF4-FFF2-40B4-BE49-F238E27FC236}">
                        <a16:creationId xmlns:a16="http://schemas.microsoft.com/office/drawing/2014/main" id="{A8DF18C1-3D2C-184C-BD1A-A272CF64A0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024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3600" name="Line 13">
                    <a:extLst>
                      <a:ext uri="{FF2B5EF4-FFF2-40B4-BE49-F238E27FC236}">
                        <a16:creationId xmlns:a16="http://schemas.microsoft.com/office/drawing/2014/main" id="{FF90CB46-869B-CE48-A08D-668872E0ED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15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3601" name="Line 14">
                    <a:extLst>
                      <a:ext uri="{FF2B5EF4-FFF2-40B4-BE49-F238E27FC236}">
                        <a16:creationId xmlns:a16="http://schemas.microsoft.com/office/drawing/2014/main" id="{0CD05715-EE59-C541-9100-35D4D059DE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00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3602" name="Line 15">
                    <a:extLst>
                      <a:ext uri="{FF2B5EF4-FFF2-40B4-BE49-F238E27FC236}">
                        <a16:creationId xmlns:a16="http://schemas.microsoft.com/office/drawing/2014/main" id="{B38C9D83-2F1B-394B-A995-E6CDAFC6A3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2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3603" name="Line 16">
                    <a:extLst>
                      <a:ext uri="{FF2B5EF4-FFF2-40B4-BE49-F238E27FC236}">
                        <a16:creationId xmlns:a16="http://schemas.microsoft.com/office/drawing/2014/main" id="{6FF42AF8-412E-7243-98D9-26C0B3F9EB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496"/>
                    <a:ext cx="384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23571" name="Text Box 17">
                  <a:extLst>
                    <a:ext uri="{FF2B5EF4-FFF2-40B4-BE49-F238E27FC236}">
                      <a16:creationId xmlns:a16="http://schemas.microsoft.com/office/drawing/2014/main" id="{F0467D8F-83A7-D846-BF96-59C5CAED77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03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00</a:t>
                  </a:r>
                </a:p>
              </p:txBody>
            </p:sp>
            <p:sp>
              <p:nvSpPr>
                <p:cNvPr id="23572" name="Text Box 18">
                  <a:extLst>
                    <a:ext uri="{FF2B5EF4-FFF2-40B4-BE49-F238E27FC236}">
                      <a16:creationId xmlns:a16="http://schemas.microsoft.com/office/drawing/2014/main" id="{13D5C830-B0AF-1B47-A7D8-C301258744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7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01</a:t>
                  </a:r>
                </a:p>
              </p:txBody>
            </p:sp>
            <p:sp>
              <p:nvSpPr>
                <p:cNvPr id="23573" name="Text Box 19">
                  <a:extLst>
                    <a:ext uri="{FF2B5EF4-FFF2-40B4-BE49-F238E27FC236}">
                      <a16:creationId xmlns:a16="http://schemas.microsoft.com/office/drawing/2014/main" id="{88D77380-EC57-774D-B884-8BB3489863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71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11</a:t>
                  </a:r>
                </a:p>
              </p:txBody>
            </p:sp>
            <p:sp>
              <p:nvSpPr>
                <p:cNvPr id="23574" name="Text Box 20">
                  <a:extLst>
                    <a:ext uri="{FF2B5EF4-FFF2-40B4-BE49-F238E27FC236}">
                      <a16:creationId xmlns:a16="http://schemas.microsoft.com/office/drawing/2014/main" id="{B0021CA1-B3D3-7A46-AAF6-26C7809B73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55" y="206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10</a:t>
                  </a:r>
                </a:p>
              </p:txBody>
            </p:sp>
            <p:sp>
              <p:nvSpPr>
                <p:cNvPr id="23575" name="Text Box 21">
                  <a:extLst>
                    <a:ext uri="{FF2B5EF4-FFF2-40B4-BE49-F238E27FC236}">
                      <a16:creationId xmlns:a16="http://schemas.microsoft.com/office/drawing/2014/main" id="{F05C07ED-8631-1340-BAFA-B084D1EC1E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1" y="2261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00</a:t>
                  </a:r>
                </a:p>
              </p:txBody>
            </p:sp>
            <p:sp>
              <p:nvSpPr>
                <p:cNvPr id="23576" name="Text Box 22">
                  <a:extLst>
                    <a:ext uri="{FF2B5EF4-FFF2-40B4-BE49-F238E27FC236}">
                      <a16:creationId xmlns:a16="http://schemas.microsoft.com/office/drawing/2014/main" id="{29B08D61-CCE2-AB42-A7D4-B8585701D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1" y="2549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01</a:t>
                  </a:r>
                </a:p>
              </p:txBody>
            </p:sp>
            <p:sp>
              <p:nvSpPr>
                <p:cNvPr id="23577" name="Text Box 23">
                  <a:extLst>
                    <a:ext uri="{FF2B5EF4-FFF2-40B4-BE49-F238E27FC236}">
                      <a16:creationId xmlns:a16="http://schemas.microsoft.com/office/drawing/2014/main" id="{6848B3F7-7777-034E-A30A-CC51EE59B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1" y="283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11</a:t>
                  </a:r>
                </a:p>
              </p:txBody>
            </p:sp>
            <p:sp>
              <p:nvSpPr>
                <p:cNvPr id="23578" name="Text Box 24">
                  <a:extLst>
                    <a:ext uri="{FF2B5EF4-FFF2-40B4-BE49-F238E27FC236}">
                      <a16:creationId xmlns:a16="http://schemas.microsoft.com/office/drawing/2014/main" id="{C1581A92-DC9B-2D47-B409-7AC752BFEE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1" y="3125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solidFill>
                        <a:schemeClr val="tx2"/>
                      </a:solidFill>
                      <a:latin typeface="Times New Roman" charset="0"/>
                    </a:rPr>
                    <a:t>10</a:t>
                  </a:r>
                </a:p>
              </p:txBody>
            </p:sp>
            <p:sp>
              <p:nvSpPr>
                <p:cNvPr id="23579" name="Text Box 25">
                  <a:extLst>
                    <a:ext uri="{FF2B5EF4-FFF2-40B4-BE49-F238E27FC236}">
                      <a16:creationId xmlns:a16="http://schemas.microsoft.com/office/drawing/2014/main" id="{111DA1AA-23C7-244D-A4BC-0848E0E82E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9" y="2251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3580" name="Text Box 26">
                  <a:extLst>
                    <a:ext uri="{FF2B5EF4-FFF2-40B4-BE49-F238E27FC236}">
                      <a16:creationId xmlns:a16="http://schemas.microsoft.com/office/drawing/2014/main" id="{E0D9B42F-351E-724F-9317-AAAD79C4C3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2261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1" name="Text Box 27">
                  <a:extLst>
                    <a:ext uri="{FF2B5EF4-FFF2-40B4-BE49-F238E27FC236}">
                      <a16:creationId xmlns:a16="http://schemas.microsoft.com/office/drawing/2014/main" id="{B3E0305F-81DB-AA47-B55B-E467368D1C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9" y="277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2" name="Text Box 28">
                  <a:extLst>
                    <a:ext uri="{FF2B5EF4-FFF2-40B4-BE49-F238E27FC236}">
                      <a16:creationId xmlns:a16="http://schemas.microsoft.com/office/drawing/2014/main" id="{21A69F50-B2A3-F142-A2D3-6F4CDE9225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9" y="2539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3583" name="Text Box 29">
                  <a:extLst>
                    <a:ext uri="{FF2B5EF4-FFF2-40B4-BE49-F238E27FC236}">
                      <a16:creationId xmlns:a16="http://schemas.microsoft.com/office/drawing/2014/main" id="{2582BAE7-B47F-2D4A-9716-90C4EF0E2B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63" y="2539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3584" name="Text Box 30">
                  <a:extLst>
                    <a:ext uri="{FF2B5EF4-FFF2-40B4-BE49-F238E27FC236}">
                      <a16:creationId xmlns:a16="http://schemas.microsoft.com/office/drawing/2014/main" id="{98990F35-1DFA-D041-B461-6E28096FC2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2549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5" name="Text Box 31">
                  <a:extLst>
                    <a:ext uri="{FF2B5EF4-FFF2-40B4-BE49-F238E27FC236}">
                      <a16:creationId xmlns:a16="http://schemas.microsoft.com/office/drawing/2014/main" id="{D4528FC6-D8A5-4643-8739-18B48D5639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9" y="311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6" name="Text Box 32">
                  <a:extLst>
                    <a:ext uri="{FF2B5EF4-FFF2-40B4-BE49-F238E27FC236}">
                      <a16:creationId xmlns:a16="http://schemas.microsoft.com/office/drawing/2014/main" id="{FD4DC979-BF84-5B42-AC91-99010A7E44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9" y="229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7" name="Text Box 33">
                  <a:extLst>
                    <a:ext uri="{FF2B5EF4-FFF2-40B4-BE49-F238E27FC236}">
                      <a16:creationId xmlns:a16="http://schemas.microsoft.com/office/drawing/2014/main" id="{EFC1DEA2-09B0-664C-8E2E-44D9E5EFA2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3" y="225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8" name="Text Box 34">
                  <a:extLst>
                    <a:ext uri="{FF2B5EF4-FFF2-40B4-BE49-F238E27FC236}">
                      <a16:creationId xmlns:a16="http://schemas.microsoft.com/office/drawing/2014/main" id="{5703E183-753C-D442-BD21-25DA7D2C46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2837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89" name="Text Box 35">
                  <a:extLst>
                    <a:ext uri="{FF2B5EF4-FFF2-40B4-BE49-F238E27FC236}">
                      <a16:creationId xmlns:a16="http://schemas.microsoft.com/office/drawing/2014/main" id="{AECA03A5-F99E-0444-9A53-BB0EF6B5E4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9" y="2837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3590" name="Text Box 36">
                  <a:extLst>
                    <a:ext uri="{FF2B5EF4-FFF2-40B4-BE49-F238E27FC236}">
                      <a16:creationId xmlns:a16="http://schemas.microsoft.com/office/drawing/2014/main" id="{3CF846A4-0EF5-434B-B7DC-9E2EE96322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7" y="254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91" name="Text Box 37">
                  <a:extLst>
                    <a:ext uri="{FF2B5EF4-FFF2-40B4-BE49-F238E27FC236}">
                      <a16:creationId xmlns:a16="http://schemas.microsoft.com/office/drawing/2014/main" id="{834B618F-4672-7842-97CB-5AFDC8CD6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39" y="249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92" name="Text Box 38">
                  <a:extLst>
                    <a:ext uri="{FF2B5EF4-FFF2-40B4-BE49-F238E27FC236}">
                      <a16:creationId xmlns:a16="http://schemas.microsoft.com/office/drawing/2014/main" id="{1571B02F-2701-C745-AFD0-B40C2E5388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7" y="3135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1</a:t>
                  </a:r>
                </a:p>
              </p:txBody>
            </p:sp>
            <p:sp>
              <p:nvSpPr>
                <p:cNvPr id="23593" name="Text Box 39">
                  <a:extLst>
                    <a:ext uri="{FF2B5EF4-FFF2-40B4-BE49-F238E27FC236}">
                      <a16:creationId xmlns:a16="http://schemas.microsoft.com/office/drawing/2014/main" id="{3FB4F7CB-091C-0347-B097-4124D014DF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9" y="3135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>
                      <a:latin typeface="Times New Roman" charset="0"/>
                    </a:rPr>
                    <a:t> </a:t>
                  </a:r>
                </a:p>
              </p:txBody>
            </p:sp>
            <p:sp>
              <p:nvSpPr>
                <p:cNvPr id="23594" name="Text Box 40">
                  <a:extLst>
                    <a:ext uri="{FF2B5EF4-FFF2-40B4-BE49-F238E27FC236}">
                      <a16:creationId xmlns:a16="http://schemas.microsoft.com/office/drawing/2014/main" id="{82A8C1C7-CF42-4245-B7D3-E086B348FF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2136"/>
                  <a:ext cx="339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 i="1">
                      <a:solidFill>
                        <a:schemeClr val="tx2"/>
                      </a:solidFill>
                      <a:latin typeface="Times New Roman" charset="0"/>
                    </a:rPr>
                    <a:t>CD</a:t>
                  </a:r>
                </a:p>
              </p:txBody>
            </p:sp>
            <p:sp>
              <p:nvSpPr>
                <p:cNvPr id="23595" name="Text Box 41">
                  <a:extLst>
                    <a:ext uri="{FF2B5EF4-FFF2-40B4-BE49-F238E27FC236}">
                      <a16:creationId xmlns:a16="http://schemas.microsoft.com/office/drawing/2014/main" id="{646935C4-9CFA-0C4F-B794-49450A43A3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2" y="1963"/>
                  <a:ext cx="330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b="1" i="1">
                      <a:solidFill>
                        <a:schemeClr val="tx2"/>
                      </a:solidFill>
                      <a:latin typeface="Times New Roman" charset="0"/>
                    </a:rPr>
                    <a:t>AB</a:t>
                  </a:r>
                </a:p>
              </p:txBody>
            </p:sp>
          </p:grpSp>
          <p:sp>
            <p:nvSpPr>
              <p:cNvPr id="23569" name="Text Box 42">
                <a:extLst>
                  <a:ext uri="{FF2B5EF4-FFF2-40B4-BE49-F238E27FC236}">
                    <a16:creationId xmlns:a16="http://schemas.microsoft.com/office/drawing/2014/main" id="{9256A00C-AE1F-0441-BF89-316B24ADF2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6" y="3412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2000"/>
                  <a:t>F</a:t>
                </a:r>
              </a:p>
            </p:txBody>
          </p:sp>
        </p:grpSp>
        <p:sp>
          <p:nvSpPr>
            <p:cNvPr id="23567" name="Text Box 43">
              <a:extLst>
                <a:ext uri="{FF2B5EF4-FFF2-40B4-BE49-F238E27FC236}">
                  <a16:creationId xmlns:a16="http://schemas.microsoft.com/office/drawing/2014/main" id="{FCBA8CA9-AFD2-2440-AE3D-4B8C2AB12B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632"/>
              <a:ext cx="15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(1) </a:t>
              </a:r>
              <a:r>
                <a:rPr lang="zh-CN" altLang="en-US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作函数的卡诺图</a:t>
              </a:r>
              <a:r>
                <a:rPr lang="zh-CN" altLang="en-US" sz="240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  <p:grpSp>
        <p:nvGrpSpPr>
          <p:cNvPr id="610356" name="Group 52">
            <a:extLst>
              <a:ext uri="{FF2B5EF4-FFF2-40B4-BE49-F238E27FC236}">
                <a16:creationId xmlns:a16="http://schemas.microsoft.com/office/drawing/2014/main" id="{9BC3AB7F-296B-344D-AE92-4067DB02536F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541588"/>
            <a:ext cx="3375025" cy="2181225"/>
            <a:chOff x="3504" y="1601"/>
            <a:chExt cx="2126" cy="1374"/>
          </a:xfrm>
        </p:grpSpPr>
        <p:graphicFrame>
          <p:nvGraphicFramePr>
            <p:cNvPr id="36875" name="Object 45">
              <a:extLst>
                <a:ext uri="{FF2B5EF4-FFF2-40B4-BE49-F238E27FC236}">
                  <a16:creationId xmlns:a16="http://schemas.microsoft.com/office/drawing/2014/main" id="{3AAC0498-3EFE-D54B-A192-1BDA4A774A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0" y="1848"/>
            <a:ext cx="2090" cy="1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6" name="公式" r:id="rId3" imgW="37452300" imgH="20193000" progId="Equation.3">
                    <p:embed/>
                  </p:oleObj>
                </mc:Choice>
                <mc:Fallback>
                  <p:oleObj name="公式" r:id="rId3" imgW="37452300" imgH="201930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1848"/>
                          <a:ext cx="2090" cy="1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5" name="Text Box 46">
              <a:extLst>
                <a:ext uri="{FF2B5EF4-FFF2-40B4-BE49-F238E27FC236}">
                  <a16:creationId xmlns:a16="http://schemas.microsoft.com/office/drawing/2014/main" id="{0AD2419C-6AC9-EA4D-82BD-44CE56D9A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601"/>
              <a:ext cx="19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(2) </a:t>
              </a:r>
              <a:r>
                <a:rPr lang="zh-CN" altLang="en-US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求最简或与式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，并变换</a:t>
              </a:r>
            </a:p>
          </p:txBody>
        </p:sp>
      </p:grpSp>
      <p:sp>
        <p:nvSpPr>
          <p:cNvPr id="610351" name="Line 47">
            <a:extLst>
              <a:ext uri="{FF2B5EF4-FFF2-40B4-BE49-F238E27FC236}">
                <a16:creationId xmlns:a16="http://schemas.microsoft.com/office/drawing/2014/main" id="{67F6BD83-27ED-E944-B145-8AFB7466E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408238"/>
            <a:ext cx="6934200" cy="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610352" name="Line 48">
            <a:extLst>
              <a:ext uri="{FF2B5EF4-FFF2-40B4-BE49-F238E27FC236}">
                <a16:creationId xmlns:a16="http://schemas.microsoft.com/office/drawing/2014/main" id="{614644C1-249A-7B47-A7D0-025E2440E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6670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pSp>
        <p:nvGrpSpPr>
          <p:cNvPr id="610353" name="Group 49">
            <a:extLst>
              <a:ext uri="{FF2B5EF4-FFF2-40B4-BE49-F238E27FC236}">
                <a16:creationId xmlns:a16="http://schemas.microsoft.com/office/drawing/2014/main" id="{99996E7A-2F4F-2646-96EF-DE0FC1F623F1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876800"/>
            <a:ext cx="3402013" cy="1828800"/>
            <a:chOff x="3504" y="3072"/>
            <a:chExt cx="2143" cy="1152"/>
          </a:xfrm>
        </p:grpSpPr>
        <p:sp>
          <p:nvSpPr>
            <p:cNvPr id="23562" name="Text Box 50">
              <a:extLst>
                <a:ext uri="{FF2B5EF4-FFF2-40B4-BE49-F238E27FC236}">
                  <a16:creationId xmlns:a16="http://schemas.microsoft.com/office/drawing/2014/main" id="{F21ADFFE-EBF5-534E-AB8E-BF8F17B94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072"/>
              <a:ext cx="114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>
                  <a:ea typeface="宋体" panose="02010600030101010101" pitchFamily="2" charset="-122"/>
                </a:rPr>
                <a:t>(3) </a:t>
              </a:r>
              <a:r>
                <a:rPr lang="zh-CN" altLang="en-US" sz="2000" b="1">
                  <a:ea typeface="宋体" panose="02010600030101010101" pitchFamily="2" charset="-122"/>
                </a:rPr>
                <a:t>画出逻辑图</a:t>
              </a:r>
            </a:p>
          </p:txBody>
        </p:sp>
        <p:pic>
          <p:nvPicPr>
            <p:cNvPr id="23563" name="Picture 51">
              <a:extLst>
                <a:ext uri="{FF2B5EF4-FFF2-40B4-BE49-F238E27FC236}">
                  <a16:creationId xmlns:a16="http://schemas.microsoft.com/office/drawing/2014/main" id="{2B22B674-DBF8-1D4D-B9B4-D13F4739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309"/>
              <a:ext cx="1375" cy="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111D56D-E88C-9E43-AF50-6108DAF4A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组合电路设计中的一些实际问题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9A40641-3ED4-5B44-A501-EE992A167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6284912" cy="4684713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b="1"/>
              <a:t>输入变量的形式</a:t>
            </a:r>
          </a:p>
          <a:p>
            <a:pPr lvl="1"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sz="1800" b="1"/>
              <a:t>双轨输入：信号源既提供原变量又提供反变量</a:t>
            </a:r>
          </a:p>
          <a:p>
            <a:pPr lvl="1"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sz="1800" b="1"/>
              <a:t>单轨输入：</a:t>
            </a:r>
            <a:r>
              <a:rPr lang="zh-CN" altLang="en-US" sz="1800" b="1">
                <a:solidFill>
                  <a:schemeClr val="hlink"/>
                </a:solidFill>
              </a:rPr>
              <a:t>信号源仅提供原变量</a:t>
            </a:r>
          </a:p>
          <a:p>
            <a:pPr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b="1">
                <a:latin typeface="隶书" pitchFamily="49" charset="-122"/>
              </a:rPr>
              <a:t>单输出</a:t>
            </a:r>
            <a:r>
              <a:rPr lang="en-US" altLang="zh-CN" b="1">
                <a:latin typeface="隶书" pitchFamily="49" charset="-122"/>
              </a:rPr>
              <a:t>/</a:t>
            </a:r>
            <a:r>
              <a:rPr lang="zh-CN" altLang="en-US" b="1">
                <a:latin typeface="隶书" pitchFamily="49" charset="-122"/>
              </a:rPr>
              <a:t>多输出函数</a:t>
            </a:r>
          </a:p>
          <a:p>
            <a:pPr lvl="1"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sz="1800" b="1"/>
              <a:t>电路的整体性能最优</a:t>
            </a:r>
          </a:p>
          <a:p>
            <a:pPr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b="1"/>
              <a:t>逻辑门及输入端数的限制</a:t>
            </a:r>
          </a:p>
          <a:p>
            <a:pPr lvl="1"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sz="1800" b="1"/>
              <a:t>采用</a:t>
            </a:r>
            <a:r>
              <a:rPr lang="en-US" altLang="zh-CN" sz="1800" b="1"/>
              <a:t>SSI</a:t>
            </a:r>
            <a:r>
              <a:rPr lang="zh-CN" altLang="en-US" sz="1800" b="1"/>
              <a:t>芯片时的设计</a:t>
            </a:r>
            <a:endParaRPr lang="zh-CN" altLang="en-US" sz="1800" b="1">
              <a:ea typeface="隶书" pitchFamily="49" charset="-122"/>
            </a:endParaRPr>
          </a:p>
          <a:p>
            <a:pPr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b="1"/>
              <a:t>信号传输时间的要求</a:t>
            </a:r>
          </a:p>
          <a:p>
            <a:pPr lvl="1" algn="just" eaLnBrk="1" hangingPunct="1">
              <a:lnSpc>
                <a:spcPct val="110000"/>
              </a:lnSpc>
              <a:spcAft>
                <a:spcPct val="35000"/>
              </a:spcAft>
              <a:defRPr/>
            </a:pPr>
            <a:r>
              <a:rPr lang="zh-CN" altLang="en-US" sz="1800" b="1"/>
              <a:t>对门电路级数的要求</a:t>
            </a:r>
          </a:p>
        </p:txBody>
      </p:sp>
      <p:grpSp>
        <p:nvGrpSpPr>
          <p:cNvPr id="37891" name="Group 4">
            <a:extLst>
              <a:ext uri="{FF2B5EF4-FFF2-40B4-BE49-F238E27FC236}">
                <a16:creationId xmlns:a16="http://schemas.microsoft.com/office/drawing/2014/main" id="{4435520D-8353-6249-9157-5C9C4F1C737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600200"/>
            <a:ext cx="2209800" cy="2165350"/>
            <a:chOff x="4272" y="1008"/>
            <a:chExt cx="1392" cy="1364"/>
          </a:xfrm>
        </p:grpSpPr>
        <p:pic>
          <p:nvPicPr>
            <p:cNvPr id="24581" name="Picture 5">
              <a:extLst>
                <a:ext uri="{FF2B5EF4-FFF2-40B4-BE49-F238E27FC236}">
                  <a16:creationId xmlns:a16="http://schemas.microsoft.com/office/drawing/2014/main" id="{75009C68-BBC4-D441-9F01-B86E7EB1E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1008"/>
              <a:ext cx="1392" cy="1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582" name="Text Box 6">
              <a:extLst>
                <a:ext uri="{FF2B5EF4-FFF2-40B4-BE49-F238E27FC236}">
                  <a16:creationId xmlns:a16="http://schemas.microsoft.com/office/drawing/2014/main" id="{664EC099-DA9A-EB46-BAA5-5322AC059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" y="2160"/>
              <a:ext cx="10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600" b="1"/>
                <a:t>两级与非门电路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9B1C667-7DC8-0C48-A59C-A880DCD3A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3.3.3 </a:t>
            </a:r>
            <a:r>
              <a:rPr lang="zh-CN" altLang="en-US" sz="3200" b="1"/>
              <a:t>逻辑函数的三级门实现</a:t>
            </a:r>
            <a:r>
              <a:rPr lang="zh-CN" altLang="en-US"/>
              <a:t> 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C4A9613-5542-7048-9461-CFA6AE5AE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11430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3200" b="1"/>
              <a:t>输入信号源不提供反变量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422F16E6-27C2-A941-A3DD-75866B486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1981200"/>
            <a:ext cx="437991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 eaLnBrk="1" hangingPunct="1">
              <a:spcAft>
                <a:spcPct val="30000"/>
              </a:spcAft>
              <a:defRPr/>
            </a:pPr>
            <a:r>
              <a:rPr lang="zh-CN" altLang="en-US" sz="2400" b="1">
                <a:ea typeface="楷体_GB2312" charset="0"/>
              </a:rPr>
              <a:t>用反相器产生所需的反变量</a:t>
            </a:r>
          </a:p>
          <a:p>
            <a:pPr algn="just" eaLnBrk="1" hangingPunct="1">
              <a:spcAft>
                <a:spcPct val="30000"/>
              </a:spcAft>
              <a:defRPr/>
            </a:pPr>
            <a:r>
              <a:rPr lang="zh-CN" altLang="en-US" sz="2400" b="1">
                <a:ea typeface="楷体_GB2312" charset="0"/>
              </a:rPr>
              <a:t>采用</a:t>
            </a:r>
            <a:r>
              <a:rPr lang="zh-CN" altLang="en-US" sz="2400" b="1">
                <a:solidFill>
                  <a:schemeClr val="hlink"/>
                </a:solidFill>
                <a:ea typeface="楷体_GB2312" charset="0"/>
              </a:rPr>
              <a:t>阻塞法</a:t>
            </a:r>
            <a:r>
              <a:rPr lang="zh-CN" altLang="en-US" sz="2400" b="1">
                <a:ea typeface="楷体_GB2312" charset="0"/>
              </a:rPr>
              <a:t>设计电路</a:t>
            </a:r>
          </a:p>
        </p:txBody>
      </p:sp>
      <p:grpSp>
        <p:nvGrpSpPr>
          <p:cNvPr id="38916" name="Group 5">
            <a:extLst>
              <a:ext uri="{FF2B5EF4-FFF2-40B4-BE49-F238E27FC236}">
                <a16:creationId xmlns:a16="http://schemas.microsoft.com/office/drawing/2014/main" id="{D008A2CF-380B-724F-9F6E-2DFF2958B054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773238"/>
            <a:ext cx="2971800" cy="2341562"/>
            <a:chOff x="4032" y="1680"/>
            <a:chExt cx="1548" cy="1106"/>
          </a:xfrm>
        </p:grpSpPr>
        <p:pic>
          <p:nvPicPr>
            <p:cNvPr id="25635" name="Picture 6">
              <a:extLst>
                <a:ext uri="{FF2B5EF4-FFF2-40B4-BE49-F238E27FC236}">
                  <a16:creationId xmlns:a16="http://schemas.microsoft.com/office/drawing/2014/main" id="{0772865A-D1E6-BF48-89AA-407882383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680"/>
              <a:ext cx="1548" cy="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5636" name="Text Box 7">
              <a:extLst>
                <a:ext uri="{FF2B5EF4-FFF2-40B4-BE49-F238E27FC236}">
                  <a16:creationId xmlns:a16="http://schemas.microsoft.com/office/drawing/2014/main" id="{B9683DC5-79F2-234C-9671-A2730D876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627"/>
              <a:ext cx="1087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600" b="1">
                  <a:latin typeface="宋体" charset="-122"/>
                </a:rPr>
                <a:t>加非门的三级门电路</a:t>
              </a:r>
              <a:r>
                <a:rPr lang="zh-CN" altLang="en-US" sz="1600" b="1"/>
                <a:t> </a:t>
              </a:r>
            </a:p>
          </p:txBody>
        </p:sp>
      </p:grpSp>
      <p:sp>
        <p:nvSpPr>
          <p:cNvPr id="612360" name="Text Box 8">
            <a:extLst>
              <a:ext uri="{FF2B5EF4-FFF2-40B4-BE49-F238E27FC236}">
                <a16:creationId xmlns:a16="http://schemas.microsoft.com/office/drawing/2014/main" id="{18E1E061-2D23-834D-A8DD-0AFA7111F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816350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b="1">
                <a:solidFill>
                  <a:schemeClr val="hlink"/>
                </a:solidFill>
                <a:latin typeface="Times New Roman" charset="0"/>
                <a:ea typeface="黑体" charset="-122"/>
              </a:rPr>
              <a:t>阻塞逻辑</a:t>
            </a:r>
          </a:p>
        </p:txBody>
      </p:sp>
      <p:graphicFrame>
        <p:nvGraphicFramePr>
          <p:cNvPr id="612361" name="Object 9">
            <a:extLst>
              <a:ext uri="{FF2B5EF4-FFF2-40B4-BE49-F238E27FC236}">
                <a16:creationId xmlns:a16="http://schemas.microsoft.com/office/drawing/2014/main" id="{AD10FEBE-A0DC-6A4F-BD18-761F65F8FB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3425" y="4572000"/>
          <a:ext cx="25400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9" name="公式" r:id="rId4" imgW="27800300" imgH="16675100" progId="Equation.3">
                  <p:embed/>
                </p:oleObj>
              </mc:Choice>
              <mc:Fallback>
                <p:oleObj name="公式" r:id="rId4" imgW="27800300" imgH="16675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4572000"/>
                        <a:ext cx="25400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2362" name="Group 10">
            <a:extLst>
              <a:ext uri="{FF2B5EF4-FFF2-40B4-BE49-F238E27FC236}">
                <a16:creationId xmlns:a16="http://schemas.microsoft.com/office/drawing/2014/main" id="{89F0435B-F4AB-B14B-A492-BCE6B7A36457}"/>
              </a:ext>
            </a:extLst>
          </p:cNvPr>
          <p:cNvGrpSpPr>
            <a:grpSpLocks/>
          </p:cNvGrpSpPr>
          <p:nvPr/>
        </p:nvGrpSpPr>
        <p:grpSpPr bwMode="auto">
          <a:xfrm>
            <a:off x="2370138" y="4273550"/>
            <a:ext cx="2698750" cy="1600200"/>
            <a:chOff x="220" y="912"/>
            <a:chExt cx="1700" cy="1008"/>
          </a:xfrm>
        </p:grpSpPr>
        <p:grpSp>
          <p:nvGrpSpPr>
            <p:cNvPr id="38922" name="Group 11">
              <a:extLst>
                <a:ext uri="{FF2B5EF4-FFF2-40B4-BE49-F238E27FC236}">
                  <a16:creationId xmlns:a16="http://schemas.microsoft.com/office/drawing/2014/main" id="{D8D37166-246F-2346-A909-B2035E130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" y="1091"/>
              <a:ext cx="1593" cy="829"/>
              <a:chOff x="336" y="2976"/>
              <a:chExt cx="1728" cy="912"/>
            </a:xfrm>
          </p:grpSpPr>
          <p:sp>
            <p:nvSpPr>
              <p:cNvPr id="25628" name="Line 12">
                <a:extLst>
                  <a:ext uri="{FF2B5EF4-FFF2-40B4-BE49-F238E27FC236}">
                    <a16:creationId xmlns:a16="http://schemas.microsoft.com/office/drawing/2014/main" id="{DB3338F7-8D5B-0746-9B49-E2986B008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552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grpSp>
            <p:nvGrpSpPr>
              <p:cNvPr id="38940" name="Group 13">
                <a:extLst>
                  <a:ext uri="{FF2B5EF4-FFF2-40B4-BE49-F238E27FC236}">
                    <a16:creationId xmlns:a16="http://schemas.microsoft.com/office/drawing/2014/main" id="{C424A245-38FF-714A-98D7-9E4EC917CB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976"/>
                <a:ext cx="1728" cy="912"/>
                <a:chOff x="336" y="2976"/>
                <a:chExt cx="1728" cy="912"/>
              </a:xfrm>
            </p:grpSpPr>
            <p:sp>
              <p:nvSpPr>
                <p:cNvPr id="25630" name="Rectangle 14">
                  <a:extLst>
                    <a:ext uri="{FF2B5EF4-FFF2-40B4-BE49-F238E27FC236}">
                      <a16:creationId xmlns:a16="http://schemas.microsoft.com/office/drawing/2014/main" id="{5CB77E0C-94BD-F443-A1DB-4F3785968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16"/>
                  <a:ext cx="153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25631" name="Line 15">
                  <a:extLst>
                    <a:ext uri="{FF2B5EF4-FFF2-40B4-BE49-F238E27FC236}">
                      <a16:creationId xmlns:a16="http://schemas.microsoft.com/office/drawing/2014/main" id="{4F72F568-DDF2-D440-828A-58A93C3E11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5632" name="Line 16">
                  <a:extLst>
                    <a:ext uri="{FF2B5EF4-FFF2-40B4-BE49-F238E27FC236}">
                      <a16:creationId xmlns:a16="http://schemas.microsoft.com/office/drawing/2014/main" id="{311CE538-A3F1-0F42-8AD6-078E5F38E8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5633" name="Line 17">
                  <a:extLst>
                    <a:ext uri="{FF2B5EF4-FFF2-40B4-BE49-F238E27FC236}">
                      <a16:creationId xmlns:a16="http://schemas.microsoft.com/office/drawing/2014/main" id="{16212ABA-1700-E744-AB91-DBEDDB2A1A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5634" name="Line 18">
                  <a:extLst>
                    <a:ext uri="{FF2B5EF4-FFF2-40B4-BE49-F238E27FC236}">
                      <a16:creationId xmlns:a16="http://schemas.microsoft.com/office/drawing/2014/main" id="{61B517FD-FE56-0642-941E-58B9DD44D0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" y="297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25612" name="Text Box 19">
              <a:extLst>
                <a:ext uri="{FF2B5EF4-FFF2-40B4-BE49-F238E27FC236}">
                  <a16:creationId xmlns:a16="http://schemas.microsoft.com/office/drawing/2014/main" id="{9A59183B-48E6-8148-8F09-F9123CA56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" y="112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i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lang="en-US" altLang="zh-CN" sz="3600" b="1" i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3" name="Text Box 20">
              <a:extLst>
                <a:ext uri="{FF2B5EF4-FFF2-40B4-BE49-F238E27FC236}">
                  <a16:creationId xmlns:a16="http://schemas.microsoft.com/office/drawing/2014/main" id="{D48BE9B1-A318-2546-A95A-478E32683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" y="912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i="1">
                  <a:solidFill>
                    <a:schemeClr val="tx2"/>
                  </a:solidFill>
                  <a:latin typeface="Times New Roman" charset="0"/>
                </a:rPr>
                <a:t>AB</a:t>
              </a:r>
              <a:endParaRPr lang="en-US" altLang="zh-CN" sz="3600" b="1" i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4" name="Text Box 21">
              <a:extLst>
                <a:ext uri="{FF2B5EF4-FFF2-40B4-BE49-F238E27FC236}">
                  <a16:creationId xmlns:a16="http://schemas.microsoft.com/office/drawing/2014/main" id="{9206D97C-C7EF-3D43-95DC-B926BD371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5" name="Text Box 22">
              <a:extLst>
                <a:ext uri="{FF2B5EF4-FFF2-40B4-BE49-F238E27FC236}">
                  <a16:creationId xmlns:a16="http://schemas.microsoft.com/office/drawing/2014/main" id="{16271395-CF68-944F-B681-D4E19C75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6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6" name="Text Box 23">
              <a:extLst>
                <a:ext uri="{FF2B5EF4-FFF2-40B4-BE49-F238E27FC236}">
                  <a16:creationId xmlns:a16="http://schemas.microsoft.com/office/drawing/2014/main" id="{F4F2B973-25B3-B84C-9550-15950DB59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7" name="Text Box 24">
              <a:extLst>
                <a:ext uri="{FF2B5EF4-FFF2-40B4-BE49-F238E27FC236}">
                  <a16:creationId xmlns:a16="http://schemas.microsoft.com/office/drawing/2014/main" id="{648C4C1F-2B78-D64E-B65F-F43B93A19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8" name="Text Box 25">
              <a:extLst>
                <a:ext uri="{FF2B5EF4-FFF2-40B4-BE49-F238E27FC236}">
                  <a16:creationId xmlns:a16="http://schemas.microsoft.com/office/drawing/2014/main" id="{18E53A86-DF4E-8442-8D5D-503E84ED7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19" name="Text Box 26">
              <a:extLst>
                <a:ext uri="{FF2B5EF4-FFF2-40B4-BE49-F238E27FC236}">
                  <a16:creationId xmlns:a16="http://schemas.microsoft.com/office/drawing/2014/main" id="{75D2E3B7-C93D-FB4E-8024-A9C898F9B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0" name="Text Box 27">
              <a:extLst>
                <a:ext uri="{FF2B5EF4-FFF2-40B4-BE49-F238E27FC236}">
                  <a16:creationId xmlns:a16="http://schemas.microsoft.com/office/drawing/2014/main" id="{29436369-E970-EF4A-B5D6-02B3C2F47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 dirty="0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1" name="Text Box 28">
              <a:extLst>
                <a:ext uri="{FF2B5EF4-FFF2-40B4-BE49-F238E27FC236}">
                  <a16:creationId xmlns:a16="http://schemas.microsoft.com/office/drawing/2014/main" id="{2C29B7AA-8989-6B43-8DB4-D21A0C230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2" name="Text Box 29">
              <a:extLst>
                <a:ext uri="{FF2B5EF4-FFF2-40B4-BE49-F238E27FC236}">
                  <a16:creationId xmlns:a16="http://schemas.microsoft.com/office/drawing/2014/main" id="{BD9BF823-E313-3443-A25C-8445B8EC2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3" name="Text Box 30">
              <a:extLst>
                <a:ext uri="{FF2B5EF4-FFF2-40B4-BE49-F238E27FC236}">
                  <a16:creationId xmlns:a16="http://schemas.microsoft.com/office/drawing/2014/main" id="{60969B17-8F09-3A47-B0CE-E60DA81E3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7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4" name="Text Box 31">
              <a:extLst>
                <a:ext uri="{FF2B5EF4-FFF2-40B4-BE49-F238E27FC236}">
                  <a16:creationId xmlns:a16="http://schemas.microsoft.com/office/drawing/2014/main" id="{45CB97A7-E357-0E49-9AF2-0AAC404E4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5" name="Text Box 32">
              <a:extLst>
                <a:ext uri="{FF2B5EF4-FFF2-40B4-BE49-F238E27FC236}">
                  <a16:creationId xmlns:a16="http://schemas.microsoft.com/office/drawing/2014/main" id="{62BCE4FF-8E4F-BC4D-8DB8-73A58640A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6" name="Text Box 33">
              <a:extLst>
                <a:ext uri="{FF2B5EF4-FFF2-40B4-BE49-F238E27FC236}">
                  <a16:creationId xmlns:a16="http://schemas.microsoft.com/office/drawing/2014/main" id="{2FCA3A43-D7D2-8F4E-9B47-31A92A3A6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5627" name="Text Box 34">
              <a:extLst>
                <a:ext uri="{FF2B5EF4-FFF2-40B4-BE49-F238E27FC236}">
                  <a16:creationId xmlns:a16="http://schemas.microsoft.com/office/drawing/2014/main" id="{E33CD2D9-C151-D642-B063-1123C3471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612387" name="AutoShape 35">
            <a:extLst>
              <a:ext uri="{FF2B5EF4-FFF2-40B4-BE49-F238E27FC236}">
                <a16:creationId xmlns:a16="http://schemas.microsoft.com/office/drawing/2014/main" id="{71517EC5-7021-1247-9F84-1122D5396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4953000"/>
            <a:ext cx="914400" cy="838200"/>
          </a:xfrm>
          <a:prstGeom prst="flowChartAlternateProcess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12388" name="Oval 36">
            <a:extLst>
              <a:ext uri="{FF2B5EF4-FFF2-40B4-BE49-F238E27FC236}">
                <a16:creationId xmlns:a16="http://schemas.microsoft.com/office/drawing/2014/main" id="{8250523B-AC2D-204A-B9C9-387157295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410200"/>
            <a:ext cx="381000" cy="381000"/>
          </a:xfrm>
          <a:prstGeom prst="ellips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60" grpId="0" autoUpdateAnimBg="0"/>
      <p:bldP spid="612387" grpId="0" animBg="1"/>
      <p:bldP spid="6123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DB74F53-2800-6E48-8855-E3D363FD0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1. </a:t>
            </a:r>
            <a:r>
              <a:rPr lang="zh-CN" altLang="en-US" sz="3200" b="1"/>
              <a:t>阻塞逻辑</a:t>
            </a:r>
          </a:p>
        </p:txBody>
      </p:sp>
      <p:grpSp>
        <p:nvGrpSpPr>
          <p:cNvPr id="613379" name="Group 3">
            <a:extLst>
              <a:ext uri="{FF2B5EF4-FFF2-40B4-BE49-F238E27FC236}">
                <a16:creationId xmlns:a16="http://schemas.microsoft.com/office/drawing/2014/main" id="{E8A9F7FD-5F2F-424B-8D7A-12F8029BD777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828800"/>
            <a:ext cx="7391400" cy="3962400"/>
            <a:chOff x="672" y="1680"/>
            <a:chExt cx="4656" cy="2496"/>
          </a:xfrm>
        </p:grpSpPr>
        <p:grpSp>
          <p:nvGrpSpPr>
            <p:cNvPr id="39941" name="Group 4">
              <a:extLst>
                <a:ext uri="{FF2B5EF4-FFF2-40B4-BE49-F238E27FC236}">
                  <a16:creationId xmlns:a16="http://schemas.microsoft.com/office/drawing/2014/main" id="{FD67AE4E-E6DB-874A-B38D-8AAC3E3FD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" y="1680"/>
              <a:ext cx="1831" cy="1422"/>
              <a:chOff x="473" y="2802"/>
              <a:chExt cx="1831" cy="1422"/>
            </a:xfrm>
          </p:grpSpPr>
          <p:grpSp>
            <p:nvGrpSpPr>
              <p:cNvPr id="39944" name="Group 5">
                <a:extLst>
                  <a:ext uri="{FF2B5EF4-FFF2-40B4-BE49-F238E27FC236}">
                    <a16:creationId xmlns:a16="http://schemas.microsoft.com/office/drawing/2014/main" id="{D8535B3A-4A98-3743-8DF6-A37D379BFB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2" y="2908"/>
                <a:ext cx="1772" cy="1296"/>
                <a:chOff x="3216" y="2496"/>
                <a:chExt cx="1968" cy="1488"/>
              </a:xfrm>
            </p:grpSpPr>
            <p:sp>
              <p:nvSpPr>
                <p:cNvPr id="26659" name="Rectangle 6">
                  <a:extLst>
                    <a:ext uri="{FF2B5EF4-FFF2-40B4-BE49-F238E27FC236}">
                      <a16:creationId xmlns:a16="http://schemas.microsoft.com/office/drawing/2014/main" id="{F767A027-32A8-6546-A19B-54828D4C72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1584" cy="12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26660" name="Line 7">
                  <a:extLst>
                    <a:ext uri="{FF2B5EF4-FFF2-40B4-BE49-F238E27FC236}">
                      <a16:creationId xmlns:a16="http://schemas.microsoft.com/office/drawing/2014/main" id="{84C07E62-25AF-F04D-A47D-978D03D12C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312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6661" name="Line 8">
                  <a:extLst>
                    <a:ext uri="{FF2B5EF4-FFF2-40B4-BE49-F238E27FC236}">
                      <a16:creationId xmlns:a16="http://schemas.microsoft.com/office/drawing/2014/main" id="{C74952E0-A4CD-D14E-8E88-8D604768C6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648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6662" name="Line 9">
                  <a:extLst>
                    <a:ext uri="{FF2B5EF4-FFF2-40B4-BE49-F238E27FC236}">
                      <a16:creationId xmlns:a16="http://schemas.microsoft.com/office/drawing/2014/main" id="{8070747F-E529-DC48-A843-4BB8AE0BA0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02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6663" name="Line 10">
                  <a:extLst>
                    <a:ext uri="{FF2B5EF4-FFF2-40B4-BE49-F238E27FC236}">
                      <a16:creationId xmlns:a16="http://schemas.microsoft.com/office/drawing/2014/main" id="{64FA56D6-3DB6-2645-BFBB-49DEA73AED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5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6664" name="Line 11">
                  <a:extLst>
                    <a:ext uri="{FF2B5EF4-FFF2-40B4-BE49-F238E27FC236}">
                      <a16:creationId xmlns:a16="http://schemas.microsoft.com/office/drawing/2014/main" id="{DAEC1EE9-4568-3C40-B558-AB082EB3D2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6665" name="Line 12">
                  <a:extLst>
                    <a:ext uri="{FF2B5EF4-FFF2-40B4-BE49-F238E27FC236}">
                      <a16:creationId xmlns:a16="http://schemas.microsoft.com/office/drawing/2014/main" id="{E8882320-0706-C84A-A93A-5B0C3A683D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6666" name="Line 13">
                  <a:extLst>
                    <a:ext uri="{FF2B5EF4-FFF2-40B4-BE49-F238E27FC236}">
                      <a16:creationId xmlns:a16="http://schemas.microsoft.com/office/drawing/2014/main" id="{8010B690-62FE-7047-A665-84B81F4549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2496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  <p:sp>
            <p:nvSpPr>
              <p:cNvPr id="26634" name="Text Box 14">
                <a:extLst>
                  <a:ext uri="{FF2B5EF4-FFF2-40B4-BE49-F238E27FC236}">
                    <a16:creationId xmlns:a16="http://schemas.microsoft.com/office/drawing/2014/main" id="{E8F13E1F-3352-A14D-981A-2FC27CA6B4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6" y="290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00</a:t>
                </a:r>
              </a:p>
            </p:txBody>
          </p:sp>
          <p:sp>
            <p:nvSpPr>
              <p:cNvPr id="26635" name="Text Box 15">
                <a:extLst>
                  <a:ext uri="{FF2B5EF4-FFF2-40B4-BE49-F238E27FC236}">
                    <a16:creationId xmlns:a16="http://schemas.microsoft.com/office/drawing/2014/main" id="{E3CB978A-5D04-C745-899A-F1DE1D12DB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0" y="290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01</a:t>
                </a:r>
              </a:p>
            </p:txBody>
          </p:sp>
          <p:sp>
            <p:nvSpPr>
              <p:cNvPr id="26636" name="Text Box 16">
                <a:extLst>
                  <a:ext uri="{FF2B5EF4-FFF2-40B4-BE49-F238E27FC236}">
                    <a16:creationId xmlns:a16="http://schemas.microsoft.com/office/drawing/2014/main" id="{D3D70A16-C221-2E46-8B10-483C585F8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4" y="290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11</a:t>
                </a:r>
              </a:p>
            </p:txBody>
          </p:sp>
          <p:sp>
            <p:nvSpPr>
              <p:cNvPr id="26637" name="Text Box 17">
                <a:extLst>
                  <a:ext uri="{FF2B5EF4-FFF2-40B4-BE49-F238E27FC236}">
                    <a16:creationId xmlns:a16="http://schemas.microsoft.com/office/drawing/2014/main" id="{59E9A136-17D8-7E40-9195-ED6994529D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8" y="290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26638" name="Text Box 18">
                <a:extLst>
                  <a:ext uri="{FF2B5EF4-FFF2-40B4-BE49-F238E27FC236}">
                    <a16:creationId xmlns:a16="http://schemas.microsoft.com/office/drawing/2014/main" id="{184C7A58-B97B-FC4A-82F9-3E11384E88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4" y="310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00</a:t>
                </a:r>
              </a:p>
            </p:txBody>
          </p:sp>
          <p:sp>
            <p:nvSpPr>
              <p:cNvPr id="26639" name="Text Box 19">
                <a:extLst>
                  <a:ext uri="{FF2B5EF4-FFF2-40B4-BE49-F238E27FC236}">
                    <a16:creationId xmlns:a16="http://schemas.microsoft.com/office/drawing/2014/main" id="{96BAF60F-EA25-9649-8D29-28DAC018A6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4" y="338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01</a:t>
                </a:r>
              </a:p>
            </p:txBody>
          </p:sp>
          <p:sp>
            <p:nvSpPr>
              <p:cNvPr id="26640" name="Text Box 20">
                <a:extLst>
                  <a:ext uri="{FF2B5EF4-FFF2-40B4-BE49-F238E27FC236}">
                    <a16:creationId xmlns:a16="http://schemas.microsoft.com/office/drawing/2014/main" id="{26AD7C77-6A3C-A840-BD5D-2BFF6C34E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3676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11</a:t>
                </a:r>
              </a:p>
            </p:txBody>
          </p:sp>
          <p:sp>
            <p:nvSpPr>
              <p:cNvPr id="26641" name="Text Box 21">
                <a:extLst>
                  <a:ext uri="{FF2B5EF4-FFF2-40B4-BE49-F238E27FC236}">
                    <a16:creationId xmlns:a16="http://schemas.microsoft.com/office/drawing/2014/main" id="{3E2E9A71-BB8C-8440-BE42-D0276CEAFE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3964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26642" name="Text Box 22">
                <a:extLst>
                  <a:ext uri="{FF2B5EF4-FFF2-40B4-BE49-F238E27FC236}">
                    <a16:creationId xmlns:a16="http://schemas.microsoft.com/office/drawing/2014/main" id="{A494C14A-D60A-664D-82F9-3880E25705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0" y="310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3" name="Text Box 23">
                <a:extLst>
                  <a:ext uri="{FF2B5EF4-FFF2-40B4-BE49-F238E27FC236}">
                    <a16:creationId xmlns:a16="http://schemas.microsoft.com/office/drawing/2014/main" id="{27820ABE-340A-554E-8914-33B7335FFE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" y="310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4" name="Text Box 24">
                <a:extLst>
                  <a:ext uri="{FF2B5EF4-FFF2-40B4-BE49-F238E27FC236}">
                    <a16:creationId xmlns:a16="http://schemas.microsoft.com/office/drawing/2014/main" id="{076F1DC8-884B-5F49-BFB7-5C840EFE4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" y="337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5" name="Text Box 25">
                <a:extLst>
                  <a:ext uri="{FF2B5EF4-FFF2-40B4-BE49-F238E27FC236}">
                    <a16:creationId xmlns:a16="http://schemas.microsoft.com/office/drawing/2014/main" id="{5549E261-998C-F749-B969-D207913B62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6" y="337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6" name="Text Box 26">
                <a:extLst>
                  <a:ext uri="{FF2B5EF4-FFF2-40B4-BE49-F238E27FC236}">
                    <a16:creationId xmlns:a16="http://schemas.microsoft.com/office/drawing/2014/main" id="{74430265-88A3-6143-BBD5-D50B782CAF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0" y="338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7" name="Text Box 27">
                <a:extLst>
                  <a:ext uri="{FF2B5EF4-FFF2-40B4-BE49-F238E27FC236}">
                    <a16:creationId xmlns:a16="http://schemas.microsoft.com/office/drawing/2014/main" id="{82E309BB-64F2-2340-A90F-B09E6C0581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" y="338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8" name="Text Box 28">
                <a:extLst>
                  <a:ext uri="{FF2B5EF4-FFF2-40B4-BE49-F238E27FC236}">
                    <a16:creationId xmlns:a16="http://schemas.microsoft.com/office/drawing/2014/main" id="{C99AFD9E-B1F1-AB45-AB5A-70CE20E011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" y="366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49" name="Text Box 29">
                <a:extLst>
                  <a:ext uri="{FF2B5EF4-FFF2-40B4-BE49-F238E27FC236}">
                    <a16:creationId xmlns:a16="http://schemas.microsoft.com/office/drawing/2014/main" id="{55BCB4DC-B472-2A45-B8E8-24759A0F36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6" y="366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0" name="Text Box 30">
                <a:extLst>
                  <a:ext uri="{FF2B5EF4-FFF2-40B4-BE49-F238E27FC236}">
                    <a16:creationId xmlns:a16="http://schemas.microsoft.com/office/drawing/2014/main" id="{D51C1AFE-CE0C-4540-941F-169FCA5669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0" y="367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1" name="Text Box 31">
                <a:extLst>
                  <a:ext uri="{FF2B5EF4-FFF2-40B4-BE49-F238E27FC236}">
                    <a16:creationId xmlns:a16="http://schemas.microsoft.com/office/drawing/2014/main" id="{5DC32279-F104-AE47-9E01-984B3FCC06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3964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2" name="Text Box 32">
                <a:extLst>
                  <a:ext uri="{FF2B5EF4-FFF2-40B4-BE49-F238E27FC236}">
                    <a16:creationId xmlns:a16="http://schemas.microsoft.com/office/drawing/2014/main" id="{89B2042C-7DF2-A342-BCAA-A106722BC8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2" y="3964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3" name="Text Box 33">
                <a:extLst>
                  <a:ext uri="{FF2B5EF4-FFF2-40B4-BE49-F238E27FC236}">
                    <a16:creationId xmlns:a16="http://schemas.microsoft.com/office/drawing/2014/main" id="{286C21D7-9590-1B40-9BD5-82608D0A3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0" y="3974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4" name="Text Box 34">
                <a:extLst>
                  <a:ext uri="{FF2B5EF4-FFF2-40B4-BE49-F238E27FC236}">
                    <a16:creationId xmlns:a16="http://schemas.microsoft.com/office/drawing/2014/main" id="{63C793C2-5881-574E-B328-A53BA38366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3940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5" name="Text Box 35">
                <a:extLst>
                  <a:ext uri="{FF2B5EF4-FFF2-40B4-BE49-F238E27FC236}">
                    <a16:creationId xmlns:a16="http://schemas.microsoft.com/office/drawing/2014/main" id="{A1917883-F29A-4543-88B2-198515285E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" y="2975"/>
                <a:ext cx="34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CD</a:t>
                </a:r>
              </a:p>
            </p:txBody>
          </p:sp>
          <p:sp>
            <p:nvSpPr>
              <p:cNvPr id="26656" name="Text Box 36">
                <a:extLst>
                  <a:ext uri="{FF2B5EF4-FFF2-40B4-BE49-F238E27FC236}">
                    <a16:creationId xmlns:a16="http://schemas.microsoft.com/office/drawing/2014/main" id="{6F09009B-0639-EF45-9D09-334D72522A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1" y="2802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solidFill>
                      <a:schemeClr val="tx2"/>
                    </a:solidFill>
                    <a:latin typeface="Times New Roman" charset="0"/>
                  </a:rPr>
                  <a:t>AB</a:t>
                </a:r>
              </a:p>
            </p:txBody>
          </p:sp>
          <p:sp>
            <p:nvSpPr>
              <p:cNvPr id="26657" name="Text Box 37">
                <a:extLst>
                  <a:ext uri="{FF2B5EF4-FFF2-40B4-BE49-F238E27FC236}">
                    <a16:creationId xmlns:a16="http://schemas.microsoft.com/office/drawing/2014/main" id="{2E591E4A-BCB9-7949-A746-EAA9988BD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675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1400" b="1">
                    <a:solidFill>
                      <a:srgbClr val="FF3300"/>
                    </a:solidFill>
                    <a:latin typeface="Times New Roman" charset="0"/>
                  </a:rPr>
                  <a:t>1 </a:t>
                </a:r>
                <a:r>
                  <a:rPr lang="zh-CN" altLang="en-US" sz="1400" b="1">
                    <a:solidFill>
                      <a:srgbClr val="FF3300"/>
                    </a:solidFill>
                    <a:latin typeface="Times New Roman" charset="0"/>
                  </a:rPr>
                  <a:t>重心</a:t>
                </a:r>
                <a:r>
                  <a:rPr lang="zh-CN" altLang="en-US" sz="16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26658" name="Text Box 38">
                <a:extLst>
                  <a:ext uri="{FF2B5EF4-FFF2-40B4-BE49-F238E27FC236}">
                    <a16:creationId xmlns:a16="http://schemas.microsoft.com/office/drawing/2014/main" id="{9072BEF1-CC6D-8F4C-B0AF-A5F7C72319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3148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1400" b="1">
                    <a:solidFill>
                      <a:srgbClr val="FF3300"/>
                    </a:solidFill>
                    <a:latin typeface="Times New Roman" charset="0"/>
                  </a:rPr>
                  <a:t>0 </a:t>
                </a:r>
                <a:r>
                  <a:rPr lang="zh-CN" altLang="en-US" sz="1400" b="1">
                    <a:solidFill>
                      <a:srgbClr val="FF3300"/>
                    </a:solidFill>
                    <a:latin typeface="Times New Roman" charset="0"/>
                  </a:rPr>
                  <a:t>重心</a:t>
                </a:r>
                <a:r>
                  <a:rPr lang="zh-CN" altLang="en-US" sz="1600" b="1">
                    <a:latin typeface="Times New Roman" charset="0"/>
                  </a:rPr>
                  <a:t> </a:t>
                </a:r>
              </a:p>
            </p:txBody>
          </p:sp>
        </p:grpSp>
        <p:sp>
          <p:nvSpPr>
            <p:cNvPr id="26631" name="Rectangle 39">
              <a:extLst>
                <a:ext uri="{FF2B5EF4-FFF2-40B4-BE49-F238E27FC236}">
                  <a16:creationId xmlns:a16="http://schemas.microsoft.com/office/drawing/2014/main" id="{0972D7D8-F28F-3D4E-B82D-0A9816F92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168"/>
              <a:ext cx="465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0000"/>
                </a:lnSpc>
                <a:buClr>
                  <a:srgbClr val="006600"/>
                </a:buClr>
                <a:buSzPct val="55000"/>
                <a:defRPr/>
              </a:pPr>
              <a:r>
                <a:rPr lang="zh-CN" altLang="en-US" sz="2000" b="1">
                  <a:ea typeface="宋体" panose="02010600030101010101" pitchFamily="2" charset="-122"/>
                </a:rPr>
                <a:t>凡是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包含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重心</a:t>
              </a:r>
              <a:r>
                <a:rPr lang="zh-CN" altLang="en-US" sz="2000" b="1">
                  <a:ea typeface="宋体" panose="02010600030101010101" pitchFamily="2" charset="-122"/>
                </a:rPr>
                <a:t>的圈对应的乘积项都用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原变量</a:t>
              </a:r>
              <a:r>
                <a:rPr lang="zh-CN" altLang="en-US" sz="2000" b="1">
                  <a:ea typeface="宋体" panose="02010600030101010101" pitchFamily="2" charset="-122"/>
                </a:rPr>
                <a:t>标注</a:t>
              </a:r>
              <a:r>
                <a:rPr lang="en-US" altLang="zh-CN" sz="2000" b="1">
                  <a:ea typeface="宋体" panose="02010600030101010101" pitchFamily="2" charset="-122"/>
                </a:rPr>
                <a:t>;</a:t>
              </a:r>
            </a:p>
            <a:p>
              <a:pPr algn="just" eaLnBrk="1" hangingPunct="1">
                <a:lnSpc>
                  <a:spcPct val="110000"/>
                </a:lnSpc>
                <a:buClr>
                  <a:srgbClr val="006600"/>
                </a:buClr>
                <a:buSzPct val="55000"/>
                <a:defRPr/>
              </a:pPr>
              <a:r>
                <a:rPr lang="zh-CN" altLang="en-US" sz="2000" b="1">
                  <a:ea typeface="宋体" panose="02010600030101010101" pitchFamily="2" charset="-122"/>
                </a:rPr>
                <a:t>凡是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包含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0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重心</a:t>
              </a:r>
              <a:r>
                <a:rPr lang="zh-CN" altLang="en-US" sz="2000" b="1">
                  <a:ea typeface="宋体" panose="02010600030101010101" pitchFamily="2" charset="-122"/>
                </a:rPr>
                <a:t>的圈对应的乘积项都用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反变量</a:t>
              </a:r>
              <a:r>
                <a:rPr lang="zh-CN" altLang="en-US" sz="2000" b="1">
                  <a:ea typeface="宋体" panose="02010600030101010101" pitchFamily="2" charset="-122"/>
                </a:rPr>
                <a:t>标注</a:t>
              </a:r>
              <a:r>
                <a:rPr lang="en-US" altLang="zh-CN" sz="2000" b="1">
                  <a:ea typeface="宋体" panose="02010600030101010101" pitchFamily="2" charset="-122"/>
                </a:rPr>
                <a:t>;</a:t>
              </a:r>
            </a:p>
            <a:p>
              <a:pPr algn="just" eaLnBrk="1" hangingPunct="1">
                <a:lnSpc>
                  <a:spcPct val="110000"/>
                </a:lnSpc>
                <a:buClr>
                  <a:srgbClr val="006600"/>
                </a:buClr>
                <a:buSzPct val="55000"/>
                <a:defRPr/>
              </a:pPr>
              <a:r>
                <a:rPr lang="zh-CN" altLang="en-US" sz="2000" b="1">
                  <a:ea typeface="宋体" panose="02010600030101010101" pitchFamily="2" charset="-122"/>
                </a:rPr>
                <a:t>两个重心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都不包含</a:t>
              </a:r>
              <a:r>
                <a:rPr lang="zh-CN" altLang="en-US" sz="2000" b="1">
                  <a:ea typeface="宋体" panose="02010600030101010101" pitchFamily="2" charset="-122"/>
                </a:rPr>
                <a:t>的圈</a:t>
              </a:r>
              <a:r>
                <a:rPr lang="en-US" altLang="zh-CN" sz="2000" b="1">
                  <a:ea typeface="宋体" panose="02010600030101010101" pitchFamily="2" charset="-122"/>
                </a:rPr>
                <a:t>, </a:t>
              </a:r>
              <a:r>
                <a:rPr lang="zh-CN" altLang="en-US" sz="2000" b="1">
                  <a:ea typeface="宋体" panose="02010600030101010101" pitchFamily="2" charset="-122"/>
                </a:rPr>
                <a:t>其标注既有原变量</a:t>
              </a:r>
              <a:r>
                <a:rPr lang="en-US" altLang="zh-CN" sz="2000" b="1">
                  <a:ea typeface="宋体" panose="02010600030101010101" pitchFamily="2" charset="-122"/>
                </a:rPr>
                <a:t>, </a:t>
              </a:r>
              <a:r>
                <a:rPr lang="zh-CN" altLang="en-US" sz="2000" b="1">
                  <a:ea typeface="宋体" panose="02010600030101010101" pitchFamily="2" charset="-122"/>
                </a:rPr>
                <a:t>又有反变量</a:t>
              </a:r>
              <a:r>
                <a:rPr lang="en-US" altLang="zh-CN" sz="2000" b="1">
                  <a:ea typeface="宋体" panose="02010600030101010101" pitchFamily="2" charset="-122"/>
                </a:rPr>
                <a:t>;</a:t>
              </a:r>
            </a:p>
            <a:p>
              <a:pPr algn="just" eaLnBrk="1" hangingPunct="1">
                <a:lnSpc>
                  <a:spcPct val="110000"/>
                </a:lnSpc>
                <a:buClr>
                  <a:srgbClr val="006600"/>
                </a:buClr>
                <a:buSzPct val="55000"/>
                <a:defRPr/>
              </a:pPr>
              <a:r>
                <a:rPr lang="zh-CN" altLang="en-US" sz="2000" b="1">
                  <a:ea typeface="宋体" panose="02010600030101010101" pitchFamily="2" charset="-122"/>
                </a:rPr>
                <a:t>两个重心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都包含</a:t>
              </a:r>
              <a:r>
                <a:rPr lang="zh-CN" altLang="en-US" sz="2000" b="1">
                  <a:ea typeface="宋体" panose="02010600030101010101" pitchFamily="2" charset="-122"/>
                </a:rPr>
                <a:t>的圈只有一个</a:t>
              </a:r>
              <a:r>
                <a:rPr lang="en-US" altLang="zh-CN" sz="2000" b="1"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6632" name="Rectangle 40">
              <a:extLst>
                <a:ext uri="{FF2B5EF4-FFF2-40B4-BE49-F238E27FC236}">
                  <a16:creationId xmlns:a16="http://schemas.microsoft.com/office/drawing/2014/main" id="{B0AD7B43-C007-5F46-A9EE-64D3B4242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182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5000"/>
                </a:lnSpc>
                <a:buFont typeface="Wingdings" pitchFamily="2" charset="2"/>
                <a:buNone/>
                <a:defRPr/>
              </a:pPr>
              <a:r>
                <a:rPr lang="zh-CN" altLang="en-US" sz="2000" b="1">
                  <a:ea typeface="宋体" panose="02010600030101010101" pitchFamily="2" charset="-122"/>
                </a:rPr>
                <a:t>两个特殊方格</a:t>
              </a:r>
              <a:r>
                <a:rPr lang="en-US" altLang="zh-CN" sz="2000" b="1">
                  <a:ea typeface="宋体" panose="02010600030101010101" pitchFamily="2" charset="-122"/>
                </a:rPr>
                <a:t>:</a:t>
              </a:r>
            </a:p>
            <a:p>
              <a:pPr lvl="1" eaLnBrk="1" hangingPunct="1">
                <a:lnSpc>
                  <a:spcPct val="115000"/>
                </a:lnSpc>
                <a:defRPr/>
              </a:pPr>
              <a:r>
                <a:rPr lang="zh-CN" altLang="en-US" sz="1800" b="1"/>
                <a:t>全</a:t>
              </a:r>
              <a:r>
                <a:rPr lang="en-US" altLang="zh-CN" sz="1800" b="1"/>
                <a:t>1</a:t>
              </a:r>
              <a:r>
                <a:rPr lang="zh-CN" altLang="en-US" sz="1800" b="1"/>
                <a:t>格 </a:t>
              </a:r>
              <a:r>
                <a:rPr lang="zh-CN" altLang="en-US" sz="1800" b="1">
                  <a:sym typeface="Symbol" pitchFamily="2" charset="2"/>
                </a:rPr>
                <a:t></a:t>
              </a:r>
              <a:r>
                <a:rPr lang="zh-CN" altLang="en-US" sz="1800" b="1"/>
                <a:t> </a:t>
              </a:r>
              <a:r>
                <a:rPr lang="en-US" altLang="zh-CN" sz="1800" b="1"/>
                <a:t>1</a:t>
              </a:r>
              <a:r>
                <a:rPr lang="zh-CN" altLang="en-US" sz="1800" b="1"/>
                <a:t>重心</a:t>
              </a:r>
            </a:p>
            <a:p>
              <a:pPr lvl="1" eaLnBrk="1" hangingPunct="1">
                <a:lnSpc>
                  <a:spcPct val="115000"/>
                </a:lnSpc>
                <a:defRPr/>
              </a:pPr>
              <a:r>
                <a:rPr lang="zh-CN" altLang="en-US" sz="1800" b="1"/>
                <a:t>全</a:t>
              </a:r>
              <a:r>
                <a:rPr lang="en-US" altLang="zh-CN" sz="1800" b="1"/>
                <a:t>0</a:t>
              </a:r>
              <a:r>
                <a:rPr lang="zh-CN" altLang="en-US" sz="1800" b="1"/>
                <a:t>格 </a:t>
              </a:r>
              <a:r>
                <a:rPr lang="zh-CN" altLang="en-US" sz="1800" b="1">
                  <a:sym typeface="Symbol" pitchFamily="2" charset="2"/>
                </a:rPr>
                <a:t></a:t>
              </a:r>
              <a:r>
                <a:rPr lang="zh-CN" altLang="en-US" sz="1800" b="1"/>
                <a:t> </a:t>
              </a:r>
              <a:r>
                <a:rPr lang="en-US" altLang="zh-CN" sz="1800" b="1"/>
                <a:t>0</a:t>
              </a:r>
              <a:r>
                <a:rPr lang="zh-CN" altLang="en-US" sz="1800" b="1"/>
                <a:t>重心</a:t>
              </a:r>
              <a:endParaRPr lang="zh-CN" altLang="en-US" sz="1800" b="1">
                <a:ea typeface="黑体" panose="02010609060101010101" pitchFamily="49" charset="-122"/>
              </a:endParaRPr>
            </a:p>
          </p:txBody>
        </p:sp>
      </p:grpSp>
      <p:sp>
        <p:nvSpPr>
          <p:cNvPr id="613417" name="Text Box 41">
            <a:extLst>
              <a:ext uri="{FF2B5EF4-FFF2-40B4-BE49-F238E27FC236}">
                <a16:creationId xmlns:a16="http://schemas.microsoft.com/office/drawing/2014/main" id="{432BDD1B-267C-8544-ABCD-2FDB96411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08125"/>
            <a:ext cx="355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ea typeface="黑体" panose="02010609060101010101" pitchFamily="49" charset="-122"/>
              </a:rPr>
              <a:t>卡诺图中乘积项与圈画的关系</a:t>
            </a:r>
            <a:r>
              <a:rPr lang="en-US" altLang="zh-CN" sz="2000"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613418" name="Text Box 42">
            <a:extLst>
              <a:ext uri="{FF2B5EF4-FFF2-40B4-BE49-F238E27FC236}">
                <a16:creationId xmlns:a16="http://schemas.microsoft.com/office/drawing/2014/main" id="{60C43873-E91C-9244-81F8-DF9D2AC45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6080125"/>
            <a:ext cx="6189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当需要用原变量标注时，在化简时应围绕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Times New Roman" charset="0"/>
              </a:rPr>
              <a:t>重心来圈。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417" grpId="0" autoUpdateAnimBg="0"/>
      <p:bldP spid="61341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44FE7FE-BD24-E842-A315-007D48CDE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/>
              <a:t>积项的阻塞逻辑</a:t>
            </a:r>
          </a:p>
        </p:txBody>
      </p:sp>
      <p:graphicFrame>
        <p:nvGraphicFramePr>
          <p:cNvPr id="614403" name="Object 3">
            <a:extLst>
              <a:ext uri="{FF2B5EF4-FFF2-40B4-BE49-F238E27FC236}">
                <a16:creationId xmlns:a16="http://schemas.microsoft.com/office/drawing/2014/main" id="{ED5373C8-68F7-934C-B5BE-606C19CAEF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0263" y="5257800"/>
          <a:ext cx="27082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公式" r:id="rId3" imgW="26911300" imgH="5562600" progId="Equation.3">
                  <p:embed/>
                </p:oleObj>
              </mc:Choice>
              <mc:Fallback>
                <p:oleObj name="公式" r:id="rId3" imgW="26911300" imgH="556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5257800"/>
                        <a:ext cx="2708275" cy="5603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04" name="Object 4">
            <a:extLst>
              <a:ext uri="{FF2B5EF4-FFF2-40B4-BE49-F238E27FC236}">
                <a16:creationId xmlns:a16="http://schemas.microsoft.com/office/drawing/2014/main" id="{728EFBC5-FCD5-984B-AA3C-F603DA71AD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5888" y="5992813"/>
          <a:ext cx="70659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公式" r:id="rId5" imgW="70218300" imgH="5562600" progId="Equation.3">
                  <p:embed/>
                </p:oleObj>
              </mc:Choice>
              <mc:Fallback>
                <p:oleObj name="公式" r:id="rId5" imgW="70218300" imgH="556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5992813"/>
                        <a:ext cx="706596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5">
            <a:extLst>
              <a:ext uri="{FF2B5EF4-FFF2-40B4-BE49-F238E27FC236}">
                <a16:creationId xmlns:a16="http://schemas.microsoft.com/office/drawing/2014/main" id="{EBE5674A-89F7-934A-93A3-72F7F48AA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338" y="1358900"/>
            <a:ext cx="7662862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solidFill>
                  <a:schemeClr val="hlink"/>
                </a:solidFill>
                <a:ea typeface="宋体" panose="02010600030101010101" pitchFamily="2" charset="-122"/>
              </a:rPr>
              <a:t>阻塞逻辑</a:t>
            </a:r>
            <a:r>
              <a:rPr lang="en-US" altLang="zh-CN" sz="24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400" b="1"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>
                <a:ea typeface="宋体" panose="02010600030101010101" pitchFamily="2" charset="-122"/>
              </a:rPr>
              <a:t>     </a:t>
            </a:r>
            <a:r>
              <a:rPr lang="zh-CN" altLang="en-US" sz="2000" b="1">
                <a:ea typeface="黑体" panose="02010609060101010101" pitchFamily="49" charset="-122"/>
              </a:rPr>
              <a:t>乘积项</a:t>
            </a:r>
            <a:r>
              <a:rPr lang="zh-CN" altLang="en-US" sz="2000" b="1">
                <a:ea typeface="宋体" panose="02010600030101010101" pitchFamily="2" charset="-122"/>
              </a:rPr>
              <a:t>可以用被扣除的最小项的反乘之，使积项受其控制，其逻辑关系保持不变。</a:t>
            </a:r>
          </a:p>
        </p:txBody>
      </p:sp>
      <p:grpSp>
        <p:nvGrpSpPr>
          <p:cNvPr id="40965" name="Group 100">
            <a:extLst>
              <a:ext uri="{FF2B5EF4-FFF2-40B4-BE49-F238E27FC236}">
                <a16:creationId xmlns:a16="http://schemas.microsoft.com/office/drawing/2014/main" id="{84FB2A6D-A8D5-784E-81ED-EB0C3AD91DAA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2857500"/>
            <a:ext cx="8755062" cy="2171700"/>
            <a:chOff x="149" y="1800"/>
            <a:chExt cx="5515" cy="1368"/>
          </a:xfrm>
        </p:grpSpPr>
        <p:grpSp>
          <p:nvGrpSpPr>
            <p:cNvPr id="40966" name="Group 98">
              <a:extLst>
                <a:ext uri="{FF2B5EF4-FFF2-40B4-BE49-F238E27FC236}">
                  <a16:creationId xmlns:a16="http://schemas.microsoft.com/office/drawing/2014/main" id="{C3A7FEE6-FBFC-BE42-AC24-8D6E2544F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" y="1838"/>
              <a:ext cx="2064" cy="1276"/>
              <a:chOff x="149" y="1838"/>
              <a:chExt cx="2064" cy="1276"/>
            </a:xfrm>
          </p:grpSpPr>
          <p:sp>
            <p:nvSpPr>
              <p:cNvPr id="27710" name="Text Box 32">
                <a:extLst>
                  <a:ext uri="{FF2B5EF4-FFF2-40B4-BE49-F238E27FC236}">
                    <a16:creationId xmlns:a16="http://schemas.microsoft.com/office/drawing/2014/main" id="{24FDE55F-A687-B24E-9D70-3EB0EE3CE0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" y="2331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zh-CN" altLang="en-US"/>
                  <a:t>＝</a:t>
                </a:r>
              </a:p>
            </p:txBody>
          </p:sp>
          <p:sp>
            <p:nvSpPr>
              <p:cNvPr id="27711" name="Line 9">
                <a:extLst>
                  <a:ext uri="{FF2B5EF4-FFF2-40B4-BE49-F238E27FC236}">
                    <a16:creationId xmlns:a16="http://schemas.microsoft.com/office/drawing/2014/main" id="{AD63876D-3510-B44B-9C31-027D14E95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" y="2541"/>
                <a:ext cx="14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712" name="Rectangle 11">
                <a:extLst>
                  <a:ext uri="{FF2B5EF4-FFF2-40B4-BE49-F238E27FC236}">
                    <a16:creationId xmlns:a16="http://schemas.microsoft.com/office/drawing/2014/main" id="{4AE85105-F23F-334D-87D1-BE9F9EC19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" y="2235"/>
                <a:ext cx="1416" cy="6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7713" name="Line 12">
                <a:extLst>
                  <a:ext uri="{FF2B5EF4-FFF2-40B4-BE49-F238E27FC236}">
                    <a16:creationId xmlns:a16="http://schemas.microsoft.com/office/drawing/2014/main" id="{90FDECEA-EBB3-284A-BBE5-814891BDD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7" y="2235"/>
                <a:ext cx="0" cy="6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714" name="Line 13">
                <a:extLst>
                  <a:ext uri="{FF2B5EF4-FFF2-40B4-BE49-F238E27FC236}">
                    <a16:creationId xmlns:a16="http://schemas.microsoft.com/office/drawing/2014/main" id="{15136200-6A2D-A447-8FEB-F0B77B2F4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1" y="2235"/>
                <a:ext cx="0" cy="6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715" name="Line 14">
                <a:extLst>
                  <a:ext uri="{FF2B5EF4-FFF2-40B4-BE49-F238E27FC236}">
                    <a16:creationId xmlns:a16="http://schemas.microsoft.com/office/drawing/2014/main" id="{C6C7448F-A34E-4146-9D67-56EA30241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5" y="2235"/>
                <a:ext cx="0" cy="6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716" name="Line 15">
                <a:extLst>
                  <a:ext uri="{FF2B5EF4-FFF2-40B4-BE49-F238E27FC236}">
                    <a16:creationId xmlns:a16="http://schemas.microsoft.com/office/drawing/2014/main" id="{81E4A7E7-6B48-BF49-9BEF-61354E83E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2017"/>
                <a:ext cx="177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717" name="Text Box 16">
                <a:extLst>
                  <a:ext uri="{FF2B5EF4-FFF2-40B4-BE49-F238E27FC236}">
                    <a16:creationId xmlns:a16="http://schemas.microsoft.com/office/drawing/2014/main" id="{26DFE5BE-9848-8E4E-933E-41203C676E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" y="204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 i="1">
                    <a:solidFill>
                      <a:schemeClr val="tx2"/>
                    </a:solidFill>
                    <a:latin typeface="Times New Roman" charset="0"/>
                  </a:rPr>
                  <a:t>C</a:t>
                </a:r>
                <a:endParaRPr lang="en-US" altLang="zh-CN" sz="3600" b="1" i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18" name="Text Box 17">
                <a:extLst>
                  <a:ext uri="{FF2B5EF4-FFF2-40B4-BE49-F238E27FC236}">
                    <a16:creationId xmlns:a16="http://schemas.microsoft.com/office/drawing/2014/main" id="{F273329E-225D-5A43-BA55-0B8535C430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" y="1838"/>
                <a:ext cx="3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 i="1">
                    <a:solidFill>
                      <a:schemeClr val="tx2"/>
                    </a:solidFill>
                    <a:latin typeface="Times New Roman" charset="0"/>
                  </a:rPr>
                  <a:t>AB</a:t>
                </a:r>
                <a:endParaRPr lang="en-US" altLang="zh-CN" sz="3600" b="1" i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19" name="Text Box 18">
                <a:extLst>
                  <a:ext uri="{FF2B5EF4-FFF2-40B4-BE49-F238E27FC236}">
                    <a16:creationId xmlns:a16="http://schemas.microsoft.com/office/drawing/2014/main" id="{69CECB86-A2AF-DB40-BFAA-EE97F68B9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" y="222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0" name="Text Box 19">
                <a:extLst>
                  <a:ext uri="{FF2B5EF4-FFF2-40B4-BE49-F238E27FC236}">
                    <a16:creationId xmlns:a16="http://schemas.microsoft.com/office/drawing/2014/main" id="{7B0AE7E3-C9E9-3344-9DC4-993D09030B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" y="252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1" name="Text Box 20">
                <a:extLst>
                  <a:ext uri="{FF2B5EF4-FFF2-40B4-BE49-F238E27FC236}">
                    <a16:creationId xmlns:a16="http://schemas.microsoft.com/office/drawing/2014/main" id="{F8F24933-387B-814E-B163-0983FB575B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00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2" name="Text Box 21">
                <a:extLst>
                  <a:ext uri="{FF2B5EF4-FFF2-40B4-BE49-F238E27FC236}">
                    <a16:creationId xmlns:a16="http://schemas.microsoft.com/office/drawing/2014/main" id="{7D7EF780-18D5-2E44-AD55-6AE9962BE2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1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01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3" name="Text Box 22">
                <a:extLst>
                  <a:ext uri="{FF2B5EF4-FFF2-40B4-BE49-F238E27FC236}">
                    <a16:creationId xmlns:a16="http://schemas.microsoft.com/office/drawing/2014/main" id="{08019ACC-9B39-9C41-B04A-3CD2AF55CD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5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11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4" name="Text Box 23">
                <a:extLst>
                  <a:ext uri="{FF2B5EF4-FFF2-40B4-BE49-F238E27FC236}">
                    <a16:creationId xmlns:a16="http://schemas.microsoft.com/office/drawing/2014/main" id="{2AD65F8A-1F8D-6E44-8AD2-6A2C425D61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10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5" name="Text Box 24">
                <a:extLst>
                  <a:ext uri="{FF2B5EF4-FFF2-40B4-BE49-F238E27FC236}">
                    <a16:creationId xmlns:a16="http://schemas.microsoft.com/office/drawing/2014/main" id="{D4AF7A85-3500-7243-81AA-0FB781CBDC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6" name="Text Box 25">
                <a:extLst>
                  <a:ext uri="{FF2B5EF4-FFF2-40B4-BE49-F238E27FC236}">
                    <a16:creationId xmlns:a16="http://schemas.microsoft.com/office/drawing/2014/main" id="{F58253CA-06A8-8E4D-BE89-B6A31DBC3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3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7" name="Text Box 26">
                <a:extLst>
                  <a:ext uri="{FF2B5EF4-FFF2-40B4-BE49-F238E27FC236}">
                    <a16:creationId xmlns:a16="http://schemas.microsoft.com/office/drawing/2014/main" id="{5F59668B-1B19-D54D-ACA5-FD547179FC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0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8" name="Text Box 27">
                <a:extLst>
                  <a:ext uri="{FF2B5EF4-FFF2-40B4-BE49-F238E27FC236}">
                    <a16:creationId xmlns:a16="http://schemas.microsoft.com/office/drawing/2014/main" id="{E7F591F3-0A42-124D-829C-714515A69B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29" name="Text Box 28">
                <a:extLst>
                  <a:ext uri="{FF2B5EF4-FFF2-40B4-BE49-F238E27FC236}">
                    <a16:creationId xmlns:a16="http://schemas.microsoft.com/office/drawing/2014/main" id="{D59BFA7B-6CAE-F64F-B32C-27B52FB3CF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30" name="Text Box 29">
                <a:extLst>
                  <a:ext uri="{FF2B5EF4-FFF2-40B4-BE49-F238E27FC236}">
                    <a16:creationId xmlns:a16="http://schemas.microsoft.com/office/drawing/2014/main" id="{41AB317A-7A2B-8D49-BC1F-A8E17D0EA0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3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31" name="Text Box 30">
                <a:extLst>
                  <a:ext uri="{FF2B5EF4-FFF2-40B4-BE49-F238E27FC236}">
                    <a16:creationId xmlns:a16="http://schemas.microsoft.com/office/drawing/2014/main" id="{849319A1-78AC-DF44-ADB3-2BD004D5F3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0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32" name="Text Box 31">
                <a:extLst>
                  <a:ext uri="{FF2B5EF4-FFF2-40B4-BE49-F238E27FC236}">
                    <a16:creationId xmlns:a16="http://schemas.microsoft.com/office/drawing/2014/main" id="{0F494E70-236D-DE44-9006-BA3D869BF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0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graphicFrame>
            <p:nvGraphicFramePr>
              <p:cNvPr id="41044" name="Object 33">
                <a:extLst>
                  <a:ext uri="{FF2B5EF4-FFF2-40B4-BE49-F238E27FC236}">
                    <a16:creationId xmlns:a16="http://schemas.microsoft.com/office/drawing/2014/main" id="{59D627CD-0EF4-B044-AE42-EA384BD707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5" y="2909"/>
              <a:ext cx="158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52" name="Equation" r:id="rId7" imgW="2921000" imgH="3797300" progId="Equation.3">
                      <p:embed/>
                    </p:oleObj>
                  </mc:Choice>
                  <mc:Fallback>
                    <p:oleObj name="Equation" r:id="rId7" imgW="2921000" imgH="37973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5" y="2909"/>
                            <a:ext cx="158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0967" name="Group 99">
              <a:extLst>
                <a:ext uri="{FF2B5EF4-FFF2-40B4-BE49-F238E27FC236}">
                  <a16:creationId xmlns:a16="http://schemas.microsoft.com/office/drawing/2014/main" id="{7B3EEB4C-A2EC-6745-ADA8-6543BA3DB2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2" y="1838"/>
              <a:ext cx="1700" cy="1320"/>
              <a:chOff x="2092" y="1838"/>
              <a:chExt cx="1700" cy="1320"/>
            </a:xfrm>
          </p:grpSpPr>
          <p:sp>
            <p:nvSpPr>
              <p:cNvPr id="27686" name="Text Box 44">
                <a:extLst>
                  <a:ext uri="{FF2B5EF4-FFF2-40B4-BE49-F238E27FC236}">
                    <a16:creationId xmlns:a16="http://schemas.microsoft.com/office/drawing/2014/main" id="{AEEF107D-DD1F-F64B-BA83-CE7C322CD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2" y="204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 i="1">
                    <a:solidFill>
                      <a:schemeClr val="tx2"/>
                    </a:solidFill>
                    <a:latin typeface="Times New Roman" charset="0"/>
                  </a:rPr>
                  <a:t>C</a:t>
                </a:r>
                <a:endParaRPr lang="en-US" altLang="zh-CN" sz="3600" b="1" i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87" name="Line 37">
                <a:extLst>
                  <a:ext uri="{FF2B5EF4-FFF2-40B4-BE49-F238E27FC236}">
                    <a16:creationId xmlns:a16="http://schemas.microsoft.com/office/drawing/2014/main" id="{37E07284-2FD8-E44B-9FDF-AC3591D26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76" y="2541"/>
                <a:ext cx="14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688" name="Rectangle 39">
                <a:extLst>
                  <a:ext uri="{FF2B5EF4-FFF2-40B4-BE49-F238E27FC236}">
                    <a16:creationId xmlns:a16="http://schemas.microsoft.com/office/drawing/2014/main" id="{5493B7E6-6B8D-464F-B41A-3E9EE495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6" y="2235"/>
                <a:ext cx="1416" cy="6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7689" name="Line 40">
                <a:extLst>
                  <a:ext uri="{FF2B5EF4-FFF2-40B4-BE49-F238E27FC236}">
                    <a16:creationId xmlns:a16="http://schemas.microsoft.com/office/drawing/2014/main" id="{6CCFC241-C39F-814A-9742-D7FEA2E28E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0" y="2235"/>
                <a:ext cx="0" cy="6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690" name="Line 41">
                <a:extLst>
                  <a:ext uri="{FF2B5EF4-FFF2-40B4-BE49-F238E27FC236}">
                    <a16:creationId xmlns:a16="http://schemas.microsoft.com/office/drawing/2014/main" id="{7A3837FE-B9F7-A04B-B9DE-1EA8906485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4" y="2235"/>
                <a:ext cx="0" cy="6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691" name="Line 42">
                <a:extLst>
                  <a:ext uri="{FF2B5EF4-FFF2-40B4-BE49-F238E27FC236}">
                    <a16:creationId xmlns:a16="http://schemas.microsoft.com/office/drawing/2014/main" id="{F897F698-3956-7548-9315-0FE933B58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8" y="2235"/>
                <a:ext cx="0" cy="6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692" name="Line 43">
                <a:extLst>
                  <a:ext uri="{FF2B5EF4-FFF2-40B4-BE49-F238E27FC236}">
                    <a16:creationId xmlns:a16="http://schemas.microsoft.com/office/drawing/2014/main" id="{978D318B-74EA-0746-96EB-C4AF2C364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9" y="2017"/>
                <a:ext cx="177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27693" name="Text Box 45">
                <a:extLst>
                  <a:ext uri="{FF2B5EF4-FFF2-40B4-BE49-F238E27FC236}">
                    <a16:creationId xmlns:a16="http://schemas.microsoft.com/office/drawing/2014/main" id="{3A645BDD-FCDB-034D-973A-E90E04535A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9" y="1838"/>
                <a:ext cx="3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 i="1">
                    <a:solidFill>
                      <a:schemeClr val="tx2"/>
                    </a:solidFill>
                    <a:latin typeface="Times New Roman" charset="0"/>
                  </a:rPr>
                  <a:t>AB</a:t>
                </a:r>
                <a:endParaRPr lang="en-US" altLang="zh-CN" sz="3600" b="1" i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94" name="Text Box 46">
                <a:extLst>
                  <a:ext uri="{FF2B5EF4-FFF2-40B4-BE49-F238E27FC236}">
                    <a16:creationId xmlns:a16="http://schemas.microsoft.com/office/drawing/2014/main" id="{3EAA1E49-2BCE-CF4E-B8CC-A29A5FCFD7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8" y="222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95" name="Text Box 47">
                <a:extLst>
                  <a:ext uri="{FF2B5EF4-FFF2-40B4-BE49-F238E27FC236}">
                    <a16:creationId xmlns:a16="http://schemas.microsoft.com/office/drawing/2014/main" id="{16084E66-30BD-B648-AA98-2D4D88EF3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8" y="252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96" name="Text Box 48">
                <a:extLst>
                  <a:ext uri="{FF2B5EF4-FFF2-40B4-BE49-F238E27FC236}">
                    <a16:creationId xmlns:a16="http://schemas.microsoft.com/office/drawing/2014/main" id="{C87ECB72-D04A-9045-B74F-C57A4DF43D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00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97" name="Text Box 49">
                <a:extLst>
                  <a:ext uri="{FF2B5EF4-FFF2-40B4-BE49-F238E27FC236}">
                    <a16:creationId xmlns:a16="http://schemas.microsoft.com/office/drawing/2014/main" id="{9771F128-1529-054C-8E41-8696F7CEE6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4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01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98" name="Text Box 50">
                <a:extLst>
                  <a:ext uri="{FF2B5EF4-FFF2-40B4-BE49-F238E27FC236}">
                    <a16:creationId xmlns:a16="http://schemas.microsoft.com/office/drawing/2014/main" id="{1381D9EE-8EA2-3742-92CB-9048D2D3E7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8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11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699" name="Text Box 51">
                <a:extLst>
                  <a:ext uri="{FF2B5EF4-FFF2-40B4-BE49-F238E27FC236}">
                    <a16:creationId xmlns:a16="http://schemas.microsoft.com/office/drawing/2014/main" id="{66DCD081-3952-994B-BA5C-39451652D8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2" y="200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10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0" name="Text Box 52">
                <a:extLst>
                  <a:ext uri="{FF2B5EF4-FFF2-40B4-BE49-F238E27FC236}">
                    <a16:creationId xmlns:a16="http://schemas.microsoft.com/office/drawing/2014/main" id="{36AE92E5-1C8C-0E4D-A04F-80738551A0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5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1" name="Text Box 53">
                <a:extLst>
                  <a:ext uri="{FF2B5EF4-FFF2-40B4-BE49-F238E27FC236}">
                    <a16:creationId xmlns:a16="http://schemas.microsoft.com/office/drawing/2014/main" id="{FEAC0162-9C2E-514D-9DFE-7DEB84D72A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6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2" name="Text Box 54">
                <a:extLst>
                  <a:ext uri="{FF2B5EF4-FFF2-40B4-BE49-F238E27FC236}">
                    <a16:creationId xmlns:a16="http://schemas.microsoft.com/office/drawing/2014/main" id="{9E543810-8AB3-BB4D-861B-4C7FF6CB89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3" name="Text Box 55">
                <a:extLst>
                  <a:ext uri="{FF2B5EF4-FFF2-40B4-BE49-F238E27FC236}">
                    <a16:creationId xmlns:a16="http://schemas.microsoft.com/office/drawing/2014/main" id="{E2E49B26-57FD-884E-A238-E08BFF743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9" y="222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4" name="Text Box 56">
                <a:extLst>
                  <a:ext uri="{FF2B5EF4-FFF2-40B4-BE49-F238E27FC236}">
                    <a16:creationId xmlns:a16="http://schemas.microsoft.com/office/drawing/2014/main" id="{1FA4DE84-EB02-7248-BC22-1F7BE586EB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5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5" name="Text Box 57">
                <a:extLst>
                  <a:ext uri="{FF2B5EF4-FFF2-40B4-BE49-F238E27FC236}">
                    <a16:creationId xmlns:a16="http://schemas.microsoft.com/office/drawing/2014/main" id="{E570BFCE-CE95-A145-8143-A79AC4328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6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6" name="Text Box 58">
                <a:extLst>
                  <a:ext uri="{FF2B5EF4-FFF2-40B4-BE49-F238E27FC236}">
                    <a16:creationId xmlns:a16="http://schemas.microsoft.com/office/drawing/2014/main" id="{40F6B029-F0A0-3C43-8FDA-D81245A35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sp>
            <p:nvSpPr>
              <p:cNvPr id="27707" name="Text Box 59">
                <a:extLst>
                  <a:ext uri="{FF2B5EF4-FFF2-40B4-BE49-F238E27FC236}">
                    <a16:creationId xmlns:a16="http://schemas.microsoft.com/office/drawing/2014/main" id="{2534FC2A-7AFD-174D-85DD-C9B43A751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3" y="2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charset="0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graphicFrame>
            <p:nvGraphicFramePr>
              <p:cNvPr id="41019" name="Object 60">
                <a:extLst>
                  <a:ext uri="{FF2B5EF4-FFF2-40B4-BE49-F238E27FC236}">
                    <a16:creationId xmlns:a16="http://schemas.microsoft.com/office/drawing/2014/main" id="{8E7A6E66-2341-0B40-B0DD-43B92D35EE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51" y="2890"/>
              <a:ext cx="537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53" name="Equation" r:id="rId9" imgW="9944100" imgH="4978400" progId="Equation.3">
                      <p:embed/>
                    </p:oleObj>
                  </mc:Choice>
                  <mc:Fallback>
                    <p:oleObj name="Equation" r:id="rId9" imgW="9944100" imgH="4978400" progId="Equation.3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1" y="2890"/>
                            <a:ext cx="537" cy="2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709" name="AutoShape 61">
                <a:extLst>
                  <a:ext uri="{FF2B5EF4-FFF2-40B4-BE49-F238E27FC236}">
                    <a16:creationId xmlns:a16="http://schemas.microsoft.com/office/drawing/2014/main" id="{33464EED-4DEA-6543-B9A3-E7EF2D891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70"/>
                <a:ext cx="576" cy="528"/>
              </a:xfrm>
              <a:prstGeom prst="flowChartAlternateProcess">
                <a:avLst/>
              </a:pr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40968" name="Group 93">
              <a:extLst>
                <a:ext uri="{FF2B5EF4-FFF2-40B4-BE49-F238E27FC236}">
                  <a16:creationId xmlns:a16="http://schemas.microsoft.com/office/drawing/2014/main" id="{59300BA5-E986-EB45-9F71-7E8006DC3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" y="1800"/>
              <a:ext cx="1767" cy="1368"/>
              <a:chOff x="3897" y="1838"/>
              <a:chExt cx="1767" cy="1368"/>
            </a:xfrm>
          </p:grpSpPr>
          <p:sp>
            <p:nvSpPr>
              <p:cNvPr id="27658" name="Text Box 72">
                <a:extLst>
                  <a:ext uri="{FF2B5EF4-FFF2-40B4-BE49-F238E27FC236}">
                    <a16:creationId xmlns:a16="http://schemas.microsoft.com/office/drawing/2014/main" id="{DACE769F-DCD1-FD40-9A55-AB5DD2721F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64" y="204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b="1" i="1">
                    <a:solidFill>
                      <a:schemeClr val="tx2"/>
                    </a:solidFill>
                    <a:latin typeface="Times New Roman" charset="0"/>
                  </a:rPr>
                  <a:t>C</a:t>
                </a:r>
                <a:endParaRPr lang="en-US" altLang="zh-CN" sz="3600" b="1" i="1">
                  <a:solidFill>
                    <a:schemeClr val="tx2"/>
                  </a:solidFill>
                  <a:latin typeface="Times New Roman" charset="0"/>
                </a:endParaRPr>
              </a:p>
            </p:txBody>
          </p:sp>
          <p:grpSp>
            <p:nvGrpSpPr>
              <p:cNvPr id="40970" name="Group 92">
                <a:extLst>
                  <a:ext uri="{FF2B5EF4-FFF2-40B4-BE49-F238E27FC236}">
                    <a16:creationId xmlns:a16="http://schemas.microsoft.com/office/drawing/2014/main" id="{DB5223C5-0073-0D48-8D41-37408CD3E1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0" y="1838"/>
                <a:ext cx="1604" cy="1007"/>
                <a:chOff x="4060" y="1838"/>
                <a:chExt cx="1604" cy="1007"/>
              </a:xfrm>
            </p:grpSpPr>
            <p:sp>
              <p:nvSpPr>
                <p:cNvPr id="27664" name="Line 65">
                  <a:extLst>
                    <a:ext uri="{FF2B5EF4-FFF2-40B4-BE49-F238E27FC236}">
                      <a16:creationId xmlns:a16="http://schemas.microsoft.com/office/drawing/2014/main" id="{62477C44-9FB7-F74A-B02A-9872E84FE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48" y="2540"/>
                  <a:ext cx="14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grpSp>
              <p:nvGrpSpPr>
                <p:cNvPr id="40976" name="Group 66">
                  <a:extLst>
                    <a:ext uri="{FF2B5EF4-FFF2-40B4-BE49-F238E27FC236}">
                      <a16:creationId xmlns:a16="http://schemas.microsoft.com/office/drawing/2014/main" id="{3A3F79A5-00FB-6348-BF81-00DBAE6C93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71" y="2016"/>
                  <a:ext cx="1593" cy="829"/>
                  <a:chOff x="336" y="2976"/>
                  <a:chExt cx="1728" cy="912"/>
                </a:xfrm>
              </p:grpSpPr>
              <p:sp>
                <p:nvSpPr>
                  <p:cNvPr id="27681" name="Rectangle 67">
                    <a:extLst>
                      <a:ext uri="{FF2B5EF4-FFF2-40B4-BE49-F238E27FC236}">
                        <a16:creationId xmlns:a16="http://schemas.microsoft.com/office/drawing/2014/main" id="{439C4EB4-83DF-5E43-A18B-7A9A7FFFBD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1pPr>
                    <a:lvl2pPr marL="742950" indent="-28575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2pPr>
                    <a:lvl3pPr marL="11430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3pPr>
                    <a:lvl4pPr marL="16002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4pPr>
                    <a:lvl5pPr marL="20574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7682" name="Line 68">
                    <a:extLst>
                      <a:ext uri="{FF2B5EF4-FFF2-40B4-BE49-F238E27FC236}">
                        <a16:creationId xmlns:a16="http://schemas.microsoft.com/office/drawing/2014/main" id="{18F3F2D0-10AB-EA46-A215-219CFEC60F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7683" name="Line 69">
                    <a:extLst>
                      <a:ext uri="{FF2B5EF4-FFF2-40B4-BE49-F238E27FC236}">
                        <a16:creationId xmlns:a16="http://schemas.microsoft.com/office/drawing/2014/main" id="{B85ACBA8-717A-224D-8592-3BE55FA74B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7684" name="Line 70">
                    <a:extLst>
                      <a:ext uri="{FF2B5EF4-FFF2-40B4-BE49-F238E27FC236}">
                        <a16:creationId xmlns:a16="http://schemas.microsoft.com/office/drawing/2014/main" id="{87906660-9FEC-664E-B63C-E34D4D3B31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27685" name="Line 71">
                    <a:extLst>
                      <a:ext uri="{FF2B5EF4-FFF2-40B4-BE49-F238E27FC236}">
                        <a16:creationId xmlns:a16="http://schemas.microsoft.com/office/drawing/2014/main" id="{FC8301BB-2421-DA48-B66F-16DA657072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27666" name="Text Box 73">
                  <a:extLst>
                    <a:ext uri="{FF2B5EF4-FFF2-40B4-BE49-F238E27FC236}">
                      <a16:creationId xmlns:a16="http://schemas.microsoft.com/office/drawing/2014/main" id="{4A0851CC-F8ED-E443-8878-269D980D50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61" y="1838"/>
                  <a:ext cx="37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 i="1">
                      <a:solidFill>
                        <a:schemeClr val="tx2"/>
                      </a:solidFill>
                      <a:latin typeface="Times New Roman" charset="0"/>
                    </a:rPr>
                    <a:t>AB</a:t>
                  </a:r>
                  <a:endParaRPr lang="en-US" altLang="zh-CN" sz="3600" b="1" i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67" name="Text Box 74">
                  <a:extLst>
                    <a:ext uri="{FF2B5EF4-FFF2-40B4-BE49-F238E27FC236}">
                      <a16:creationId xmlns:a16="http://schemas.microsoft.com/office/drawing/2014/main" id="{CF0C0C71-F5DC-6B47-ADCF-D72C39207A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60" y="2222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0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68" name="Text Box 75">
                  <a:extLst>
                    <a:ext uri="{FF2B5EF4-FFF2-40B4-BE49-F238E27FC236}">
                      <a16:creationId xmlns:a16="http://schemas.microsoft.com/office/drawing/2014/main" id="{6292AD29-CDB2-4F48-ADC4-13E6DF1795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60" y="252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69" name="Text Box 76">
                  <a:extLst>
                    <a:ext uri="{FF2B5EF4-FFF2-40B4-BE49-F238E27FC236}">
                      <a16:creationId xmlns:a16="http://schemas.microsoft.com/office/drawing/2014/main" id="{776D6281-ED76-C743-9E89-FD4B4E3FC7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72" y="2004"/>
                  <a:ext cx="30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00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0" name="Text Box 77">
                  <a:extLst>
                    <a:ext uri="{FF2B5EF4-FFF2-40B4-BE49-F238E27FC236}">
                      <a16:creationId xmlns:a16="http://schemas.microsoft.com/office/drawing/2014/main" id="{1352F92D-4AAA-5D4B-873D-9E200C57B4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26" y="2004"/>
                  <a:ext cx="30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01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1" name="Text Box 78">
                  <a:extLst>
                    <a:ext uri="{FF2B5EF4-FFF2-40B4-BE49-F238E27FC236}">
                      <a16:creationId xmlns:a16="http://schemas.microsoft.com/office/drawing/2014/main" id="{EFFF6576-4D94-B14E-85F8-D9B1AC8107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80" y="2004"/>
                  <a:ext cx="30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11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2" name="Text Box 79">
                  <a:extLst>
                    <a:ext uri="{FF2B5EF4-FFF2-40B4-BE49-F238E27FC236}">
                      <a16:creationId xmlns:a16="http://schemas.microsoft.com/office/drawing/2014/main" id="{6C7EF679-3C8B-5843-B7E0-4127A5AF1D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34" y="2004"/>
                  <a:ext cx="30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10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3" name="Text Box 80">
                  <a:extLst>
                    <a:ext uri="{FF2B5EF4-FFF2-40B4-BE49-F238E27FC236}">
                      <a16:creationId xmlns:a16="http://schemas.microsoft.com/office/drawing/2014/main" id="{B8F47200-8F06-3940-A9BD-CCAFB90E12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7" y="2222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4" name="Text Box 81">
                  <a:extLst>
                    <a:ext uri="{FF2B5EF4-FFF2-40B4-BE49-F238E27FC236}">
                      <a16:creationId xmlns:a16="http://schemas.microsoft.com/office/drawing/2014/main" id="{7CD57B46-002C-CA47-B4D8-EDABCA4A2A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48" y="2222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5" name="Text Box 82">
                  <a:extLst>
                    <a:ext uri="{FF2B5EF4-FFF2-40B4-BE49-F238E27FC236}">
                      <a16:creationId xmlns:a16="http://schemas.microsoft.com/office/drawing/2014/main" id="{9A7C87CA-C24E-3E4A-B3FB-1130BE9A6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79" y="2222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6" name="Text Box 83">
                  <a:extLst>
                    <a:ext uri="{FF2B5EF4-FFF2-40B4-BE49-F238E27FC236}">
                      <a16:creationId xmlns:a16="http://schemas.microsoft.com/office/drawing/2014/main" id="{877804B4-62A8-BC47-A0D2-7FCE692A7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01" y="2222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7" name="Text Box 84">
                  <a:extLst>
                    <a:ext uri="{FF2B5EF4-FFF2-40B4-BE49-F238E27FC236}">
                      <a16:creationId xmlns:a16="http://schemas.microsoft.com/office/drawing/2014/main" id="{3D66D2B9-FF46-9648-8324-E7EFE2AAA3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7" y="2528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8" name="Text Box 85">
                  <a:extLst>
                    <a:ext uri="{FF2B5EF4-FFF2-40B4-BE49-F238E27FC236}">
                      <a16:creationId xmlns:a16="http://schemas.microsoft.com/office/drawing/2014/main" id="{EE10CE7B-B9EE-F74C-9E2F-E4E5383FC9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48" y="2528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79" name="Text Box 86">
                  <a:extLst>
                    <a:ext uri="{FF2B5EF4-FFF2-40B4-BE49-F238E27FC236}">
                      <a16:creationId xmlns:a16="http://schemas.microsoft.com/office/drawing/2014/main" id="{774CD8E9-C9F9-6B4F-A14F-99D77A4F99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5" y="2528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1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680" name="Text Box 87">
                  <a:extLst>
                    <a:ext uri="{FF2B5EF4-FFF2-40B4-BE49-F238E27FC236}">
                      <a16:creationId xmlns:a16="http://schemas.microsoft.com/office/drawing/2014/main" id="{C1EBF9D7-D1E2-974D-88C0-225CB97EF7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05" y="2528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b="1">
                      <a:solidFill>
                        <a:schemeClr val="tx2"/>
                      </a:solidFill>
                      <a:latin typeface="Times New Roman" charset="0"/>
                    </a:rPr>
                    <a:t> 0</a:t>
                  </a:r>
                  <a:endParaRPr lang="en-US" altLang="zh-CN" sz="3600" b="1">
                    <a:solidFill>
                      <a:schemeClr val="tx2"/>
                    </a:solidFill>
                    <a:latin typeface="Times New Roman" charset="0"/>
                  </a:endParaRPr>
                </a:p>
              </p:txBody>
            </p:sp>
          </p:grpSp>
          <p:grpSp>
            <p:nvGrpSpPr>
              <p:cNvPr id="40971" name="Group 88">
                <a:extLst>
                  <a:ext uri="{FF2B5EF4-FFF2-40B4-BE49-F238E27FC236}">
                    <a16:creationId xmlns:a16="http://schemas.microsoft.com/office/drawing/2014/main" id="{C4EF621A-6A6A-7E4A-B44E-7F1BCB6EB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7" y="2339"/>
                <a:ext cx="1583" cy="867"/>
                <a:chOff x="3897" y="2068"/>
                <a:chExt cx="1583" cy="867"/>
              </a:xfrm>
            </p:grpSpPr>
            <p:graphicFrame>
              <p:nvGraphicFramePr>
                <p:cNvPr id="40972" name="Object 89">
                  <a:extLst>
                    <a:ext uri="{FF2B5EF4-FFF2-40B4-BE49-F238E27FC236}">
                      <a16:creationId xmlns:a16="http://schemas.microsoft.com/office/drawing/2014/main" id="{9950B0D7-E689-234A-8B00-2F1070C88C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09" y="2620"/>
                <a:ext cx="1071" cy="3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54" name="Equation" r:id="rId11" imgW="19900900" imgH="5854700" progId="Equation.3">
                        <p:embed/>
                      </p:oleObj>
                    </mc:Choice>
                    <mc:Fallback>
                      <p:oleObj name="Equation" r:id="rId11" imgW="19900900" imgH="5854700" progId="Equation.3">
                        <p:embed/>
                        <p:pic>
                          <p:nvPicPr>
                            <p:cNvPr id="0" name="Object 8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09" y="2620"/>
                              <a:ext cx="1071" cy="3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7662" name="Oval 90">
                  <a:extLst>
                    <a:ext uri="{FF2B5EF4-FFF2-40B4-BE49-F238E27FC236}">
                      <a16:creationId xmlns:a16="http://schemas.microsoft.com/office/drawing/2014/main" id="{E87DAB59-5B1E-B642-A492-A678437F2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287"/>
                  <a:ext cx="240" cy="24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27663" name="Text Box 91">
                  <a:extLst>
                    <a:ext uri="{FF2B5EF4-FFF2-40B4-BE49-F238E27FC236}">
                      <a16:creationId xmlns:a16="http://schemas.microsoft.com/office/drawing/2014/main" id="{4710D63B-D3E0-3047-9794-E2477EEB60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97" y="206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algn="l" eaLnBrk="1" hangingPunct="1">
                    <a:defRPr/>
                  </a:pPr>
                  <a:r>
                    <a:rPr lang="en-US" altLang="zh-CN">
                      <a:latin typeface="Times New Roman" charset="0"/>
                    </a:rPr>
                    <a:t>•</a:t>
                  </a:r>
                  <a:endParaRPr lang="en-US" altLang="zh-CN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60423FA-3718-1547-A57A-ED1593861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/>
              <a:t>积项的阻塞逻辑</a:t>
            </a:r>
            <a:r>
              <a:rPr lang="zh-CN" altLang="en-US" sz="2800"/>
              <a:t>－</a:t>
            </a:r>
            <a:r>
              <a:rPr lang="zh-CN" altLang="en-US" sz="2000" b="1">
                <a:solidFill>
                  <a:schemeClr val="tx1"/>
                </a:solidFill>
                <a:ea typeface="宋体" charset="-122"/>
              </a:rPr>
              <a:t>阻塞圈的扩大</a:t>
            </a:r>
            <a:endParaRPr lang="zh-CN" altLang="en-US" sz="2000">
              <a:solidFill>
                <a:schemeClr val="tx1"/>
              </a:solidFill>
              <a:ea typeface="仿宋_GB2312" charset="0"/>
            </a:endParaRPr>
          </a:p>
        </p:txBody>
      </p:sp>
      <p:grpSp>
        <p:nvGrpSpPr>
          <p:cNvPr id="41986" name="Group 3">
            <a:extLst>
              <a:ext uri="{FF2B5EF4-FFF2-40B4-BE49-F238E27FC236}">
                <a16:creationId xmlns:a16="http://schemas.microsoft.com/office/drawing/2014/main" id="{2EA5B75B-D9F7-9541-ACAB-DEB8C1C38FFD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600200"/>
            <a:ext cx="2706688" cy="1600200"/>
            <a:chOff x="215" y="912"/>
            <a:chExt cx="1705" cy="1008"/>
          </a:xfrm>
        </p:grpSpPr>
        <p:grpSp>
          <p:nvGrpSpPr>
            <p:cNvPr id="42046" name="Group 4">
              <a:extLst>
                <a:ext uri="{FF2B5EF4-FFF2-40B4-BE49-F238E27FC236}">
                  <a16:creationId xmlns:a16="http://schemas.microsoft.com/office/drawing/2014/main" id="{C86C61EB-4F6E-6741-A18C-3D55C675C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" y="1091"/>
              <a:ext cx="1593" cy="829"/>
              <a:chOff x="336" y="2976"/>
              <a:chExt cx="1728" cy="912"/>
            </a:xfrm>
          </p:grpSpPr>
          <p:sp>
            <p:nvSpPr>
              <p:cNvPr id="28752" name="Line 5">
                <a:extLst>
                  <a:ext uri="{FF2B5EF4-FFF2-40B4-BE49-F238E27FC236}">
                    <a16:creationId xmlns:a16="http://schemas.microsoft.com/office/drawing/2014/main" id="{A6F01C80-F5ED-394A-A7E9-94F282962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552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grpSp>
            <p:nvGrpSpPr>
              <p:cNvPr id="42064" name="Group 6">
                <a:extLst>
                  <a:ext uri="{FF2B5EF4-FFF2-40B4-BE49-F238E27FC236}">
                    <a16:creationId xmlns:a16="http://schemas.microsoft.com/office/drawing/2014/main" id="{1ECE711D-A322-C04C-BC5E-9D9B9CEEF1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976"/>
                <a:ext cx="1728" cy="912"/>
                <a:chOff x="336" y="2976"/>
                <a:chExt cx="1728" cy="912"/>
              </a:xfrm>
            </p:grpSpPr>
            <p:sp>
              <p:nvSpPr>
                <p:cNvPr id="28754" name="Rectangle 7">
                  <a:extLst>
                    <a:ext uri="{FF2B5EF4-FFF2-40B4-BE49-F238E27FC236}">
                      <a16:creationId xmlns:a16="http://schemas.microsoft.com/office/drawing/2014/main" id="{D7DBFDD5-A4B8-5447-B20B-138938825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16"/>
                  <a:ext cx="153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28755" name="Line 8">
                  <a:extLst>
                    <a:ext uri="{FF2B5EF4-FFF2-40B4-BE49-F238E27FC236}">
                      <a16:creationId xmlns:a16="http://schemas.microsoft.com/office/drawing/2014/main" id="{6CCBC53B-C802-AA44-B0C0-8C6B6675A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56" name="Line 9">
                  <a:extLst>
                    <a:ext uri="{FF2B5EF4-FFF2-40B4-BE49-F238E27FC236}">
                      <a16:creationId xmlns:a16="http://schemas.microsoft.com/office/drawing/2014/main" id="{9F6D09B5-1143-FD49-9968-0A9DB7212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57" name="Line 10">
                  <a:extLst>
                    <a:ext uri="{FF2B5EF4-FFF2-40B4-BE49-F238E27FC236}">
                      <a16:creationId xmlns:a16="http://schemas.microsoft.com/office/drawing/2014/main" id="{4B5B0C92-6AF6-AF4A-9C1C-CD3C00A4A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58" name="Line 11">
                  <a:extLst>
                    <a:ext uri="{FF2B5EF4-FFF2-40B4-BE49-F238E27FC236}">
                      <a16:creationId xmlns:a16="http://schemas.microsoft.com/office/drawing/2014/main" id="{FBF506E9-E3A9-2B4C-B2F9-624B34C6A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" y="297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28736" name="Text Box 12">
              <a:extLst>
                <a:ext uri="{FF2B5EF4-FFF2-40B4-BE49-F238E27FC236}">
                  <a16:creationId xmlns:a16="http://schemas.microsoft.com/office/drawing/2014/main" id="{79F06739-F451-2A44-B245-80AE0719E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" y="112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37" name="Text Box 13">
              <a:extLst>
                <a:ext uri="{FF2B5EF4-FFF2-40B4-BE49-F238E27FC236}">
                  <a16:creationId xmlns:a16="http://schemas.microsoft.com/office/drawing/2014/main" id="{2D63428F-E05A-7846-BA4B-0CF3A1DA8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912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AB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38" name="Text Box 14">
              <a:extLst>
                <a:ext uri="{FF2B5EF4-FFF2-40B4-BE49-F238E27FC236}">
                  <a16:creationId xmlns:a16="http://schemas.microsoft.com/office/drawing/2014/main" id="{7C066446-9F4A-AB4D-B619-7533FC92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39" name="Text Box 15">
              <a:extLst>
                <a:ext uri="{FF2B5EF4-FFF2-40B4-BE49-F238E27FC236}">
                  <a16:creationId xmlns:a16="http://schemas.microsoft.com/office/drawing/2014/main" id="{9AF4D41B-7403-C041-B585-8961D416A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6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0" name="Text Box 16">
              <a:extLst>
                <a:ext uri="{FF2B5EF4-FFF2-40B4-BE49-F238E27FC236}">
                  <a16:creationId xmlns:a16="http://schemas.microsoft.com/office/drawing/2014/main" id="{99948A8F-FED9-B643-B4D5-588C3D8E8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1" name="Text Box 17">
              <a:extLst>
                <a:ext uri="{FF2B5EF4-FFF2-40B4-BE49-F238E27FC236}">
                  <a16:creationId xmlns:a16="http://schemas.microsoft.com/office/drawing/2014/main" id="{AED59A3B-98BA-9243-9F79-773518450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2" name="Text Box 18">
              <a:extLst>
                <a:ext uri="{FF2B5EF4-FFF2-40B4-BE49-F238E27FC236}">
                  <a16:creationId xmlns:a16="http://schemas.microsoft.com/office/drawing/2014/main" id="{CABB1847-C7E2-A340-B7F5-CFE768785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3" name="Text Box 19">
              <a:extLst>
                <a:ext uri="{FF2B5EF4-FFF2-40B4-BE49-F238E27FC236}">
                  <a16:creationId xmlns:a16="http://schemas.microsoft.com/office/drawing/2014/main" id="{8BDB000E-D24C-0146-A3D0-0A75B783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4" name="Text Box 20">
              <a:extLst>
                <a:ext uri="{FF2B5EF4-FFF2-40B4-BE49-F238E27FC236}">
                  <a16:creationId xmlns:a16="http://schemas.microsoft.com/office/drawing/2014/main" id="{75A54C63-E237-B641-BE7B-2089045BC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5" name="Text Box 21">
              <a:extLst>
                <a:ext uri="{FF2B5EF4-FFF2-40B4-BE49-F238E27FC236}">
                  <a16:creationId xmlns:a16="http://schemas.microsoft.com/office/drawing/2014/main" id="{76F362BE-8B77-E643-863E-789E1D35D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6" name="Text Box 22">
              <a:extLst>
                <a:ext uri="{FF2B5EF4-FFF2-40B4-BE49-F238E27FC236}">
                  <a16:creationId xmlns:a16="http://schemas.microsoft.com/office/drawing/2014/main" id="{A19A31CC-8295-5345-84A5-67AE72762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7" name="Text Box 23">
              <a:extLst>
                <a:ext uri="{FF2B5EF4-FFF2-40B4-BE49-F238E27FC236}">
                  <a16:creationId xmlns:a16="http://schemas.microsoft.com/office/drawing/2014/main" id="{CA9D0677-82BB-1146-ADA1-431A08571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7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8" name="Text Box 24">
              <a:extLst>
                <a:ext uri="{FF2B5EF4-FFF2-40B4-BE49-F238E27FC236}">
                  <a16:creationId xmlns:a16="http://schemas.microsoft.com/office/drawing/2014/main" id="{85C75BE4-824B-1D47-99E2-4579FB767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49" name="Text Box 25">
              <a:extLst>
                <a:ext uri="{FF2B5EF4-FFF2-40B4-BE49-F238E27FC236}">
                  <a16:creationId xmlns:a16="http://schemas.microsoft.com/office/drawing/2014/main" id="{82506A90-6A57-E04B-8F1C-85F6DA56E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50" name="Text Box 26">
              <a:extLst>
                <a:ext uri="{FF2B5EF4-FFF2-40B4-BE49-F238E27FC236}">
                  <a16:creationId xmlns:a16="http://schemas.microsoft.com/office/drawing/2014/main" id="{C7F7BE8D-4B3F-6D4C-B6AE-055A877AC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51" name="Text Box 27">
              <a:extLst>
                <a:ext uri="{FF2B5EF4-FFF2-40B4-BE49-F238E27FC236}">
                  <a16:creationId xmlns:a16="http://schemas.microsoft.com/office/drawing/2014/main" id="{F7CE426D-6A4C-2F45-8781-4D0A397CC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grpSp>
        <p:nvGrpSpPr>
          <p:cNvPr id="41987" name="Group 28">
            <a:extLst>
              <a:ext uri="{FF2B5EF4-FFF2-40B4-BE49-F238E27FC236}">
                <a16:creationId xmlns:a16="http://schemas.microsoft.com/office/drawing/2014/main" id="{C3ED0514-F5DB-1941-B3B6-471482355302}"/>
              </a:ext>
            </a:extLst>
          </p:cNvPr>
          <p:cNvGrpSpPr>
            <a:grpSpLocks/>
          </p:cNvGrpSpPr>
          <p:nvPr/>
        </p:nvGrpSpPr>
        <p:grpSpPr bwMode="auto">
          <a:xfrm>
            <a:off x="3313113" y="1600200"/>
            <a:ext cx="2706687" cy="1600200"/>
            <a:chOff x="215" y="912"/>
            <a:chExt cx="1705" cy="1008"/>
          </a:xfrm>
        </p:grpSpPr>
        <p:grpSp>
          <p:nvGrpSpPr>
            <p:cNvPr id="42022" name="Group 29">
              <a:extLst>
                <a:ext uri="{FF2B5EF4-FFF2-40B4-BE49-F238E27FC236}">
                  <a16:creationId xmlns:a16="http://schemas.microsoft.com/office/drawing/2014/main" id="{EC290FD1-75C9-3442-985B-F80F08589C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" y="1091"/>
              <a:ext cx="1593" cy="829"/>
              <a:chOff x="336" y="2976"/>
              <a:chExt cx="1728" cy="912"/>
            </a:xfrm>
          </p:grpSpPr>
          <p:sp>
            <p:nvSpPr>
              <p:cNvPr id="28728" name="Line 30">
                <a:extLst>
                  <a:ext uri="{FF2B5EF4-FFF2-40B4-BE49-F238E27FC236}">
                    <a16:creationId xmlns:a16="http://schemas.microsoft.com/office/drawing/2014/main" id="{5C413375-7E32-E549-86C8-75C1EE1E7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552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grpSp>
            <p:nvGrpSpPr>
              <p:cNvPr id="42040" name="Group 31">
                <a:extLst>
                  <a:ext uri="{FF2B5EF4-FFF2-40B4-BE49-F238E27FC236}">
                    <a16:creationId xmlns:a16="http://schemas.microsoft.com/office/drawing/2014/main" id="{7E246C6D-55DF-B14E-A619-CE92BCD242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976"/>
                <a:ext cx="1728" cy="912"/>
                <a:chOff x="336" y="2976"/>
                <a:chExt cx="1728" cy="912"/>
              </a:xfrm>
            </p:grpSpPr>
            <p:sp>
              <p:nvSpPr>
                <p:cNvPr id="28730" name="Rectangle 32">
                  <a:extLst>
                    <a:ext uri="{FF2B5EF4-FFF2-40B4-BE49-F238E27FC236}">
                      <a16:creationId xmlns:a16="http://schemas.microsoft.com/office/drawing/2014/main" id="{CA847EC2-679B-BF4C-9E47-62FBC54AA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16"/>
                  <a:ext cx="153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28731" name="Line 33">
                  <a:extLst>
                    <a:ext uri="{FF2B5EF4-FFF2-40B4-BE49-F238E27FC236}">
                      <a16:creationId xmlns:a16="http://schemas.microsoft.com/office/drawing/2014/main" id="{58490618-E15F-A048-B1A6-65BF77A33C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32" name="Line 34">
                  <a:extLst>
                    <a:ext uri="{FF2B5EF4-FFF2-40B4-BE49-F238E27FC236}">
                      <a16:creationId xmlns:a16="http://schemas.microsoft.com/office/drawing/2014/main" id="{88BF50A9-D17C-D54D-8234-B88DD470F3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33" name="Line 35">
                  <a:extLst>
                    <a:ext uri="{FF2B5EF4-FFF2-40B4-BE49-F238E27FC236}">
                      <a16:creationId xmlns:a16="http://schemas.microsoft.com/office/drawing/2014/main" id="{29BDB33F-6662-004C-9935-C9A557284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34" name="Line 36">
                  <a:extLst>
                    <a:ext uri="{FF2B5EF4-FFF2-40B4-BE49-F238E27FC236}">
                      <a16:creationId xmlns:a16="http://schemas.microsoft.com/office/drawing/2014/main" id="{0BB87135-4BFF-7A46-B0D6-E53930F0E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" y="297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28712" name="Text Box 37">
              <a:extLst>
                <a:ext uri="{FF2B5EF4-FFF2-40B4-BE49-F238E27FC236}">
                  <a16:creationId xmlns:a16="http://schemas.microsoft.com/office/drawing/2014/main" id="{582B9460-92F2-FF41-A11F-8ADFF1904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" y="112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3" name="Text Box 38">
              <a:extLst>
                <a:ext uri="{FF2B5EF4-FFF2-40B4-BE49-F238E27FC236}">
                  <a16:creationId xmlns:a16="http://schemas.microsoft.com/office/drawing/2014/main" id="{3AC596D8-9237-5D4A-87C2-24003A2BF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912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AB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4" name="Text Box 39">
              <a:extLst>
                <a:ext uri="{FF2B5EF4-FFF2-40B4-BE49-F238E27FC236}">
                  <a16:creationId xmlns:a16="http://schemas.microsoft.com/office/drawing/2014/main" id="{70A3C1B2-1C56-0649-A6AC-63685C81D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5" name="Text Box 40">
              <a:extLst>
                <a:ext uri="{FF2B5EF4-FFF2-40B4-BE49-F238E27FC236}">
                  <a16:creationId xmlns:a16="http://schemas.microsoft.com/office/drawing/2014/main" id="{A8D412B1-7D2A-6A4B-9DA2-6D284BEDD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6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6" name="Text Box 41">
              <a:extLst>
                <a:ext uri="{FF2B5EF4-FFF2-40B4-BE49-F238E27FC236}">
                  <a16:creationId xmlns:a16="http://schemas.microsoft.com/office/drawing/2014/main" id="{B7BBA29A-2A6D-C940-AB3C-DF66D22DC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7" name="Text Box 42">
              <a:extLst>
                <a:ext uri="{FF2B5EF4-FFF2-40B4-BE49-F238E27FC236}">
                  <a16:creationId xmlns:a16="http://schemas.microsoft.com/office/drawing/2014/main" id="{F15BC365-332E-9F48-A40A-896D9A893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8" name="Text Box 43">
              <a:extLst>
                <a:ext uri="{FF2B5EF4-FFF2-40B4-BE49-F238E27FC236}">
                  <a16:creationId xmlns:a16="http://schemas.microsoft.com/office/drawing/2014/main" id="{D93D2A8E-60EA-0E44-A603-62C0FF471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19" name="Text Box 44">
              <a:extLst>
                <a:ext uri="{FF2B5EF4-FFF2-40B4-BE49-F238E27FC236}">
                  <a16:creationId xmlns:a16="http://schemas.microsoft.com/office/drawing/2014/main" id="{D1E2612E-280F-C840-A797-331275ACB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0" name="Text Box 45">
              <a:extLst>
                <a:ext uri="{FF2B5EF4-FFF2-40B4-BE49-F238E27FC236}">
                  <a16:creationId xmlns:a16="http://schemas.microsoft.com/office/drawing/2014/main" id="{8C775EAA-2D0E-4C46-87CC-FE15A15E8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1" name="Text Box 46">
              <a:extLst>
                <a:ext uri="{FF2B5EF4-FFF2-40B4-BE49-F238E27FC236}">
                  <a16:creationId xmlns:a16="http://schemas.microsoft.com/office/drawing/2014/main" id="{BAE1C391-68DD-2646-B9D8-C89EE6A638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2" name="Text Box 47">
              <a:extLst>
                <a:ext uri="{FF2B5EF4-FFF2-40B4-BE49-F238E27FC236}">
                  <a16:creationId xmlns:a16="http://schemas.microsoft.com/office/drawing/2014/main" id="{D45072FB-F6E2-544E-91A6-5272341CD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3" name="Text Box 48">
              <a:extLst>
                <a:ext uri="{FF2B5EF4-FFF2-40B4-BE49-F238E27FC236}">
                  <a16:creationId xmlns:a16="http://schemas.microsoft.com/office/drawing/2014/main" id="{FE7AD28D-6DCA-2247-B3AF-71020F856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7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4" name="Text Box 49">
              <a:extLst>
                <a:ext uri="{FF2B5EF4-FFF2-40B4-BE49-F238E27FC236}">
                  <a16:creationId xmlns:a16="http://schemas.microsoft.com/office/drawing/2014/main" id="{584EBA34-5EEB-9C47-A56C-F26E2BD5B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5" name="Text Box 50">
              <a:extLst>
                <a:ext uri="{FF2B5EF4-FFF2-40B4-BE49-F238E27FC236}">
                  <a16:creationId xmlns:a16="http://schemas.microsoft.com/office/drawing/2014/main" id="{A7268B3A-06AD-0247-931A-55646A908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6" name="Text Box 51">
              <a:extLst>
                <a:ext uri="{FF2B5EF4-FFF2-40B4-BE49-F238E27FC236}">
                  <a16:creationId xmlns:a16="http://schemas.microsoft.com/office/drawing/2014/main" id="{6CA9C45A-7457-554E-8C6E-9345BBD6D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27" name="Text Box 52">
              <a:extLst>
                <a:ext uri="{FF2B5EF4-FFF2-40B4-BE49-F238E27FC236}">
                  <a16:creationId xmlns:a16="http://schemas.microsoft.com/office/drawing/2014/main" id="{649114B3-338A-4044-8CB2-9DF641819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grpSp>
        <p:nvGrpSpPr>
          <p:cNvPr id="41988" name="Group 53">
            <a:extLst>
              <a:ext uri="{FF2B5EF4-FFF2-40B4-BE49-F238E27FC236}">
                <a16:creationId xmlns:a16="http://schemas.microsoft.com/office/drawing/2014/main" id="{9FC6935B-D854-6748-AA83-9EE375CC5C33}"/>
              </a:ext>
            </a:extLst>
          </p:cNvPr>
          <p:cNvGrpSpPr>
            <a:grpSpLocks/>
          </p:cNvGrpSpPr>
          <p:nvPr/>
        </p:nvGrpSpPr>
        <p:grpSpPr bwMode="auto">
          <a:xfrm>
            <a:off x="6284913" y="1600200"/>
            <a:ext cx="2706687" cy="1600200"/>
            <a:chOff x="215" y="912"/>
            <a:chExt cx="1705" cy="1008"/>
          </a:xfrm>
        </p:grpSpPr>
        <p:grpSp>
          <p:nvGrpSpPr>
            <p:cNvPr id="41998" name="Group 54">
              <a:extLst>
                <a:ext uri="{FF2B5EF4-FFF2-40B4-BE49-F238E27FC236}">
                  <a16:creationId xmlns:a16="http://schemas.microsoft.com/office/drawing/2014/main" id="{AB213770-A380-344A-9AA2-A864E004D2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" y="1091"/>
              <a:ext cx="1593" cy="829"/>
              <a:chOff x="336" y="2976"/>
              <a:chExt cx="1728" cy="912"/>
            </a:xfrm>
          </p:grpSpPr>
          <p:sp>
            <p:nvSpPr>
              <p:cNvPr id="28704" name="Line 55">
                <a:extLst>
                  <a:ext uri="{FF2B5EF4-FFF2-40B4-BE49-F238E27FC236}">
                    <a16:creationId xmlns:a16="http://schemas.microsoft.com/office/drawing/2014/main" id="{5909A19C-7F6E-1342-A896-CDABA6E95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552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grpSp>
            <p:nvGrpSpPr>
              <p:cNvPr id="42016" name="Group 56">
                <a:extLst>
                  <a:ext uri="{FF2B5EF4-FFF2-40B4-BE49-F238E27FC236}">
                    <a16:creationId xmlns:a16="http://schemas.microsoft.com/office/drawing/2014/main" id="{380CF2FB-1654-B448-BC06-6EFB94CD5A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976"/>
                <a:ext cx="1728" cy="912"/>
                <a:chOff x="336" y="2976"/>
                <a:chExt cx="1728" cy="912"/>
              </a:xfrm>
            </p:grpSpPr>
            <p:sp>
              <p:nvSpPr>
                <p:cNvPr id="28706" name="Rectangle 57">
                  <a:extLst>
                    <a:ext uri="{FF2B5EF4-FFF2-40B4-BE49-F238E27FC236}">
                      <a16:creationId xmlns:a16="http://schemas.microsoft.com/office/drawing/2014/main" id="{180AD1A8-55B9-F741-9F72-63DA6836A4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16"/>
                  <a:ext cx="153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28707" name="Line 58">
                  <a:extLst>
                    <a:ext uri="{FF2B5EF4-FFF2-40B4-BE49-F238E27FC236}">
                      <a16:creationId xmlns:a16="http://schemas.microsoft.com/office/drawing/2014/main" id="{ABA1CB04-C327-874E-AC71-3D6C8CF840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08" name="Line 59">
                  <a:extLst>
                    <a:ext uri="{FF2B5EF4-FFF2-40B4-BE49-F238E27FC236}">
                      <a16:creationId xmlns:a16="http://schemas.microsoft.com/office/drawing/2014/main" id="{AB959763-71E9-0B4F-A7CE-965DFFA76F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09" name="Line 60">
                  <a:extLst>
                    <a:ext uri="{FF2B5EF4-FFF2-40B4-BE49-F238E27FC236}">
                      <a16:creationId xmlns:a16="http://schemas.microsoft.com/office/drawing/2014/main" id="{E49A8597-4633-634A-99C9-E46C241C39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sp>
              <p:nvSpPr>
                <p:cNvPr id="28710" name="Line 61">
                  <a:extLst>
                    <a:ext uri="{FF2B5EF4-FFF2-40B4-BE49-F238E27FC236}">
                      <a16:creationId xmlns:a16="http://schemas.microsoft.com/office/drawing/2014/main" id="{50881FD5-A77F-9847-91D1-CEB1853ABD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" y="297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28688" name="Text Box 62">
              <a:extLst>
                <a:ext uri="{FF2B5EF4-FFF2-40B4-BE49-F238E27FC236}">
                  <a16:creationId xmlns:a16="http://schemas.microsoft.com/office/drawing/2014/main" id="{006AC217-E4C5-B146-B1B5-42E3E637B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" y="112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89" name="Text Box 63">
              <a:extLst>
                <a:ext uri="{FF2B5EF4-FFF2-40B4-BE49-F238E27FC236}">
                  <a16:creationId xmlns:a16="http://schemas.microsoft.com/office/drawing/2014/main" id="{E64B7A7D-81ED-6B46-B806-54D28ACAA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912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AB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0" name="Text Box 64">
              <a:extLst>
                <a:ext uri="{FF2B5EF4-FFF2-40B4-BE49-F238E27FC236}">
                  <a16:creationId xmlns:a16="http://schemas.microsoft.com/office/drawing/2014/main" id="{F0D787CE-53FD-674E-B644-EFD0D8A76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1" name="Text Box 65">
              <a:extLst>
                <a:ext uri="{FF2B5EF4-FFF2-40B4-BE49-F238E27FC236}">
                  <a16:creationId xmlns:a16="http://schemas.microsoft.com/office/drawing/2014/main" id="{E4EC480F-1551-C747-A8F6-692ECB5A4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" y="16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2" name="Text Box 66">
              <a:extLst>
                <a:ext uri="{FF2B5EF4-FFF2-40B4-BE49-F238E27FC236}">
                  <a16:creationId xmlns:a16="http://schemas.microsoft.com/office/drawing/2014/main" id="{F94B6269-5164-0845-9B41-E91FF2BBD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3" name="Text Box 67">
              <a:extLst>
                <a:ext uri="{FF2B5EF4-FFF2-40B4-BE49-F238E27FC236}">
                  <a16:creationId xmlns:a16="http://schemas.microsoft.com/office/drawing/2014/main" id="{26C6FBAE-8736-8348-A5FC-5BDE50F1D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01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4" name="Text Box 68">
              <a:extLst>
                <a:ext uri="{FF2B5EF4-FFF2-40B4-BE49-F238E27FC236}">
                  <a16:creationId xmlns:a16="http://schemas.microsoft.com/office/drawing/2014/main" id="{7182E48C-2EF9-5841-8AFC-4F89CB66C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5" name="Text Box 69">
              <a:extLst>
                <a:ext uri="{FF2B5EF4-FFF2-40B4-BE49-F238E27FC236}">
                  <a16:creationId xmlns:a16="http://schemas.microsoft.com/office/drawing/2014/main" id="{02064DC7-5976-7242-999D-2A1CE7C83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0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6" name="Text Box 70">
              <a:extLst>
                <a:ext uri="{FF2B5EF4-FFF2-40B4-BE49-F238E27FC236}">
                  <a16:creationId xmlns:a16="http://schemas.microsoft.com/office/drawing/2014/main" id="{E1CE6F7D-602B-D447-8A92-01F5E1AF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7" name="Text Box 71">
              <a:extLst>
                <a:ext uri="{FF2B5EF4-FFF2-40B4-BE49-F238E27FC236}">
                  <a16:creationId xmlns:a16="http://schemas.microsoft.com/office/drawing/2014/main" id="{8E8B4E73-A502-814A-813E-1031A7B18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8" name="Text Box 72">
              <a:extLst>
                <a:ext uri="{FF2B5EF4-FFF2-40B4-BE49-F238E27FC236}">
                  <a16:creationId xmlns:a16="http://schemas.microsoft.com/office/drawing/2014/main" id="{388A526A-1F91-8A41-9548-8D8C862B7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5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699" name="Text Box 73">
              <a:extLst>
                <a:ext uri="{FF2B5EF4-FFF2-40B4-BE49-F238E27FC236}">
                  <a16:creationId xmlns:a16="http://schemas.microsoft.com/office/drawing/2014/main" id="{91A442BE-8316-A043-BF75-2EC9D006F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7" y="129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00" name="Text Box 74">
              <a:extLst>
                <a:ext uri="{FF2B5EF4-FFF2-40B4-BE49-F238E27FC236}">
                  <a16:creationId xmlns:a16="http://schemas.microsoft.com/office/drawing/2014/main" id="{6721F22F-ADB1-9144-A60C-B19FCD2E8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01" name="Text Box 75">
              <a:extLst>
                <a:ext uri="{FF2B5EF4-FFF2-40B4-BE49-F238E27FC236}">
                  <a16:creationId xmlns:a16="http://schemas.microsoft.com/office/drawing/2014/main" id="{BE3E6771-91DC-F746-8558-C4AD4DF18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02" name="Text Box 76">
              <a:extLst>
                <a:ext uri="{FF2B5EF4-FFF2-40B4-BE49-F238E27FC236}">
                  <a16:creationId xmlns:a16="http://schemas.microsoft.com/office/drawing/2014/main" id="{D7228B3B-7119-E441-8C5E-C5988354C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1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28703" name="Text Box 77">
              <a:extLst>
                <a:ext uri="{FF2B5EF4-FFF2-40B4-BE49-F238E27FC236}">
                  <a16:creationId xmlns:a16="http://schemas.microsoft.com/office/drawing/2014/main" id="{5B54C2C3-346E-6344-9B6B-16AC196F0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" y="160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chemeClr val="tx2"/>
                  </a:solidFill>
                  <a:latin typeface="Times New Roman" charset="0"/>
                </a:rPr>
                <a:t> 0</a:t>
              </a:r>
              <a:endParaRPr lang="en-US" altLang="zh-CN" sz="3600" b="1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28678" name="Text Box 78">
            <a:extLst>
              <a:ext uri="{FF2B5EF4-FFF2-40B4-BE49-F238E27FC236}">
                <a16:creationId xmlns:a16="http://schemas.microsoft.com/office/drawing/2014/main" id="{0F34C73E-9477-5349-B69C-3EDF1CE2B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2397125"/>
            <a:ext cx="335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/>
              <a:t>＝                             </a:t>
            </a:r>
            <a:r>
              <a:rPr lang="en-US" altLang="zh-CN">
                <a:latin typeface="Times New Roman" charset="0"/>
              </a:rPr>
              <a:t>•</a:t>
            </a:r>
            <a:endParaRPr lang="en-US" altLang="zh-CN"/>
          </a:p>
        </p:txBody>
      </p:sp>
      <p:graphicFrame>
        <p:nvGraphicFramePr>
          <p:cNvPr id="41990" name="Object 79">
            <a:extLst>
              <a:ext uri="{FF2B5EF4-FFF2-40B4-BE49-F238E27FC236}">
                <a16:creationId xmlns:a16="http://schemas.microsoft.com/office/drawing/2014/main" id="{D7FF724D-34A2-CA40-BAA8-65BA5316C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88" y="3255963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Equation" r:id="rId3" imgW="2921000" imgH="3797300" progId="Equation.3">
                  <p:embed/>
                </p:oleObj>
              </mc:Choice>
              <mc:Fallback>
                <p:oleObj name="Equation" r:id="rId3" imgW="2921000" imgH="37973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3255963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80">
            <a:extLst>
              <a:ext uri="{FF2B5EF4-FFF2-40B4-BE49-F238E27FC236}">
                <a16:creationId xmlns:a16="http://schemas.microsoft.com/office/drawing/2014/main" id="{2A807D71-1C77-5B40-8BF0-C2517F199B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5963" y="3270250"/>
          <a:ext cx="8524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5" imgW="9944100" imgH="4978400" progId="Equation.3">
                  <p:embed/>
                </p:oleObj>
              </mc:Choice>
              <mc:Fallback>
                <p:oleObj name="Equation" r:id="rId5" imgW="9944100" imgH="49784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963" y="3270250"/>
                        <a:ext cx="85248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1">
            <a:extLst>
              <a:ext uri="{FF2B5EF4-FFF2-40B4-BE49-F238E27FC236}">
                <a16:creationId xmlns:a16="http://schemas.microsoft.com/office/drawing/2014/main" id="{8088AA1A-615E-2942-82AF-2ACABC7332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23138" y="3284538"/>
          <a:ext cx="105092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7" imgW="12293600" imgH="5562600" progId="Equation.3">
                  <p:embed/>
                </p:oleObj>
              </mc:Choice>
              <mc:Fallback>
                <p:oleObj name="Equation" r:id="rId7" imgW="12293600" imgH="55626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138" y="3284538"/>
                        <a:ext cx="105092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82">
            <a:extLst>
              <a:ext uri="{FF2B5EF4-FFF2-40B4-BE49-F238E27FC236}">
                <a16:creationId xmlns:a16="http://schemas.microsoft.com/office/drawing/2014/main" id="{7660DD03-C61D-F947-A98E-BF3BB60D06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8988" y="4005263"/>
          <a:ext cx="27638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公式" r:id="rId9" imgW="27800300" imgH="5562600" progId="Equation.3">
                  <p:embed/>
                </p:oleObj>
              </mc:Choice>
              <mc:Fallback>
                <p:oleObj name="公式" r:id="rId9" imgW="27800300" imgH="55626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988" y="4005263"/>
                        <a:ext cx="2763837" cy="5524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07" name="Text Box 83">
            <a:extLst>
              <a:ext uri="{FF2B5EF4-FFF2-40B4-BE49-F238E27FC236}">
                <a16:creationId xmlns:a16="http://schemas.microsoft.com/office/drawing/2014/main" id="{AED74255-B49C-4E4E-A6E0-255C77497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243513"/>
            <a:ext cx="6784975" cy="85248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注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000" b="1">
                <a:ea typeface="宋体" panose="02010600030101010101" pitchFamily="2" charset="-122"/>
              </a:rPr>
              <a:t>  </a:t>
            </a:r>
            <a:r>
              <a:rPr lang="zh-CN" altLang="en-US" sz="2000" b="1">
                <a:ea typeface="宋体" panose="02010600030101010101" pitchFamily="2" charset="-122"/>
              </a:rPr>
              <a:t>为使阻塞圈所代表的积项中各变量不再具有非的形式，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        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阻塞圈也应该围绕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重心来圈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28684" name="AutoShape 84">
            <a:extLst>
              <a:ext uri="{FF2B5EF4-FFF2-40B4-BE49-F238E27FC236}">
                <a16:creationId xmlns:a16="http://schemas.microsoft.com/office/drawing/2014/main" id="{9F62BF30-8E1D-F04B-982F-EDA0D30D9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86000"/>
            <a:ext cx="914400" cy="838200"/>
          </a:xfrm>
          <a:prstGeom prst="flowChartAlternateProcess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8685" name="AutoShape 85">
            <a:extLst>
              <a:ext uri="{FF2B5EF4-FFF2-40B4-BE49-F238E27FC236}">
                <a16:creationId xmlns:a16="http://schemas.microsoft.com/office/drawing/2014/main" id="{56301974-28EA-664E-B47E-B042AA057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743200"/>
            <a:ext cx="990600" cy="381000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aphicFrame>
        <p:nvGraphicFramePr>
          <p:cNvPr id="41997" name="Object 86">
            <a:extLst>
              <a:ext uri="{FF2B5EF4-FFF2-40B4-BE49-F238E27FC236}">
                <a16:creationId xmlns:a16="http://schemas.microsoft.com/office/drawing/2014/main" id="{4884D048-4836-044C-A915-7560A31B3F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5675" y="4556125"/>
          <a:ext cx="15446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公式" r:id="rId11" imgW="16675100" imgH="4978400" progId="Equation.3">
                  <p:embed/>
                </p:oleObj>
              </mc:Choice>
              <mc:Fallback>
                <p:oleObj name="公式" r:id="rId11" imgW="16675100" imgH="497840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4556125"/>
                        <a:ext cx="1544638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07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D182EF-E4EC-A24D-AF7E-0A83A84665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2. </a:t>
            </a:r>
            <a:r>
              <a:rPr lang="zh-CN" altLang="en-US" sz="3200" b="1"/>
              <a:t>用阻塞逻辑设计三级与非电路</a:t>
            </a:r>
          </a:p>
        </p:txBody>
      </p:sp>
      <p:sp>
        <p:nvSpPr>
          <p:cNvPr id="43010" name="Text Box 3">
            <a:extLst>
              <a:ext uri="{FF2B5EF4-FFF2-40B4-BE49-F238E27FC236}">
                <a16:creationId xmlns:a16="http://schemas.microsoft.com/office/drawing/2014/main" id="{5B27881B-47DD-DA49-8C4B-354405DED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5653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用三级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与非门</a:t>
            </a:r>
            <a:r>
              <a:rPr lang="zh-CN" altLang="en-US" sz="2000" b="1">
                <a:ea typeface="宋体" panose="02010600030101010101" pitchFamily="2" charset="-122"/>
              </a:rPr>
              <a:t>实现 </a:t>
            </a:r>
            <a:r>
              <a:rPr lang="en-US" altLang="zh-CN" sz="2000" b="1" i="1">
                <a:ea typeface="宋体" panose="02010600030101010101" pitchFamily="2" charset="-122"/>
              </a:rPr>
              <a:t>F</a:t>
            </a:r>
            <a:r>
              <a:rPr lang="en-US" altLang="zh-CN" sz="2000" b="1">
                <a:ea typeface="宋体" panose="02010600030101010101" pitchFamily="2" charset="-122"/>
              </a:rPr>
              <a:t>(A,B,C,D) =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</a:t>
            </a:r>
            <a:r>
              <a:rPr lang="en-US" altLang="zh-CN" sz="2000" b="1" i="1">
                <a:ea typeface="宋体" panose="02010600030101010101" pitchFamily="2" charset="-122"/>
                <a:sym typeface="Symbol" pitchFamily="2" charset="2"/>
              </a:rPr>
              <a:t>m</a:t>
            </a:r>
            <a:r>
              <a:rPr lang="en-US" altLang="zh-CN" sz="2000" b="1">
                <a:ea typeface="宋体" panose="02010600030101010101" pitchFamily="2" charset="-122"/>
              </a:rPr>
              <a:t>(1,5,7,8,9)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7BD04EC-6F1B-0A4B-87EA-B7C2E7210574}"/>
              </a:ext>
            </a:extLst>
          </p:cNvPr>
          <p:cNvGrpSpPr>
            <a:grpSpLocks/>
          </p:cNvGrpSpPr>
          <p:nvPr/>
        </p:nvGrpSpPr>
        <p:grpSpPr bwMode="auto">
          <a:xfrm>
            <a:off x="1214438" y="2543175"/>
            <a:ext cx="2900362" cy="2257425"/>
            <a:chOff x="1104" y="2736"/>
            <a:chExt cx="1827" cy="1422"/>
          </a:xfrm>
        </p:grpSpPr>
        <p:grpSp>
          <p:nvGrpSpPr>
            <p:cNvPr id="43019" name="Group 5">
              <a:extLst>
                <a:ext uri="{FF2B5EF4-FFF2-40B4-BE49-F238E27FC236}">
                  <a16:creationId xmlns:a16="http://schemas.microsoft.com/office/drawing/2014/main" id="{FEB4961A-9A9B-7343-9D13-A4D6A0C6FD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9" y="2842"/>
              <a:ext cx="1772" cy="1296"/>
              <a:chOff x="3216" y="2496"/>
              <a:chExt cx="1968" cy="1488"/>
            </a:xfrm>
          </p:grpSpPr>
          <p:sp>
            <p:nvSpPr>
              <p:cNvPr id="43045" name="Rectangle 6">
                <a:extLst>
                  <a:ext uri="{FF2B5EF4-FFF2-40B4-BE49-F238E27FC236}">
                    <a16:creationId xmlns:a16="http://schemas.microsoft.com/office/drawing/2014/main" id="{1A6F165C-73C4-3349-A7BC-9FCEBAACD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46" name="Line 7">
                <a:extLst>
                  <a:ext uri="{FF2B5EF4-FFF2-40B4-BE49-F238E27FC236}">
                    <a16:creationId xmlns:a16="http://schemas.microsoft.com/office/drawing/2014/main" id="{06F31F02-7480-9E40-A7F8-9D8807D68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47" name="Line 8">
                <a:extLst>
                  <a:ext uri="{FF2B5EF4-FFF2-40B4-BE49-F238E27FC236}">
                    <a16:creationId xmlns:a16="http://schemas.microsoft.com/office/drawing/2014/main" id="{097BD0C1-75C0-B94C-8D68-7851F86C6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48" name="Line 9">
                <a:extLst>
                  <a:ext uri="{FF2B5EF4-FFF2-40B4-BE49-F238E27FC236}">
                    <a16:creationId xmlns:a16="http://schemas.microsoft.com/office/drawing/2014/main" id="{CD34B23A-C4CB-2540-A22E-68A7B74E2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49" name="Line 10">
                <a:extLst>
                  <a:ext uri="{FF2B5EF4-FFF2-40B4-BE49-F238E27FC236}">
                    <a16:creationId xmlns:a16="http://schemas.microsoft.com/office/drawing/2014/main" id="{009F76A7-02FC-CE41-B90C-E5F49C127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50" name="Line 11">
                <a:extLst>
                  <a:ext uri="{FF2B5EF4-FFF2-40B4-BE49-F238E27FC236}">
                    <a16:creationId xmlns:a16="http://schemas.microsoft.com/office/drawing/2014/main" id="{4F2A30E4-4B09-4743-821E-6A511DF6F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51" name="Line 12">
                <a:extLst>
                  <a:ext uri="{FF2B5EF4-FFF2-40B4-BE49-F238E27FC236}">
                    <a16:creationId xmlns:a16="http://schemas.microsoft.com/office/drawing/2014/main" id="{8FE66720-E99B-A94D-A567-1324B1CD5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52" name="Line 13">
                <a:extLst>
                  <a:ext uri="{FF2B5EF4-FFF2-40B4-BE49-F238E27FC236}">
                    <a16:creationId xmlns:a16="http://schemas.microsoft.com/office/drawing/2014/main" id="{2C24D27B-A3D9-AA49-8CE4-E38281F77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20" name="Text Box 14">
              <a:extLst>
                <a:ext uri="{FF2B5EF4-FFF2-40B4-BE49-F238E27FC236}">
                  <a16:creationId xmlns:a16="http://schemas.microsoft.com/office/drawing/2014/main" id="{BFF880AB-2416-0F4C-B3DE-DBEE9217F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3" y="284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43021" name="Text Box 15">
              <a:extLst>
                <a:ext uri="{FF2B5EF4-FFF2-40B4-BE49-F238E27FC236}">
                  <a16:creationId xmlns:a16="http://schemas.microsoft.com/office/drawing/2014/main" id="{37AF2058-977A-5342-BEA9-F3F16C85E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" y="284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43022" name="Text Box 16">
              <a:extLst>
                <a:ext uri="{FF2B5EF4-FFF2-40B4-BE49-F238E27FC236}">
                  <a16:creationId xmlns:a16="http://schemas.microsoft.com/office/drawing/2014/main" id="{7FBBC731-DE36-2940-9A20-8CA2B9076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" y="284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3023" name="Text Box 17">
              <a:extLst>
                <a:ext uri="{FF2B5EF4-FFF2-40B4-BE49-F238E27FC236}">
                  <a16:creationId xmlns:a16="http://schemas.microsoft.com/office/drawing/2014/main" id="{37771C15-E6DB-E141-8B30-727D1A867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284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3024" name="Text Box 18">
              <a:extLst>
                <a:ext uri="{FF2B5EF4-FFF2-40B4-BE49-F238E27FC236}">
                  <a16:creationId xmlns:a16="http://schemas.microsoft.com/office/drawing/2014/main" id="{A188A9C4-02CB-F449-B644-4D25AAF21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1" y="30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43025" name="Text Box 19">
              <a:extLst>
                <a:ext uri="{FF2B5EF4-FFF2-40B4-BE49-F238E27FC236}">
                  <a16:creationId xmlns:a16="http://schemas.microsoft.com/office/drawing/2014/main" id="{526E3B22-5436-0E4D-8456-4EDF00D75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1" y="332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43026" name="Text Box 20">
              <a:extLst>
                <a:ext uri="{FF2B5EF4-FFF2-40B4-BE49-F238E27FC236}">
                  <a16:creationId xmlns:a16="http://schemas.microsoft.com/office/drawing/2014/main" id="{F61A6208-36A0-5541-B442-F11A6B9BB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" y="361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3027" name="Text Box 21">
              <a:extLst>
                <a:ext uri="{FF2B5EF4-FFF2-40B4-BE49-F238E27FC236}">
                  <a16:creationId xmlns:a16="http://schemas.microsoft.com/office/drawing/2014/main" id="{D9D5A946-CB2A-8846-9338-78F07ADB2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" y="389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3028" name="Text Box 22">
              <a:extLst>
                <a:ext uri="{FF2B5EF4-FFF2-40B4-BE49-F238E27FC236}">
                  <a16:creationId xmlns:a16="http://schemas.microsoft.com/office/drawing/2014/main" id="{EE181581-9F5E-B348-A35B-D90F4356F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3024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29" name="Text Box 23">
              <a:extLst>
                <a:ext uri="{FF2B5EF4-FFF2-40B4-BE49-F238E27FC236}">
                  <a16:creationId xmlns:a16="http://schemas.microsoft.com/office/drawing/2014/main" id="{BBF0BA54-9A69-6248-8ED0-48DFA8444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7" y="303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3030" name="Text Box 24">
              <a:extLst>
                <a:ext uri="{FF2B5EF4-FFF2-40B4-BE49-F238E27FC236}">
                  <a16:creationId xmlns:a16="http://schemas.microsoft.com/office/drawing/2014/main" id="{4376945D-17CB-AF40-9B4A-FB216F51D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3034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31" name="Text Box 25">
              <a:extLst>
                <a:ext uri="{FF2B5EF4-FFF2-40B4-BE49-F238E27FC236}">
                  <a16:creationId xmlns:a16="http://schemas.microsoft.com/office/drawing/2014/main" id="{F137CA79-B0C5-1949-A891-6309335E7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31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3032" name="Text Box 26">
              <a:extLst>
                <a:ext uri="{FF2B5EF4-FFF2-40B4-BE49-F238E27FC236}">
                  <a16:creationId xmlns:a16="http://schemas.microsoft.com/office/drawing/2014/main" id="{80322C76-6E13-AD49-A55C-328909B42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3" y="331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3033" name="Text Box 27">
              <a:extLst>
                <a:ext uri="{FF2B5EF4-FFF2-40B4-BE49-F238E27FC236}">
                  <a16:creationId xmlns:a16="http://schemas.microsoft.com/office/drawing/2014/main" id="{221B736B-2AD3-3845-8E9A-799616CE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7" y="332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3034" name="Text Box 28">
              <a:extLst>
                <a:ext uri="{FF2B5EF4-FFF2-40B4-BE49-F238E27FC236}">
                  <a16:creationId xmlns:a16="http://schemas.microsoft.com/office/drawing/2014/main" id="{FEA2BD99-9A9F-5542-A3BD-0EAA05915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3322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35" name="Text Box 29">
              <a:extLst>
                <a:ext uri="{FF2B5EF4-FFF2-40B4-BE49-F238E27FC236}">
                  <a16:creationId xmlns:a16="http://schemas.microsoft.com/office/drawing/2014/main" id="{2CBE9BEB-7CD3-784A-AEEF-D9CD4F4C1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360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36" name="Text Box 30">
              <a:extLst>
                <a:ext uri="{FF2B5EF4-FFF2-40B4-BE49-F238E27FC236}">
                  <a16:creationId xmlns:a16="http://schemas.microsoft.com/office/drawing/2014/main" id="{FCE8A544-C098-4340-B3C0-46AAECF69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3" y="360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3037" name="Text Box 31">
              <a:extLst>
                <a:ext uri="{FF2B5EF4-FFF2-40B4-BE49-F238E27FC236}">
                  <a16:creationId xmlns:a16="http://schemas.microsoft.com/office/drawing/2014/main" id="{52EA58F0-B530-1249-9D35-207A6FF1D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7" y="361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38" name="Text Box 32">
              <a:extLst>
                <a:ext uri="{FF2B5EF4-FFF2-40B4-BE49-F238E27FC236}">
                  <a16:creationId xmlns:a16="http://schemas.microsoft.com/office/drawing/2014/main" id="{8788B649-8611-3044-B415-261AC64AC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3610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39" name="Text Box 33">
              <a:extLst>
                <a:ext uri="{FF2B5EF4-FFF2-40B4-BE49-F238E27FC236}">
                  <a16:creationId xmlns:a16="http://schemas.microsoft.com/office/drawing/2014/main" id="{AF1E28E5-28D0-6F49-ACD7-15D60C712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7" y="3898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40" name="Text Box 34">
              <a:extLst>
                <a:ext uri="{FF2B5EF4-FFF2-40B4-BE49-F238E27FC236}">
                  <a16:creationId xmlns:a16="http://schemas.microsoft.com/office/drawing/2014/main" id="{3EC18B41-8C0E-3840-B793-FA820ECEF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3898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41" name="Text Box 35">
              <a:extLst>
                <a:ext uri="{FF2B5EF4-FFF2-40B4-BE49-F238E27FC236}">
                  <a16:creationId xmlns:a16="http://schemas.microsoft.com/office/drawing/2014/main" id="{408A5F7A-6C41-7D47-BFC4-E5DE7C69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7" y="3908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42" name="Text Box 36">
              <a:extLst>
                <a:ext uri="{FF2B5EF4-FFF2-40B4-BE49-F238E27FC236}">
                  <a16:creationId xmlns:a16="http://schemas.microsoft.com/office/drawing/2014/main" id="{16CE6026-535E-6441-A5A5-9101CC524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3908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3043" name="Text Box 37">
              <a:extLst>
                <a:ext uri="{FF2B5EF4-FFF2-40B4-BE49-F238E27FC236}">
                  <a16:creationId xmlns:a16="http://schemas.microsoft.com/office/drawing/2014/main" id="{4AE6D2F0-4A18-5E4A-890D-88E456CF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909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solidFill>
                    <a:schemeClr val="tx2"/>
                  </a:solidFill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43044" name="Text Box 38">
              <a:extLst>
                <a:ext uri="{FF2B5EF4-FFF2-40B4-BE49-F238E27FC236}">
                  <a16:creationId xmlns:a16="http://schemas.microsoft.com/office/drawing/2014/main" id="{585D3B71-C950-E042-8AFE-8C7BCB3F8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2" y="2736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solidFill>
                    <a:schemeClr val="tx2"/>
                  </a:solidFill>
                  <a:ea typeface="宋体" panose="02010600030101010101" pitchFamily="2" charset="-122"/>
                </a:rPr>
                <a:t>AB</a:t>
              </a:r>
            </a:p>
          </p:txBody>
        </p:sp>
      </p:grpSp>
      <p:sp>
        <p:nvSpPr>
          <p:cNvPr id="43012" name="Text Box 39">
            <a:extLst>
              <a:ext uri="{FF2B5EF4-FFF2-40B4-BE49-F238E27FC236}">
                <a16:creationId xmlns:a16="http://schemas.microsoft.com/office/drawing/2014/main" id="{2BFB061A-DAA7-2041-AF8F-59A1CB851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5" y="2039938"/>
            <a:ext cx="263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解</a:t>
            </a:r>
            <a:r>
              <a:rPr lang="en-US" altLang="zh-CN" sz="2000" b="1"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将函数填入卡诺图</a:t>
            </a:r>
          </a:p>
        </p:txBody>
      </p:sp>
      <p:grpSp>
        <p:nvGrpSpPr>
          <p:cNvPr id="751664" name="Group 1072">
            <a:extLst>
              <a:ext uri="{FF2B5EF4-FFF2-40B4-BE49-F238E27FC236}">
                <a16:creationId xmlns:a16="http://schemas.microsoft.com/office/drawing/2014/main" id="{11499C36-71C9-EB4B-A936-44452E8B3011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184400"/>
            <a:ext cx="3673475" cy="1997075"/>
            <a:chOff x="2832" y="1296"/>
            <a:chExt cx="2314" cy="1258"/>
          </a:xfrm>
        </p:grpSpPr>
        <p:graphicFrame>
          <p:nvGraphicFramePr>
            <p:cNvPr id="43017" name="Object 41">
              <a:extLst>
                <a:ext uri="{FF2B5EF4-FFF2-40B4-BE49-F238E27FC236}">
                  <a16:creationId xmlns:a16="http://schemas.microsoft.com/office/drawing/2014/main" id="{222E4239-5160-F54C-8262-E4D8AD9F57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0" y="1546"/>
            <a:ext cx="2176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55" name="公式" r:id="rId3" imgW="39789100" imgH="18427700" progId="Equation.3">
                    <p:embed/>
                  </p:oleObj>
                </mc:Choice>
                <mc:Fallback>
                  <p:oleObj name="公式" r:id="rId3" imgW="39789100" imgH="184277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0" y="1546"/>
                          <a:ext cx="2176" cy="10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8" name="Text Box 42">
              <a:extLst>
                <a:ext uri="{FF2B5EF4-FFF2-40B4-BE49-F238E27FC236}">
                  <a16:creationId xmlns:a16="http://schemas.microsoft.com/office/drawing/2014/main" id="{B72A5BA5-CB1D-A24C-B63B-FA58B3E7F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296"/>
              <a:ext cx="12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339933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未采用阻塞法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751663" name="Group 1071">
            <a:extLst>
              <a:ext uri="{FF2B5EF4-FFF2-40B4-BE49-F238E27FC236}">
                <a16:creationId xmlns:a16="http://schemas.microsoft.com/office/drawing/2014/main" id="{DE734439-33ED-2F4B-A7B0-54B930292CDA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4775200"/>
            <a:ext cx="4483100" cy="1549400"/>
            <a:chOff x="2832" y="2832"/>
            <a:chExt cx="2824" cy="976"/>
          </a:xfrm>
        </p:grpSpPr>
        <p:sp>
          <p:nvSpPr>
            <p:cNvPr id="43015" name="Text Box 44">
              <a:extLst>
                <a:ext uri="{FF2B5EF4-FFF2-40B4-BE49-F238E27FC236}">
                  <a16:creationId xmlns:a16="http://schemas.microsoft.com/office/drawing/2014/main" id="{ED79C110-CF99-6A4B-B76A-4188DBD93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32"/>
              <a:ext cx="18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3300"/>
                  </a:solidFill>
                  <a:ea typeface="宋体" panose="02010600030101010101" pitchFamily="2" charset="-122"/>
                </a:rPr>
                <a:t>采用阻塞法化简逻辑函数</a:t>
              </a:r>
            </a:p>
          </p:txBody>
        </p:sp>
        <p:graphicFrame>
          <p:nvGraphicFramePr>
            <p:cNvPr id="43016" name="Object 45">
              <a:extLst>
                <a:ext uri="{FF2B5EF4-FFF2-40B4-BE49-F238E27FC236}">
                  <a16:creationId xmlns:a16="http://schemas.microsoft.com/office/drawing/2014/main" id="{92D46BF0-30C9-A04F-BF24-2902C71545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6" y="3158"/>
            <a:ext cx="2590" cy="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56" name="公式" r:id="rId5" imgW="45935900" imgH="12293600" progId="Equation.3">
                    <p:embed/>
                  </p:oleObj>
                </mc:Choice>
                <mc:Fallback>
                  <p:oleObj name="公式" r:id="rId5" imgW="45935900" imgH="122936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6" y="3158"/>
                          <a:ext cx="2590" cy="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720DD8F-6E14-8F44-BE56-7AA6D3A672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用阻塞逻辑设计三级与非电路</a:t>
            </a:r>
          </a:p>
        </p:txBody>
      </p:sp>
      <p:graphicFrame>
        <p:nvGraphicFramePr>
          <p:cNvPr id="44034" name="Object 3">
            <a:extLst>
              <a:ext uri="{FF2B5EF4-FFF2-40B4-BE49-F238E27FC236}">
                <a16:creationId xmlns:a16="http://schemas.microsoft.com/office/drawing/2014/main" id="{208D6195-A9B0-144B-92A5-BA9B1F681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565275"/>
          <a:ext cx="4419600" cy="232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Image" r:id="rId3" imgW="3098800" imgH="1625600" progId="Photoshop.Image.7">
                  <p:embed/>
                </p:oleObj>
              </mc:Choice>
              <mc:Fallback>
                <p:oleObj name="Image" r:id="rId3" imgW="3098800" imgH="162560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65275"/>
                        <a:ext cx="4419600" cy="232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4">
            <a:extLst>
              <a:ext uri="{FF2B5EF4-FFF2-40B4-BE49-F238E27FC236}">
                <a16:creationId xmlns:a16="http://schemas.microsoft.com/office/drawing/2014/main" id="{45068347-8C9D-7646-A676-BC66CFCCA7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2854325"/>
          <a:ext cx="434340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Image" r:id="rId5" imgW="2889250" imgH="1549400" progId="Photoshop.Image.7">
                  <p:embed/>
                </p:oleObj>
              </mc:Choice>
              <mc:Fallback>
                <p:oleObj name="Image" r:id="rId5" imgW="2889250" imgH="1549400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854325"/>
                        <a:ext cx="434340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Rectangle 5">
            <a:extLst>
              <a:ext uri="{FF2B5EF4-FFF2-40B4-BE49-F238E27FC236}">
                <a16:creationId xmlns:a16="http://schemas.microsoft.com/office/drawing/2014/main" id="{0B884D82-78BB-3E46-B5FE-1D62815D2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2995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未采用阻塞法设计的电路</a:t>
            </a:r>
          </a:p>
        </p:txBody>
      </p:sp>
      <p:sp>
        <p:nvSpPr>
          <p:cNvPr id="44037" name="Rectangle 6">
            <a:extLst>
              <a:ext uri="{FF2B5EF4-FFF2-40B4-BE49-F238E27FC236}">
                <a16:creationId xmlns:a16="http://schemas.microsoft.com/office/drawing/2014/main" id="{8A9A6296-6D5F-254D-9A34-B4A14D4CB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257800"/>
            <a:ext cx="2740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采用阻塞法设计的电路</a:t>
            </a:r>
          </a:p>
        </p:txBody>
      </p:sp>
      <p:graphicFrame>
        <p:nvGraphicFramePr>
          <p:cNvPr id="44038" name="Object 7">
            <a:extLst>
              <a:ext uri="{FF2B5EF4-FFF2-40B4-BE49-F238E27FC236}">
                <a16:creationId xmlns:a16="http://schemas.microsoft.com/office/drawing/2014/main" id="{FC6B5630-5924-1543-8AB3-0BB55D5DAF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4445000"/>
          <a:ext cx="3098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公式" r:id="rId7" imgW="35699700" imgH="5854700" progId="Equation.3">
                  <p:embed/>
                </p:oleObj>
              </mc:Choice>
              <mc:Fallback>
                <p:oleObj name="公式" r:id="rId7" imgW="35699700" imgH="5854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45000"/>
                        <a:ext cx="3098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8">
            <a:extLst>
              <a:ext uri="{FF2B5EF4-FFF2-40B4-BE49-F238E27FC236}">
                <a16:creationId xmlns:a16="http://schemas.microsoft.com/office/drawing/2014/main" id="{8F7B292C-20CA-E440-81BA-30BA41994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5791200"/>
          <a:ext cx="384968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7" name="公式" r:id="rId9" imgW="43002200" imgH="6146800" progId="Equation.3">
                  <p:embed/>
                </p:oleObj>
              </mc:Choice>
              <mc:Fallback>
                <p:oleObj name="公式" r:id="rId9" imgW="43002200" imgH="6146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791200"/>
                        <a:ext cx="384968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2FD2F41-77D3-6A48-A8A6-90D27BB54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用阻塞逻辑设计三级与非电路</a:t>
            </a:r>
          </a:p>
        </p:txBody>
      </p:sp>
      <p:sp>
        <p:nvSpPr>
          <p:cNvPr id="31747" name="Text Box 53">
            <a:extLst>
              <a:ext uri="{FF2B5EF4-FFF2-40B4-BE49-F238E27FC236}">
                <a16:creationId xmlns:a16="http://schemas.microsoft.com/office/drawing/2014/main" id="{82CF2832-7422-D24E-B3FF-3A0A638DF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85888"/>
            <a:ext cx="818197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300" b="1">
                <a:ea typeface="黑体" panose="02010609060101010101" pitchFamily="49" charset="-122"/>
              </a:rPr>
              <a:t>例</a:t>
            </a:r>
            <a:r>
              <a:rPr lang="en-US" altLang="zh-CN" sz="2300" b="1">
                <a:ea typeface="黑体" panose="02010609060101010101" pitchFamily="49" charset="-122"/>
              </a:rPr>
              <a:t>: </a:t>
            </a:r>
            <a:r>
              <a:rPr lang="zh-CN" altLang="en-US" sz="2300" b="1">
                <a:ea typeface="宋体" panose="02010600030101010101" pitchFamily="2" charset="-122"/>
              </a:rPr>
              <a:t>用三级</a:t>
            </a:r>
            <a:r>
              <a:rPr lang="zh-CN" altLang="en-US" sz="2300" b="1">
                <a:solidFill>
                  <a:schemeClr val="hlink"/>
                </a:solidFill>
                <a:ea typeface="宋体" panose="02010600030101010101" pitchFamily="2" charset="-122"/>
              </a:rPr>
              <a:t>与非门</a:t>
            </a:r>
            <a:r>
              <a:rPr lang="zh-CN" altLang="en-US" sz="2300" b="1">
                <a:ea typeface="宋体" panose="02010600030101010101" pitchFamily="2" charset="-122"/>
              </a:rPr>
              <a:t>实现 </a:t>
            </a:r>
            <a:r>
              <a:rPr lang="en-US" altLang="zh-CN" sz="2300" b="1" i="1">
                <a:ea typeface="宋体" panose="02010600030101010101" pitchFamily="2" charset="-122"/>
              </a:rPr>
              <a:t>F</a:t>
            </a:r>
            <a:r>
              <a:rPr lang="en-US" altLang="zh-CN" sz="2300" b="1">
                <a:ea typeface="宋体" panose="02010600030101010101" pitchFamily="2" charset="-122"/>
              </a:rPr>
              <a:t>(</a:t>
            </a:r>
            <a:r>
              <a:rPr lang="en-US" altLang="zh-CN" sz="2300" b="1" i="1">
                <a:ea typeface="宋体" panose="02010600030101010101" pitchFamily="2" charset="-122"/>
              </a:rPr>
              <a:t>A</a:t>
            </a:r>
            <a:r>
              <a:rPr lang="en-US" altLang="zh-CN" sz="2300" b="1">
                <a:ea typeface="宋体" panose="02010600030101010101" pitchFamily="2" charset="-122"/>
              </a:rPr>
              <a:t>,</a:t>
            </a:r>
            <a:r>
              <a:rPr lang="en-US" altLang="zh-CN" sz="2300" b="1" i="1">
                <a:ea typeface="宋体" panose="02010600030101010101" pitchFamily="2" charset="-122"/>
              </a:rPr>
              <a:t>B</a:t>
            </a:r>
            <a:r>
              <a:rPr lang="en-US" altLang="zh-CN" sz="2300" b="1">
                <a:ea typeface="宋体" panose="02010600030101010101" pitchFamily="2" charset="-122"/>
              </a:rPr>
              <a:t>,</a:t>
            </a:r>
            <a:r>
              <a:rPr lang="en-US" altLang="zh-CN" sz="2300" b="1" i="1">
                <a:ea typeface="宋体" panose="02010600030101010101" pitchFamily="2" charset="-122"/>
              </a:rPr>
              <a:t>C</a:t>
            </a:r>
            <a:r>
              <a:rPr lang="en-US" altLang="zh-CN" sz="2300" b="1">
                <a:ea typeface="宋体" panose="02010600030101010101" pitchFamily="2" charset="-122"/>
              </a:rPr>
              <a:t>,</a:t>
            </a:r>
            <a:r>
              <a:rPr lang="en-US" altLang="zh-CN" sz="2300" b="1" i="1">
                <a:ea typeface="宋体" panose="02010600030101010101" pitchFamily="2" charset="-122"/>
              </a:rPr>
              <a:t>D</a:t>
            </a:r>
            <a:r>
              <a:rPr lang="en-US" altLang="zh-CN" sz="2300" b="1">
                <a:ea typeface="宋体" panose="02010600030101010101" pitchFamily="2" charset="-122"/>
              </a:rPr>
              <a:t>) = </a:t>
            </a:r>
            <a:r>
              <a:rPr lang="en-US" altLang="zh-CN" sz="2300" b="1">
                <a:ea typeface="宋体" panose="02010600030101010101" pitchFamily="2" charset="-122"/>
                <a:sym typeface="Symbol" pitchFamily="2" charset="2"/>
              </a:rPr>
              <a:t> </a:t>
            </a:r>
            <a:r>
              <a:rPr lang="en-US" altLang="zh-CN" sz="2200" b="1" i="1">
                <a:ea typeface="黑体" panose="02010609060101010101" pitchFamily="49" charset="-122"/>
                <a:sym typeface="Symbol" pitchFamily="2" charset="2"/>
              </a:rPr>
              <a:t>m</a:t>
            </a:r>
            <a:r>
              <a:rPr lang="en-US" altLang="zh-CN" sz="2300" b="1">
                <a:ea typeface="宋体" panose="02010600030101010101" pitchFamily="2" charset="-122"/>
              </a:rPr>
              <a:t>(0,1,2,4,5,9,10,11,13,14)</a:t>
            </a:r>
          </a:p>
        </p:txBody>
      </p:sp>
      <p:sp>
        <p:nvSpPr>
          <p:cNvPr id="824374" name="Text Box 54">
            <a:extLst>
              <a:ext uri="{FF2B5EF4-FFF2-40B4-BE49-F238E27FC236}">
                <a16:creationId xmlns:a16="http://schemas.microsoft.com/office/drawing/2014/main" id="{1A5A0352-D917-EF46-A56D-BEDEDAFFA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5" y="2032000"/>
            <a:ext cx="28765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ea typeface="黑体" panose="02010609060101010101" pitchFamily="49" charset="-122"/>
              </a:rPr>
              <a:t>解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将函数填入卡诺图</a:t>
            </a:r>
          </a:p>
        </p:txBody>
      </p:sp>
      <p:grpSp>
        <p:nvGrpSpPr>
          <p:cNvPr id="824423" name="Group 103">
            <a:extLst>
              <a:ext uri="{FF2B5EF4-FFF2-40B4-BE49-F238E27FC236}">
                <a16:creationId xmlns:a16="http://schemas.microsoft.com/office/drawing/2014/main" id="{F2C28FC0-57AD-7340-9249-7CA1D2071B7B}"/>
              </a:ext>
            </a:extLst>
          </p:cNvPr>
          <p:cNvGrpSpPr>
            <a:grpSpLocks/>
          </p:cNvGrpSpPr>
          <p:nvPr/>
        </p:nvGrpSpPr>
        <p:grpSpPr bwMode="auto">
          <a:xfrm>
            <a:off x="4138613" y="4525963"/>
            <a:ext cx="4924425" cy="1570037"/>
            <a:chOff x="2607" y="2851"/>
            <a:chExt cx="3102" cy="989"/>
          </a:xfrm>
        </p:grpSpPr>
        <p:sp>
          <p:nvSpPr>
            <p:cNvPr id="31795" name="Text Box 56">
              <a:extLst>
                <a:ext uri="{FF2B5EF4-FFF2-40B4-BE49-F238E27FC236}">
                  <a16:creationId xmlns:a16="http://schemas.microsoft.com/office/drawing/2014/main" id="{D94303AB-D571-3540-BB49-ACBC62CAE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51"/>
              <a:ext cx="20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200" b="1">
                  <a:solidFill>
                    <a:srgbClr val="FF3300"/>
                  </a:solidFill>
                  <a:latin typeface="Times New Roman" charset="0"/>
                </a:rPr>
                <a:t>采用阻塞法化简逻辑函数</a:t>
              </a:r>
            </a:p>
          </p:txBody>
        </p:sp>
        <p:graphicFrame>
          <p:nvGraphicFramePr>
            <p:cNvPr id="45107" name="Object 57">
              <a:extLst>
                <a:ext uri="{FF2B5EF4-FFF2-40B4-BE49-F238E27FC236}">
                  <a16:creationId xmlns:a16="http://schemas.microsoft.com/office/drawing/2014/main" id="{5CE2DEF3-756C-D34C-8932-70F9F2E9B3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07" y="3190"/>
            <a:ext cx="3102" cy="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09" name="公式" r:id="rId3" imgW="55003700" imgH="12293600" progId="Equation.3">
                    <p:embed/>
                  </p:oleObj>
                </mc:Choice>
                <mc:Fallback>
                  <p:oleObj name="公式" r:id="rId3" imgW="55003700" imgH="1229360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7" y="3190"/>
                          <a:ext cx="3102" cy="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4378" name="Group 58">
            <a:extLst>
              <a:ext uri="{FF2B5EF4-FFF2-40B4-BE49-F238E27FC236}">
                <a16:creationId xmlns:a16="http://schemas.microsoft.com/office/drawing/2014/main" id="{34E38AB1-0823-2845-9A91-48A3DF606A28}"/>
              </a:ext>
            </a:extLst>
          </p:cNvPr>
          <p:cNvGrpSpPr>
            <a:grpSpLocks/>
          </p:cNvGrpSpPr>
          <p:nvPr/>
        </p:nvGrpSpPr>
        <p:grpSpPr bwMode="auto">
          <a:xfrm>
            <a:off x="1214438" y="2560638"/>
            <a:ext cx="2900362" cy="2257425"/>
            <a:chOff x="765" y="1602"/>
            <a:chExt cx="1827" cy="1422"/>
          </a:xfrm>
        </p:grpSpPr>
        <p:grpSp>
          <p:nvGrpSpPr>
            <p:cNvPr id="45067" name="Group 59">
              <a:extLst>
                <a:ext uri="{FF2B5EF4-FFF2-40B4-BE49-F238E27FC236}">
                  <a16:creationId xmlns:a16="http://schemas.microsoft.com/office/drawing/2014/main" id="{DF6218F6-0A6E-4042-A8F0-878CBF06ED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" y="1708"/>
              <a:ext cx="1772" cy="1296"/>
              <a:chOff x="3216" y="2496"/>
              <a:chExt cx="1968" cy="1488"/>
            </a:xfrm>
          </p:grpSpPr>
          <p:sp>
            <p:nvSpPr>
              <p:cNvPr id="31787" name="Rectangle 60">
                <a:extLst>
                  <a:ext uri="{FF2B5EF4-FFF2-40B4-BE49-F238E27FC236}">
                    <a16:creationId xmlns:a16="http://schemas.microsoft.com/office/drawing/2014/main" id="{58203C73-3775-1F4C-9728-0E349B325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1788" name="Line 61">
                <a:extLst>
                  <a:ext uri="{FF2B5EF4-FFF2-40B4-BE49-F238E27FC236}">
                    <a16:creationId xmlns:a16="http://schemas.microsoft.com/office/drawing/2014/main" id="{F332C6AB-4B64-5740-A8FD-454864705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1789" name="Line 62">
                <a:extLst>
                  <a:ext uri="{FF2B5EF4-FFF2-40B4-BE49-F238E27FC236}">
                    <a16:creationId xmlns:a16="http://schemas.microsoft.com/office/drawing/2014/main" id="{6D66745D-A18D-E840-8597-962711C00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1790" name="Line 63">
                <a:extLst>
                  <a:ext uri="{FF2B5EF4-FFF2-40B4-BE49-F238E27FC236}">
                    <a16:creationId xmlns:a16="http://schemas.microsoft.com/office/drawing/2014/main" id="{F3D23B09-2938-4741-BDD3-1ABAF2D0E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1791" name="Line 64">
                <a:extLst>
                  <a:ext uri="{FF2B5EF4-FFF2-40B4-BE49-F238E27FC236}">
                    <a16:creationId xmlns:a16="http://schemas.microsoft.com/office/drawing/2014/main" id="{09268D98-C0C1-F148-B700-32292D503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1792" name="Line 65">
                <a:extLst>
                  <a:ext uri="{FF2B5EF4-FFF2-40B4-BE49-F238E27FC236}">
                    <a16:creationId xmlns:a16="http://schemas.microsoft.com/office/drawing/2014/main" id="{207700DA-FD5E-9C47-BD99-9C4B0905B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1793" name="Line 66">
                <a:extLst>
                  <a:ext uri="{FF2B5EF4-FFF2-40B4-BE49-F238E27FC236}">
                    <a16:creationId xmlns:a16="http://schemas.microsoft.com/office/drawing/2014/main" id="{7C39D231-2D62-4C44-8837-7A97EB5035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1794" name="Line 67">
                <a:extLst>
                  <a:ext uri="{FF2B5EF4-FFF2-40B4-BE49-F238E27FC236}">
                    <a16:creationId xmlns:a16="http://schemas.microsoft.com/office/drawing/2014/main" id="{FAA61251-45BA-E34A-BBEC-8AC3AAA47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31757" name="Text Box 68">
              <a:extLst>
                <a:ext uri="{FF2B5EF4-FFF2-40B4-BE49-F238E27FC236}">
                  <a16:creationId xmlns:a16="http://schemas.microsoft.com/office/drawing/2014/main" id="{88D2ADFD-2229-A44C-B935-9F651CFBD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1758" name="Text Box 69">
              <a:extLst>
                <a:ext uri="{FF2B5EF4-FFF2-40B4-BE49-F238E27FC236}">
                  <a16:creationId xmlns:a16="http://schemas.microsoft.com/office/drawing/2014/main" id="{41D40264-5BAB-474F-8E6B-25A0BF041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1759" name="Text Box 70">
              <a:extLst>
                <a:ext uri="{FF2B5EF4-FFF2-40B4-BE49-F238E27FC236}">
                  <a16:creationId xmlns:a16="http://schemas.microsoft.com/office/drawing/2014/main" id="{8A30CAEF-ADBF-524F-A3CD-E9970FCDC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1760" name="Text Box 71">
              <a:extLst>
                <a:ext uri="{FF2B5EF4-FFF2-40B4-BE49-F238E27FC236}">
                  <a16:creationId xmlns:a16="http://schemas.microsoft.com/office/drawing/2014/main" id="{AA785501-42B3-C746-BB61-BEBDE67F5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1761" name="Text Box 72">
              <a:extLst>
                <a:ext uri="{FF2B5EF4-FFF2-40B4-BE49-F238E27FC236}">
                  <a16:creationId xmlns:a16="http://schemas.microsoft.com/office/drawing/2014/main" id="{23C2E310-B54F-DF46-8CAF-A286EC310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190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1762" name="Text Box 73">
              <a:extLst>
                <a:ext uri="{FF2B5EF4-FFF2-40B4-BE49-F238E27FC236}">
                  <a16:creationId xmlns:a16="http://schemas.microsoft.com/office/drawing/2014/main" id="{16DBEF0A-EFBF-BD42-AB48-196370F7E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218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1763" name="Text Box 74">
              <a:extLst>
                <a:ext uri="{FF2B5EF4-FFF2-40B4-BE49-F238E27FC236}">
                  <a16:creationId xmlns:a16="http://schemas.microsoft.com/office/drawing/2014/main" id="{5A281108-FC55-2547-B090-DD944CA7A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7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1764" name="Text Box 75">
              <a:extLst>
                <a:ext uri="{FF2B5EF4-FFF2-40B4-BE49-F238E27FC236}">
                  <a16:creationId xmlns:a16="http://schemas.microsoft.com/office/drawing/2014/main" id="{C1E44C00-8B65-154C-995C-1C04BD763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76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1765" name="Text Box 76">
              <a:extLst>
                <a:ext uri="{FF2B5EF4-FFF2-40B4-BE49-F238E27FC236}">
                  <a16:creationId xmlns:a16="http://schemas.microsoft.com/office/drawing/2014/main" id="{55867F7C-652B-6B47-95C7-0F8C3FD2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189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66" name="Text Box 77">
              <a:extLst>
                <a:ext uri="{FF2B5EF4-FFF2-40B4-BE49-F238E27FC236}">
                  <a16:creationId xmlns:a16="http://schemas.microsoft.com/office/drawing/2014/main" id="{58B97824-DE0F-9F48-A48F-5439EF6A4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44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67" name="Text Box 78">
              <a:extLst>
                <a:ext uri="{FF2B5EF4-FFF2-40B4-BE49-F238E27FC236}">
                  <a16:creationId xmlns:a16="http://schemas.microsoft.com/office/drawing/2014/main" id="{EC971C1C-32F4-4940-8D98-F2F083F9B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190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68" name="Text Box 79">
              <a:extLst>
                <a:ext uri="{FF2B5EF4-FFF2-40B4-BE49-F238E27FC236}">
                  <a16:creationId xmlns:a16="http://schemas.microsoft.com/office/drawing/2014/main" id="{8CE3761D-067D-DC41-99D0-DBB51CB3F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69" name="Text Box 80">
              <a:extLst>
                <a:ext uri="{FF2B5EF4-FFF2-40B4-BE49-F238E27FC236}">
                  <a16:creationId xmlns:a16="http://schemas.microsoft.com/office/drawing/2014/main" id="{2BCF4696-38CC-DF40-9E6C-A6C5835FD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70" name="Text Box 81">
              <a:extLst>
                <a:ext uri="{FF2B5EF4-FFF2-40B4-BE49-F238E27FC236}">
                  <a16:creationId xmlns:a16="http://schemas.microsoft.com/office/drawing/2014/main" id="{2336D3D2-A71E-184C-8456-4EA766AC2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18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71" name="Text Box 82">
              <a:extLst>
                <a:ext uri="{FF2B5EF4-FFF2-40B4-BE49-F238E27FC236}">
                  <a16:creationId xmlns:a16="http://schemas.microsoft.com/office/drawing/2014/main" id="{DCB64C3A-A3B7-9047-871C-F5010EA3E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188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2" name="Text Box 83">
              <a:extLst>
                <a:ext uri="{FF2B5EF4-FFF2-40B4-BE49-F238E27FC236}">
                  <a16:creationId xmlns:a16="http://schemas.microsoft.com/office/drawing/2014/main" id="{815707E8-E1BB-4349-B37C-20C8448AF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46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3" name="Text Box 84">
              <a:extLst>
                <a:ext uri="{FF2B5EF4-FFF2-40B4-BE49-F238E27FC236}">
                  <a16:creationId xmlns:a16="http://schemas.microsoft.com/office/drawing/2014/main" id="{CFC67426-70C5-AB41-85E0-08C42C38B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74" name="Text Box 85">
              <a:extLst>
                <a:ext uri="{FF2B5EF4-FFF2-40B4-BE49-F238E27FC236}">
                  <a16:creationId xmlns:a16="http://schemas.microsoft.com/office/drawing/2014/main" id="{C8DC7674-A6CC-9948-9D19-2E2F555D3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5" name="Text Box 86">
              <a:extLst>
                <a:ext uri="{FF2B5EF4-FFF2-40B4-BE49-F238E27FC236}">
                  <a16:creationId xmlns:a16="http://schemas.microsoft.com/office/drawing/2014/main" id="{12DCCE54-6FC6-3E4D-AB3F-9D6C5F534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6" name="Text Box 87">
              <a:extLst>
                <a:ext uri="{FF2B5EF4-FFF2-40B4-BE49-F238E27FC236}">
                  <a16:creationId xmlns:a16="http://schemas.microsoft.com/office/drawing/2014/main" id="{8A6BFB91-DB67-C246-82D5-DBD96317C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7" name="Text Box 88">
              <a:extLst>
                <a:ext uri="{FF2B5EF4-FFF2-40B4-BE49-F238E27FC236}">
                  <a16:creationId xmlns:a16="http://schemas.microsoft.com/office/drawing/2014/main" id="{BDD22621-6483-2543-83EA-4F5BABC2C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8" name="Text Box 89">
              <a:extLst>
                <a:ext uri="{FF2B5EF4-FFF2-40B4-BE49-F238E27FC236}">
                  <a16:creationId xmlns:a16="http://schemas.microsoft.com/office/drawing/2014/main" id="{1DDD860B-7E95-1243-8FC3-F63BE513E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79" name="Text Box 90">
              <a:extLst>
                <a:ext uri="{FF2B5EF4-FFF2-40B4-BE49-F238E27FC236}">
                  <a16:creationId xmlns:a16="http://schemas.microsoft.com/office/drawing/2014/main" id="{86A6ECDC-E5F5-C940-AD36-BF68E20D8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1780" name="Text Box 91">
              <a:extLst>
                <a:ext uri="{FF2B5EF4-FFF2-40B4-BE49-F238E27FC236}">
                  <a16:creationId xmlns:a16="http://schemas.microsoft.com/office/drawing/2014/main" id="{D81C8D04-A210-5244-863E-E10450EBC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" y="1775"/>
              <a:ext cx="3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solidFill>
                    <a:schemeClr val="tx2"/>
                  </a:solidFill>
                  <a:latin typeface="Times New Roman" charset="0"/>
                </a:rPr>
                <a:t>CD</a:t>
              </a:r>
            </a:p>
          </p:txBody>
        </p:sp>
        <p:sp>
          <p:nvSpPr>
            <p:cNvPr id="31781" name="Text Box 92">
              <a:extLst>
                <a:ext uri="{FF2B5EF4-FFF2-40B4-BE49-F238E27FC236}">
                  <a16:creationId xmlns:a16="http://schemas.microsoft.com/office/drawing/2014/main" id="{353A4467-C003-3D4F-9143-371E00152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602"/>
              <a:ext cx="3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 i="1">
                  <a:solidFill>
                    <a:schemeClr val="tx2"/>
                  </a:solidFill>
                  <a:latin typeface="Times New Roman" charset="0"/>
                </a:rPr>
                <a:t>AB</a:t>
              </a:r>
            </a:p>
          </p:txBody>
        </p:sp>
        <p:sp>
          <p:nvSpPr>
            <p:cNvPr id="31782" name="Text Box 93">
              <a:extLst>
                <a:ext uri="{FF2B5EF4-FFF2-40B4-BE49-F238E27FC236}">
                  <a16:creationId xmlns:a16="http://schemas.microsoft.com/office/drawing/2014/main" id="{D1A5A772-AB2B-B442-926B-CA7FD974F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83" name="Text Box 94">
              <a:extLst>
                <a:ext uri="{FF2B5EF4-FFF2-40B4-BE49-F238E27FC236}">
                  <a16:creationId xmlns:a16="http://schemas.microsoft.com/office/drawing/2014/main" id="{BBC9A87B-4C05-974B-BA99-A3EA953CA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84" name="Text Box 95">
              <a:extLst>
                <a:ext uri="{FF2B5EF4-FFF2-40B4-BE49-F238E27FC236}">
                  <a16:creationId xmlns:a16="http://schemas.microsoft.com/office/drawing/2014/main" id="{89F89123-3A13-6443-AEED-AA9B02ECD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85" name="Text Box 96">
              <a:extLst>
                <a:ext uri="{FF2B5EF4-FFF2-40B4-BE49-F238E27FC236}">
                  <a16:creationId xmlns:a16="http://schemas.microsoft.com/office/drawing/2014/main" id="{F0E28594-1973-2C45-96D9-CE820BD07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16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1786" name="Text Box 97">
              <a:extLst>
                <a:ext uri="{FF2B5EF4-FFF2-40B4-BE49-F238E27FC236}">
                  <a16:creationId xmlns:a16="http://schemas.microsoft.com/office/drawing/2014/main" id="{33CE6DA7-966D-4B4B-9B6E-2F0EF53E3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</p:grpSp>
      <p:sp>
        <p:nvSpPr>
          <p:cNvPr id="824418" name="AutoShape 98">
            <a:extLst>
              <a:ext uri="{FF2B5EF4-FFF2-40B4-BE49-F238E27FC236}">
                <a16:creationId xmlns:a16="http://schemas.microsoft.com/office/drawing/2014/main" id="{1D93AE0C-FCDE-6847-83B7-FDEB80466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03663"/>
            <a:ext cx="2133600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24419" name="AutoShape 99">
            <a:extLst>
              <a:ext uri="{FF2B5EF4-FFF2-40B4-BE49-F238E27FC236}">
                <a16:creationId xmlns:a16="http://schemas.microsoft.com/office/drawing/2014/main" id="{EA9228ED-C759-844A-B84A-36A80B77B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940175"/>
            <a:ext cx="990600" cy="762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CC00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24420" name="AutoShape 100">
            <a:extLst>
              <a:ext uri="{FF2B5EF4-FFF2-40B4-BE49-F238E27FC236}">
                <a16:creationId xmlns:a16="http://schemas.microsoft.com/office/drawing/2014/main" id="{CFA145A5-1D8E-BE49-9C3D-2E8A1B60F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3141663"/>
            <a:ext cx="990600" cy="160020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24421" name="AutoShape 101">
            <a:extLst>
              <a:ext uri="{FF2B5EF4-FFF2-40B4-BE49-F238E27FC236}">
                <a16:creationId xmlns:a16="http://schemas.microsoft.com/office/drawing/2014/main" id="{785E113D-4A71-5545-97EF-E20AB2F4B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22663"/>
            <a:ext cx="990600" cy="76200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824422" name="AutoShape 102">
            <a:extLst>
              <a:ext uri="{FF2B5EF4-FFF2-40B4-BE49-F238E27FC236}">
                <a16:creationId xmlns:a16="http://schemas.microsoft.com/office/drawing/2014/main" id="{DFBF9A91-41D7-4C4C-ADDD-0B221FD65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979863"/>
            <a:ext cx="990600" cy="76200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74" grpId="0" autoUpdateAnimBg="0"/>
      <p:bldP spid="824418" grpId="0" animBg="1"/>
      <p:bldP spid="824419" grpId="0" animBg="1"/>
      <p:bldP spid="824420" grpId="0" animBg="1"/>
      <p:bldP spid="824421" grpId="0" animBg="1" autoUpdateAnimBg="0"/>
      <p:bldP spid="82442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D9E82C0-ECBD-134F-B92F-872D479D1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时序逻辑电路</a:t>
            </a:r>
          </a:p>
        </p:txBody>
      </p:sp>
      <p:sp>
        <p:nvSpPr>
          <p:cNvPr id="7171" name="Text Box 21">
            <a:extLst>
              <a:ext uri="{FF2B5EF4-FFF2-40B4-BE49-F238E27FC236}">
                <a16:creationId xmlns:a16="http://schemas.microsoft.com/office/drawing/2014/main" id="{9D7EEBAB-3231-804C-A72C-D84DC5E3A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504950"/>
            <a:ext cx="6553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ea typeface="宋体" panose="02010600030101010101" pitchFamily="2" charset="-122"/>
              </a:rPr>
              <a:t>时序逻辑电路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输出由</a:t>
            </a:r>
            <a:r>
              <a:rPr lang="zh-CN" altLang="en-US" sz="2200" b="1">
                <a:solidFill>
                  <a:srgbClr val="FF3300"/>
                </a:solidFill>
                <a:ea typeface="宋体" panose="02010600030101010101" pitchFamily="2" charset="-122"/>
              </a:rPr>
              <a:t>当前输入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和</a:t>
            </a:r>
            <a:r>
              <a:rPr lang="zh-CN" altLang="en-US" sz="2200" b="1">
                <a:solidFill>
                  <a:srgbClr val="FF3300"/>
                </a:solidFill>
                <a:ea typeface="宋体" panose="02010600030101010101" pitchFamily="2" charset="-122"/>
              </a:rPr>
              <a:t>历史输入</a:t>
            </a:r>
            <a:r>
              <a:rPr lang="zh-CN" altLang="en-US" sz="2200" b="1">
                <a:solidFill>
                  <a:schemeClr val="folHlink"/>
                </a:solidFill>
                <a:ea typeface="宋体" panose="02010600030101010101" pitchFamily="2" charset="-122"/>
              </a:rPr>
              <a:t>决定。</a:t>
            </a:r>
            <a:endParaRPr lang="zh-CN" altLang="en-US" sz="2200" b="1">
              <a:solidFill>
                <a:schemeClr val="fol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411" name="Group 23">
            <a:extLst>
              <a:ext uri="{FF2B5EF4-FFF2-40B4-BE49-F238E27FC236}">
                <a16:creationId xmlns:a16="http://schemas.microsoft.com/office/drawing/2014/main" id="{38065AF7-1B72-624D-8F49-B360F31497BF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438400"/>
            <a:ext cx="5962650" cy="3429000"/>
            <a:chOff x="624" y="2736"/>
            <a:chExt cx="2439" cy="1440"/>
          </a:xfrm>
        </p:grpSpPr>
        <p:sp>
          <p:nvSpPr>
            <p:cNvPr id="7175" name="Rectangle 24">
              <a:extLst>
                <a:ext uri="{FF2B5EF4-FFF2-40B4-BE49-F238E27FC236}">
                  <a16:creationId xmlns:a16="http://schemas.microsoft.com/office/drawing/2014/main" id="{89E53A22-CCC0-714D-8138-BBD5529F7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794"/>
              <a:ext cx="912" cy="672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/>
                <a:t>组合逻辑</a:t>
              </a:r>
            </a:p>
            <a:p>
              <a:pPr eaLnBrk="1" hangingPunct="1">
                <a:defRPr/>
              </a:pPr>
              <a:r>
                <a:rPr lang="zh-CN" altLang="en-US" sz="2000" b="1"/>
                <a:t>电      路</a:t>
              </a:r>
            </a:p>
          </p:txBody>
        </p:sp>
        <p:sp>
          <p:nvSpPr>
            <p:cNvPr id="7176" name="Line 25">
              <a:extLst>
                <a:ext uri="{FF2B5EF4-FFF2-40B4-BE49-F238E27FC236}">
                  <a16:creationId xmlns:a16="http://schemas.microsoft.com/office/drawing/2014/main" id="{F6C9E6C7-FEB2-B04E-B1C7-731EF4F7A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881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77" name="Text Box 26">
              <a:extLst>
                <a:ext uri="{FF2B5EF4-FFF2-40B4-BE49-F238E27FC236}">
                  <a16:creationId xmlns:a16="http://schemas.microsoft.com/office/drawing/2014/main" id="{80B32B23-B901-274E-81AF-DFF5E8994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2746"/>
              <a:ext cx="178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X</a:t>
              </a:r>
              <a:r>
                <a:rPr lang="en-US" altLang="zh-CN" sz="2000" b="1" baseline="-25000">
                  <a:latin typeface="Times New Roman" charset="0"/>
                </a:rPr>
                <a:t>1</a:t>
              </a:r>
            </a:p>
          </p:txBody>
        </p:sp>
        <p:sp>
          <p:nvSpPr>
            <p:cNvPr id="7178" name="Line 27">
              <a:extLst>
                <a:ext uri="{FF2B5EF4-FFF2-40B4-BE49-F238E27FC236}">
                  <a16:creationId xmlns:a16="http://schemas.microsoft.com/office/drawing/2014/main" id="{83117A33-9280-4A49-BC90-4553B5400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" y="3054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79" name="Text Box 28">
              <a:extLst>
                <a:ext uri="{FF2B5EF4-FFF2-40B4-BE49-F238E27FC236}">
                  <a16:creationId xmlns:a16="http://schemas.microsoft.com/office/drawing/2014/main" id="{040EFEC9-A540-2F4A-9DB5-60B02B31E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966"/>
              <a:ext cx="201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X</a:t>
              </a:r>
              <a:r>
                <a:rPr lang="en-US" altLang="zh-CN" sz="2000" b="1" baseline="-25000">
                  <a:latin typeface="Times New Roman" charset="0"/>
                </a:rPr>
                <a:t>m</a:t>
              </a:r>
            </a:p>
          </p:txBody>
        </p:sp>
        <p:sp>
          <p:nvSpPr>
            <p:cNvPr id="7180" name="Line 29">
              <a:extLst>
                <a:ext uri="{FF2B5EF4-FFF2-40B4-BE49-F238E27FC236}">
                  <a16:creationId xmlns:a16="http://schemas.microsoft.com/office/drawing/2014/main" id="{44B902CA-DE61-6D4A-A5FA-258987ADE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2871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81" name="Text Box 30">
              <a:extLst>
                <a:ext uri="{FF2B5EF4-FFF2-40B4-BE49-F238E27FC236}">
                  <a16:creationId xmlns:a16="http://schemas.microsoft.com/office/drawing/2014/main" id="{638010CF-472B-584E-B31E-73ABE6015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4" y="2736"/>
              <a:ext cx="179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1</a:t>
              </a:r>
            </a:p>
          </p:txBody>
        </p:sp>
        <p:sp>
          <p:nvSpPr>
            <p:cNvPr id="7182" name="Line 31">
              <a:extLst>
                <a:ext uri="{FF2B5EF4-FFF2-40B4-BE49-F238E27FC236}">
                  <a16:creationId xmlns:a16="http://schemas.microsoft.com/office/drawing/2014/main" id="{2519B3C3-EDF9-804E-84FA-A3FBC578B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044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83" name="Text Box 32">
              <a:extLst>
                <a:ext uri="{FF2B5EF4-FFF2-40B4-BE49-F238E27FC236}">
                  <a16:creationId xmlns:a16="http://schemas.microsoft.com/office/drawing/2014/main" id="{84283358-56B7-7149-A25F-9E09805F8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928"/>
              <a:ext cx="182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b="1" i="1">
                  <a:latin typeface="Times New Roman" charset="0"/>
                </a:rPr>
                <a:t>F</a:t>
              </a:r>
              <a:r>
                <a:rPr lang="en-US" altLang="zh-CN" sz="2000" b="1" baseline="-25000">
                  <a:latin typeface="Times New Roman" charset="0"/>
                </a:rPr>
                <a:t>n</a:t>
              </a:r>
            </a:p>
          </p:txBody>
        </p:sp>
        <p:sp>
          <p:nvSpPr>
            <p:cNvPr id="7184" name="Rectangle 33">
              <a:extLst>
                <a:ext uri="{FF2B5EF4-FFF2-40B4-BE49-F238E27FC236}">
                  <a16:creationId xmlns:a16="http://schemas.microsoft.com/office/drawing/2014/main" id="{4866B072-7D2C-F845-9EA8-9C604E128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600"/>
              <a:ext cx="52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/>
                <a:t>记忆</a:t>
              </a:r>
            </a:p>
            <a:p>
              <a:pPr eaLnBrk="1" hangingPunct="1">
                <a:defRPr/>
              </a:pPr>
              <a:r>
                <a:rPr lang="zh-CN" altLang="en-US" sz="2000" b="1"/>
                <a:t>元件</a:t>
              </a:r>
            </a:p>
          </p:txBody>
        </p:sp>
        <p:sp>
          <p:nvSpPr>
            <p:cNvPr id="7185" name="Line 34">
              <a:extLst>
                <a:ext uri="{FF2B5EF4-FFF2-40B4-BE49-F238E27FC236}">
                  <a16:creationId xmlns:a16="http://schemas.microsoft.com/office/drawing/2014/main" id="{BC3BDFF1-1BB7-2A42-9071-A73F8E62F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360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86" name="Line 35">
              <a:extLst>
                <a:ext uri="{FF2B5EF4-FFF2-40B4-BE49-F238E27FC236}">
                  <a16:creationId xmlns:a16="http://schemas.microsoft.com/office/drawing/2014/main" id="{6FC4098A-C8DB-974D-87D0-746157942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6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87" name="Line 36">
              <a:extLst>
                <a:ext uri="{FF2B5EF4-FFF2-40B4-BE49-F238E27FC236}">
                  <a16:creationId xmlns:a16="http://schemas.microsoft.com/office/drawing/2014/main" id="{6BD83CE0-20C2-2140-B09F-24DF419B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3744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88" name="Line 37">
              <a:extLst>
                <a:ext uri="{FF2B5EF4-FFF2-40B4-BE49-F238E27FC236}">
                  <a16:creationId xmlns:a16="http://schemas.microsoft.com/office/drawing/2014/main" id="{44C25FC5-FBFD-4B42-B167-75ECD4171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89" name="Line 38">
              <a:extLst>
                <a:ext uri="{FF2B5EF4-FFF2-40B4-BE49-F238E27FC236}">
                  <a16:creationId xmlns:a16="http://schemas.microsoft.com/office/drawing/2014/main" id="{D75DBC95-6C95-954D-AFF2-60CB7180D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168"/>
              <a:ext cx="0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0" name="Line 39">
              <a:extLst>
                <a:ext uri="{FF2B5EF4-FFF2-40B4-BE49-F238E27FC236}">
                  <a16:creationId xmlns:a16="http://schemas.microsoft.com/office/drawing/2014/main" id="{8983DA6B-105C-E544-B9BC-9FE3F80BC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4080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1" name="Line 40">
              <a:extLst>
                <a:ext uri="{FF2B5EF4-FFF2-40B4-BE49-F238E27FC236}">
                  <a16:creationId xmlns:a16="http://schemas.microsoft.com/office/drawing/2014/main" id="{B1367F87-6B22-8C41-BB66-4D0CA4E03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2" name="Line 41">
              <a:extLst>
                <a:ext uri="{FF2B5EF4-FFF2-40B4-BE49-F238E27FC236}">
                  <a16:creationId xmlns:a16="http://schemas.microsoft.com/office/drawing/2014/main" id="{46709C83-D7FD-4142-A1C6-DA7FD6481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3" name="Line 42">
              <a:extLst>
                <a:ext uri="{FF2B5EF4-FFF2-40B4-BE49-F238E27FC236}">
                  <a16:creationId xmlns:a16="http://schemas.microsoft.com/office/drawing/2014/main" id="{E2EF3513-0936-B14F-85BA-421AB76D2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3744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4" name="Line 43">
              <a:extLst>
                <a:ext uri="{FF2B5EF4-FFF2-40B4-BE49-F238E27FC236}">
                  <a16:creationId xmlns:a16="http://schemas.microsoft.com/office/drawing/2014/main" id="{D93F9B2D-CC4F-A14F-B983-B259BCD80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16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5" name="Line 44">
              <a:extLst>
                <a:ext uri="{FF2B5EF4-FFF2-40B4-BE49-F238E27FC236}">
                  <a16:creationId xmlns:a16="http://schemas.microsoft.com/office/drawing/2014/main" id="{2297255E-4070-464C-8F6F-A9AD6DA17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168"/>
              <a:ext cx="0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7196" name="Line 45">
              <a:extLst>
                <a:ext uri="{FF2B5EF4-FFF2-40B4-BE49-F238E27FC236}">
                  <a16:creationId xmlns:a16="http://schemas.microsoft.com/office/drawing/2014/main" id="{6C488357-CE8E-B047-A68A-BA9F881275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4080"/>
              <a:ext cx="71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  <p:sp>
        <p:nvSpPr>
          <p:cNvPr id="7173" name="Text Box 47">
            <a:extLst>
              <a:ext uri="{FF2B5EF4-FFF2-40B4-BE49-F238E27FC236}">
                <a16:creationId xmlns:a16="http://schemas.microsoft.com/office/drawing/2014/main" id="{EB2A73A1-379B-5147-B381-2F935D478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2828925"/>
            <a:ext cx="4286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>
                <a:latin typeface="Times New Roman" charset="0"/>
              </a:rPr>
              <a:t>…</a:t>
            </a:r>
            <a:endParaRPr lang="en-US" altLang="zh-CN" sz="1600"/>
          </a:p>
        </p:txBody>
      </p:sp>
      <p:sp>
        <p:nvSpPr>
          <p:cNvPr id="7174" name="Text Box 48">
            <a:extLst>
              <a:ext uri="{FF2B5EF4-FFF2-40B4-BE49-F238E27FC236}">
                <a16:creationId xmlns:a16="http://schemas.microsoft.com/office/drawing/2014/main" id="{1DEA8793-751E-2942-B125-FE080A8E9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828925"/>
            <a:ext cx="4286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>
                <a:latin typeface="Times New Roman" charset="0"/>
              </a:rPr>
              <a:t>…</a:t>
            </a:r>
            <a:endParaRPr lang="en-US" altLang="zh-CN"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200400D-1FB0-5042-AB24-102196FABC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用阻塞逻辑设计三级与非电路</a:t>
            </a:r>
          </a:p>
        </p:txBody>
      </p:sp>
      <p:sp>
        <p:nvSpPr>
          <p:cNvPr id="32771" name="Text Box 293">
            <a:extLst>
              <a:ext uri="{FF2B5EF4-FFF2-40B4-BE49-F238E27FC236}">
                <a16:creationId xmlns:a16="http://schemas.microsoft.com/office/drawing/2014/main" id="{1018B6D8-A281-B64C-BEF3-304C2EE4E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2286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/>
              <a:t>【</a:t>
            </a:r>
            <a:r>
              <a:rPr lang="zh-CN" altLang="en-US"/>
              <a:t>应求</a:t>
            </a:r>
            <a:r>
              <a:rPr lang="en-US" altLang="zh-CN"/>
              <a:t>】</a:t>
            </a:r>
          </a:p>
        </p:txBody>
      </p:sp>
      <p:sp>
        <p:nvSpPr>
          <p:cNvPr id="32772" name="Text Box 294">
            <a:extLst>
              <a:ext uri="{FF2B5EF4-FFF2-40B4-BE49-F238E27FC236}">
                <a16:creationId xmlns:a16="http://schemas.microsoft.com/office/drawing/2014/main" id="{ECC279BC-AE9E-A644-BE01-B3EB8198F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70000"/>
            <a:ext cx="7091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ea typeface="黑体" panose="02010609060101010101" pitchFamily="49" charset="-122"/>
              </a:rPr>
              <a:t>例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输入只有原变量，用最少的三级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与非门</a:t>
            </a:r>
            <a:r>
              <a:rPr lang="zh-CN" altLang="en-US" sz="2200" b="1">
                <a:ea typeface="宋体" panose="02010600030101010101" pitchFamily="2" charset="-122"/>
              </a:rPr>
              <a:t>实现下列函数</a:t>
            </a:r>
          </a:p>
        </p:txBody>
      </p:sp>
      <p:sp>
        <p:nvSpPr>
          <p:cNvPr id="32773" name="Text Box 295">
            <a:extLst>
              <a:ext uri="{FF2B5EF4-FFF2-40B4-BE49-F238E27FC236}">
                <a16:creationId xmlns:a16="http://schemas.microsoft.com/office/drawing/2014/main" id="{DEB8AD36-B6C4-1240-B301-99D239187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2206625"/>
            <a:ext cx="7997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黑体" panose="02010609060101010101" pitchFamily="49" charset="-122"/>
              </a:rPr>
              <a:t>解</a:t>
            </a:r>
            <a:r>
              <a:rPr lang="en-US" altLang="zh-CN" sz="2000" b="1"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幼圆" pitchFamily="49" charset="-122"/>
              </a:rPr>
              <a:t>采用阻塞法，此题的特点是</a:t>
            </a:r>
            <a:r>
              <a:rPr lang="en-US" altLang="zh-CN" sz="2000" b="1">
                <a:ea typeface="幼圆" pitchFamily="49" charset="-122"/>
              </a:rPr>
              <a:t>0</a:t>
            </a:r>
            <a:r>
              <a:rPr lang="zh-CN" altLang="en-US" sz="2000" b="1">
                <a:ea typeface="幼圆" pitchFamily="49" charset="-122"/>
              </a:rPr>
              <a:t>重心为</a:t>
            </a:r>
            <a:r>
              <a:rPr lang="en-US" altLang="zh-CN" sz="2000" b="1">
                <a:ea typeface="幼圆" pitchFamily="49" charset="-122"/>
              </a:rPr>
              <a:t>1</a:t>
            </a:r>
            <a:r>
              <a:rPr lang="zh-CN" altLang="en-US" sz="2000" b="1">
                <a:ea typeface="幼圆" pitchFamily="49" charset="-122"/>
              </a:rPr>
              <a:t>，包含它的圈只能是最大圈。</a:t>
            </a:r>
          </a:p>
        </p:txBody>
      </p:sp>
      <p:graphicFrame>
        <p:nvGraphicFramePr>
          <p:cNvPr id="46085" name="Object 296">
            <a:extLst>
              <a:ext uri="{FF2B5EF4-FFF2-40B4-BE49-F238E27FC236}">
                <a16:creationId xmlns:a16="http://schemas.microsoft.com/office/drawing/2014/main" id="{0CB40AE2-38A3-FA4A-A79B-FC3C12F3ED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" y="6096000"/>
          <a:ext cx="87153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1" name="公式" r:id="rId3" imgW="106197400" imgH="6146800" progId="Equation.3">
                  <p:embed/>
                </p:oleObj>
              </mc:Choice>
              <mc:Fallback>
                <p:oleObj name="公式" r:id="rId3" imgW="106197400" imgH="6146800" progId="Equation.3">
                  <p:embed/>
                  <p:pic>
                    <p:nvPicPr>
                      <p:cNvPr id="0" name="Object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6096000"/>
                        <a:ext cx="87153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86" name="Group 297">
            <a:extLst>
              <a:ext uri="{FF2B5EF4-FFF2-40B4-BE49-F238E27FC236}">
                <a16:creationId xmlns:a16="http://schemas.microsoft.com/office/drawing/2014/main" id="{325D4C69-1EC1-B642-96DD-64E890264670}"/>
              </a:ext>
            </a:extLst>
          </p:cNvPr>
          <p:cNvGrpSpPr>
            <a:grpSpLocks/>
          </p:cNvGrpSpPr>
          <p:nvPr/>
        </p:nvGrpSpPr>
        <p:grpSpPr bwMode="auto">
          <a:xfrm>
            <a:off x="0" y="2740025"/>
            <a:ext cx="2906713" cy="2257425"/>
            <a:chOff x="761" y="1602"/>
            <a:chExt cx="1831" cy="1422"/>
          </a:xfrm>
        </p:grpSpPr>
        <p:grpSp>
          <p:nvGrpSpPr>
            <p:cNvPr id="46187" name="Group 298">
              <a:extLst>
                <a:ext uri="{FF2B5EF4-FFF2-40B4-BE49-F238E27FC236}">
                  <a16:creationId xmlns:a16="http://schemas.microsoft.com/office/drawing/2014/main" id="{1BBCEE77-B5B9-B04A-8D91-A66D63FE16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" y="1708"/>
              <a:ext cx="1772" cy="1296"/>
              <a:chOff x="3216" y="2496"/>
              <a:chExt cx="1968" cy="1488"/>
            </a:xfrm>
          </p:grpSpPr>
          <p:sp>
            <p:nvSpPr>
              <p:cNvPr id="32907" name="Rectangle 299">
                <a:extLst>
                  <a:ext uri="{FF2B5EF4-FFF2-40B4-BE49-F238E27FC236}">
                    <a16:creationId xmlns:a16="http://schemas.microsoft.com/office/drawing/2014/main" id="{A8E5F2D2-8E8A-BD4A-9E09-5828A8063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2908" name="Line 300">
                <a:extLst>
                  <a:ext uri="{FF2B5EF4-FFF2-40B4-BE49-F238E27FC236}">
                    <a16:creationId xmlns:a16="http://schemas.microsoft.com/office/drawing/2014/main" id="{D0ECA84B-19CC-9242-ACC3-1A216278B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909" name="Line 301">
                <a:extLst>
                  <a:ext uri="{FF2B5EF4-FFF2-40B4-BE49-F238E27FC236}">
                    <a16:creationId xmlns:a16="http://schemas.microsoft.com/office/drawing/2014/main" id="{4EE844F3-CE02-B844-95C4-D44507C9F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910" name="Line 302">
                <a:extLst>
                  <a:ext uri="{FF2B5EF4-FFF2-40B4-BE49-F238E27FC236}">
                    <a16:creationId xmlns:a16="http://schemas.microsoft.com/office/drawing/2014/main" id="{90A3A00E-E3D0-AF46-A1CA-3A886301C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911" name="Line 303">
                <a:extLst>
                  <a:ext uri="{FF2B5EF4-FFF2-40B4-BE49-F238E27FC236}">
                    <a16:creationId xmlns:a16="http://schemas.microsoft.com/office/drawing/2014/main" id="{4149E010-AE53-834F-BB9B-A9BEE563F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912" name="Line 304">
                <a:extLst>
                  <a:ext uri="{FF2B5EF4-FFF2-40B4-BE49-F238E27FC236}">
                    <a16:creationId xmlns:a16="http://schemas.microsoft.com/office/drawing/2014/main" id="{66EA8A74-E059-5342-AC25-847337E65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913" name="Line 305">
                <a:extLst>
                  <a:ext uri="{FF2B5EF4-FFF2-40B4-BE49-F238E27FC236}">
                    <a16:creationId xmlns:a16="http://schemas.microsoft.com/office/drawing/2014/main" id="{17C42354-4A97-2B40-A126-CBCB573A7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914" name="Line 306">
                <a:extLst>
                  <a:ext uri="{FF2B5EF4-FFF2-40B4-BE49-F238E27FC236}">
                    <a16:creationId xmlns:a16="http://schemas.microsoft.com/office/drawing/2014/main" id="{32C8F2C2-53B1-D74E-A062-E2B0B4CDC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32877" name="Text Box 307">
              <a:extLst>
                <a:ext uri="{FF2B5EF4-FFF2-40B4-BE49-F238E27FC236}">
                  <a16:creationId xmlns:a16="http://schemas.microsoft.com/office/drawing/2014/main" id="{139D87AB-1D0D-264F-946E-BA577327F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2878" name="Text Box 308">
              <a:extLst>
                <a:ext uri="{FF2B5EF4-FFF2-40B4-BE49-F238E27FC236}">
                  <a16:creationId xmlns:a16="http://schemas.microsoft.com/office/drawing/2014/main" id="{A555D281-3108-E543-920C-4E67D506B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2879" name="Text Box 309">
              <a:extLst>
                <a:ext uri="{FF2B5EF4-FFF2-40B4-BE49-F238E27FC236}">
                  <a16:creationId xmlns:a16="http://schemas.microsoft.com/office/drawing/2014/main" id="{9A5EE55E-9D2A-6A4B-846C-9351A1F61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2880" name="Text Box 310">
              <a:extLst>
                <a:ext uri="{FF2B5EF4-FFF2-40B4-BE49-F238E27FC236}">
                  <a16:creationId xmlns:a16="http://schemas.microsoft.com/office/drawing/2014/main" id="{3E6EACEE-799D-E445-8713-F6E177E61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2881" name="Text Box 311">
              <a:extLst>
                <a:ext uri="{FF2B5EF4-FFF2-40B4-BE49-F238E27FC236}">
                  <a16:creationId xmlns:a16="http://schemas.microsoft.com/office/drawing/2014/main" id="{75D5FC20-DD3A-B047-9492-470E6AA4E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190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2882" name="Text Box 312">
              <a:extLst>
                <a:ext uri="{FF2B5EF4-FFF2-40B4-BE49-F238E27FC236}">
                  <a16:creationId xmlns:a16="http://schemas.microsoft.com/office/drawing/2014/main" id="{BDBCF695-D73A-EF49-A7C3-9796E5DFC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218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2883" name="Text Box 313">
              <a:extLst>
                <a:ext uri="{FF2B5EF4-FFF2-40B4-BE49-F238E27FC236}">
                  <a16:creationId xmlns:a16="http://schemas.microsoft.com/office/drawing/2014/main" id="{871EEAA0-2CEA-EF41-8F4B-00C564077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7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2884" name="Text Box 314">
              <a:extLst>
                <a:ext uri="{FF2B5EF4-FFF2-40B4-BE49-F238E27FC236}">
                  <a16:creationId xmlns:a16="http://schemas.microsoft.com/office/drawing/2014/main" id="{1805F438-9681-6A42-9EE4-AC0A4F601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76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2885" name="Text Box 315">
              <a:extLst>
                <a:ext uri="{FF2B5EF4-FFF2-40B4-BE49-F238E27FC236}">
                  <a16:creationId xmlns:a16="http://schemas.microsoft.com/office/drawing/2014/main" id="{AB8799B6-239B-7449-82A5-3D7357CFF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189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86" name="Text Box 316">
              <a:extLst>
                <a:ext uri="{FF2B5EF4-FFF2-40B4-BE49-F238E27FC236}">
                  <a16:creationId xmlns:a16="http://schemas.microsoft.com/office/drawing/2014/main" id="{E1E7C000-D084-964B-9E46-801903647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44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87" name="Text Box 317">
              <a:extLst>
                <a:ext uri="{FF2B5EF4-FFF2-40B4-BE49-F238E27FC236}">
                  <a16:creationId xmlns:a16="http://schemas.microsoft.com/office/drawing/2014/main" id="{04C96114-2AE1-7D41-A3BA-86FBED656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190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88" name="Text Box 318">
              <a:extLst>
                <a:ext uri="{FF2B5EF4-FFF2-40B4-BE49-F238E27FC236}">
                  <a16:creationId xmlns:a16="http://schemas.microsoft.com/office/drawing/2014/main" id="{8350843C-C68F-7948-927D-803EF70E2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889" name="Text Box 319">
              <a:extLst>
                <a:ext uri="{FF2B5EF4-FFF2-40B4-BE49-F238E27FC236}">
                  <a16:creationId xmlns:a16="http://schemas.microsoft.com/office/drawing/2014/main" id="{3FC62F6A-C65C-7D43-843A-E9B27B278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 1</a:t>
              </a:r>
            </a:p>
          </p:txBody>
        </p:sp>
        <p:sp>
          <p:nvSpPr>
            <p:cNvPr id="32890" name="Text Box 320">
              <a:extLst>
                <a:ext uri="{FF2B5EF4-FFF2-40B4-BE49-F238E27FC236}">
                  <a16:creationId xmlns:a16="http://schemas.microsoft.com/office/drawing/2014/main" id="{8F30BAAF-0C92-B54C-9B04-CED599E80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18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91" name="Text Box 321">
              <a:extLst>
                <a:ext uri="{FF2B5EF4-FFF2-40B4-BE49-F238E27FC236}">
                  <a16:creationId xmlns:a16="http://schemas.microsoft.com/office/drawing/2014/main" id="{AAF6145D-72C9-EE40-9650-08AD96016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188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2" name="Text Box 322">
              <a:extLst>
                <a:ext uri="{FF2B5EF4-FFF2-40B4-BE49-F238E27FC236}">
                  <a16:creationId xmlns:a16="http://schemas.microsoft.com/office/drawing/2014/main" id="{101C8133-E3A1-114D-BA23-1BECDD883A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46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3" name="Text Box 323">
              <a:extLst>
                <a:ext uri="{FF2B5EF4-FFF2-40B4-BE49-F238E27FC236}">
                  <a16:creationId xmlns:a16="http://schemas.microsoft.com/office/drawing/2014/main" id="{1D3D255D-A044-CA40-AD4F-3BA41D02F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894" name="Text Box 324">
              <a:extLst>
                <a:ext uri="{FF2B5EF4-FFF2-40B4-BE49-F238E27FC236}">
                  <a16:creationId xmlns:a16="http://schemas.microsoft.com/office/drawing/2014/main" id="{EEAEAE33-7A59-564E-A609-9CE504ABF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5" name="Text Box 325">
              <a:extLst>
                <a:ext uri="{FF2B5EF4-FFF2-40B4-BE49-F238E27FC236}">
                  <a16:creationId xmlns:a16="http://schemas.microsoft.com/office/drawing/2014/main" id="{A677D7E6-F1FA-2F48-BDC8-2FC6814B4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6" name="Text Box 326">
              <a:extLst>
                <a:ext uri="{FF2B5EF4-FFF2-40B4-BE49-F238E27FC236}">
                  <a16:creationId xmlns:a16="http://schemas.microsoft.com/office/drawing/2014/main" id="{44A453A1-70BF-6E49-8368-8FD4A55B7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7" name="Text Box 327">
              <a:extLst>
                <a:ext uri="{FF2B5EF4-FFF2-40B4-BE49-F238E27FC236}">
                  <a16:creationId xmlns:a16="http://schemas.microsoft.com/office/drawing/2014/main" id="{EC8D2128-C113-7145-B4F4-0908A0DFA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8" name="Text Box 328">
              <a:extLst>
                <a:ext uri="{FF2B5EF4-FFF2-40B4-BE49-F238E27FC236}">
                  <a16:creationId xmlns:a16="http://schemas.microsoft.com/office/drawing/2014/main" id="{1970DB80-2069-A542-9905-23E43106C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99" name="Text Box 329">
              <a:extLst>
                <a:ext uri="{FF2B5EF4-FFF2-40B4-BE49-F238E27FC236}">
                  <a16:creationId xmlns:a16="http://schemas.microsoft.com/office/drawing/2014/main" id="{539CD731-AA5E-7948-AD43-22E5E190D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900" name="Text Box 330">
              <a:extLst>
                <a:ext uri="{FF2B5EF4-FFF2-40B4-BE49-F238E27FC236}">
                  <a16:creationId xmlns:a16="http://schemas.microsoft.com/office/drawing/2014/main" id="{D37CC22F-7FBA-E943-81D6-E179293ED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1775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CD</a:t>
              </a:r>
            </a:p>
          </p:txBody>
        </p:sp>
        <p:sp>
          <p:nvSpPr>
            <p:cNvPr id="32901" name="Text Box 331">
              <a:extLst>
                <a:ext uri="{FF2B5EF4-FFF2-40B4-BE49-F238E27FC236}">
                  <a16:creationId xmlns:a16="http://schemas.microsoft.com/office/drawing/2014/main" id="{79DB21EF-4180-FA4B-9577-0A313F39B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" y="1602"/>
              <a:ext cx="3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AB</a:t>
              </a:r>
            </a:p>
          </p:txBody>
        </p:sp>
        <p:sp>
          <p:nvSpPr>
            <p:cNvPr id="32902" name="Text Box 332">
              <a:extLst>
                <a:ext uri="{FF2B5EF4-FFF2-40B4-BE49-F238E27FC236}">
                  <a16:creationId xmlns:a16="http://schemas.microsoft.com/office/drawing/2014/main" id="{515C69C4-1974-4D4C-AE56-234DD2DA6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rgbClr val="CC0000"/>
                  </a:solidFill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903" name="Text Box 333">
              <a:extLst>
                <a:ext uri="{FF2B5EF4-FFF2-40B4-BE49-F238E27FC236}">
                  <a16:creationId xmlns:a16="http://schemas.microsoft.com/office/drawing/2014/main" id="{C46F62DC-F427-724B-8FB8-C254514C2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904" name="Text Box 334">
              <a:extLst>
                <a:ext uri="{FF2B5EF4-FFF2-40B4-BE49-F238E27FC236}">
                  <a16:creationId xmlns:a16="http://schemas.microsoft.com/office/drawing/2014/main" id="{3BBCBB59-3B64-F443-B6DA-C2384B7DA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905" name="Text Box 335">
              <a:extLst>
                <a:ext uri="{FF2B5EF4-FFF2-40B4-BE49-F238E27FC236}">
                  <a16:creationId xmlns:a16="http://schemas.microsoft.com/office/drawing/2014/main" id="{D09AED89-4695-ED49-9292-29E22442F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16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906" name="Text Box 336">
              <a:extLst>
                <a:ext uri="{FF2B5EF4-FFF2-40B4-BE49-F238E27FC236}">
                  <a16:creationId xmlns:a16="http://schemas.microsoft.com/office/drawing/2014/main" id="{C2855513-5DFD-4C49-BDA2-0806D4B1A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</p:grpSp>
      <p:sp>
        <p:nvSpPr>
          <p:cNvPr id="32776" name="AutoShape 337">
            <a:extLst>
              <a:ext uri="{FF2B5EF4-FFF2-40B4-BE49-F238E27FC236}">
                <a16:creationId xmlns:a16="http://schemas.microsoft.com/office/drawing/2014/main" id="{1AB415AA-5589-4D4F-BB97-99E7B84B4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083050"/>
            <a:ext cx="1992313" cy="38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32777" name="AutoShape 338">
            <a:extLst>
              <a:ext uri="{FF2B5EF4-FFF2-40B4-BE49-F238E27FC236}">
                <a16:creationId xmlns:a16="http://schemas.microsoft.com/office/drawing/2014/main" id="{D8A668B2-DF70-674E-9367-2BBC57E7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4119563"/>
            <a:ext cx="971550" cy="75565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32778" name="AutoShape 339">
            <a:extLst>
              <a:ext uri="{FF2B5EF4-FFF2-40B4-BE49-F238E27FC236}">
                <a16:creationId xmlns:a16="http://schemas.microsoft.com/office/drawing/2014/main" id="{DECEC381-10C1-9F42-82B2-3D952A8F3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3321050"/>
            <a:ext cx="935037" cy="1582738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99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aphicFrame>
        <p:nvGraphicFramePr>
          <p:cNvPr id="46090" name="Object 340">
            <a:extLst>
              <a:ext uri="{FF2B5EF4-FFF2-40B4-BE49-F238E27FC236}">
                <a16:creationId xmlns:a16="http://schemas.microsoft.com/office/drawing/2014/main" id="{1C0702E7-73FC-0F4A-A1C2-511DDC64F5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738" y="1752600"/>
          <a:ext cx="4149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2" name="公式" r:id="rId5" imgW="50025300" imgH="4686300" progId="Equation.3">
                  <p:embed/>
                </p:oleObj>
              </mc:Choice>
              <mc:Fallback>
                <p:oleObj name="公式" r:id="rId5" imgW="50025300" imgH="4686300" progId="Equation.3">
                  <p:embed/>
                  <p:pic>
                    <p:nvPicPr>
                      <p:cNvPr id="0" name="Object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738" y="1752600"/>
                        <a:ext cx="4149725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AutoShape 341">
            <a:extLst>
              <a:ext uri="{FF2B5EF4-FFF2-40B4-BE49-F238E27FC236}">
                <a16:creationId xmlns:a16="http://schemas.microsoft.com/office/drawing/2014/main" id="{2C884106-118A-BB4B-8E52-DAF6262FA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273425"/>
            <a:ext cx="2187575" cy="1666875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>
              <a:solidFill>
                <a:schemeClr val="tx2"/>
              </a:solidFill>
            </a:endParaRPr>
          </a:p>
        </p:txBody>
      </p:sp>
      <p:grpSp>
        <p:nvGrpSpPr>
          <p:cNvPr id="46092" name="Group 342">
            <a:extLst>
              <a:ext uri="{FF2B5EF4-FFF2-40B4-BE49-F238E27FC236}">
                <a16:creationId xmlns:a16="http://schemas.microsoft.com/office/drawing/2014/main" id="{A9A09BCD-7E44-ED42-83B0-B10A35389B73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743200"/>
            <a:ext cx="2906713" cy="2257425"/>
            <a:chOff x="761" y="1602"/>
            <a:chExt cx="1831" cy="1422"/>
          </a:xfrm>
        </p:grpSpPr>
        <p:grpSp>
          <p:nvGrpSpPr>
            <p:cNvPr id="46148" name="Group 343">
              <a:extLst>
                <a:ext uri="{FF2B5EF4-FFF2-40B4-BE49-F238E27FC236}">
                  <a16:creationId xmlns:a16="http://schemas.microsoft.com/office/drawing/2014/main" id="{CECC801A-9DAD-7142-8D7F-001F67C68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" y="1708"/>
              <a:ext cx="1772" cy="1296"/>
              <a:chOff x="3216" y="2496"/>
              <a:chExt cx="1968" cy="1488"/>
            </a:xfrm>
          </p:grpSpPr>
          <p:sp>
            <p:nvSpPr>
              <p:cNvPr id="32868" name="Rectangle 344">
                <a:extLst>
                  <a:ext uri="{FF2B5EF4-FFF2-40B4-BE49-F238E27FC236}">
                    <a16:creationId xmlns:a16="http://schemas.microsoft.com/office/drawing/2014/main" id="{49F35685-43B7-0746-8EF5-31E941073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2869" name="Line 345">
                <a:extLst>
                  <a:ext uri="{FF2B5EF4-FFF2-40B4-BE49-F238E27FC236}">
                    <a16:creationId xmlns:a16="http://schemas.microsoft.com/office/drawing/2014/main" id="{9E1C57FC-A3A6-1A49-BB47-9836C7B06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70" name="Line 346">
                <a:extLst>
                  <a:ext uri="{FF2B5EF4-FFF2-40B4-BE49-F238E27FC236}">
                    <a16:creationId xmlns:a16="http://schemas.microsoft.com/office/drawing/2014/main" id="{DC16BE3E-14A9-974F-A029-E87C812F2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71" name="Line 347">
                <a:extLst>
                  <a:ext uri="{FF2B5EF4-FFF2-40B4-BE49-F238E27FC236}">
                    <a16:creationId xmlns:a16="http://schemas.microsoft.com/office/drawing/2014/main" id="{D0D7ACFC-C338-8449-92BA-4A77565AC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72" name="Line 348">
                <a:extLst>
                  <a:ext uri="{FF2B5EF4-FFF2-40B4-BE49-F238E27FC236}">
                    <a16:creationId xmlns:a16="http://schemas.microsoft.com/office/drawing/2014/main" id="{67392430-BA15-E140-8A34-6AB92DCC3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73" name="Line 349">
                <a:extLst>
                  <a:ext uri="{FF2B5EF4-FFF2-40B4-BE49-F238E27FC236}">
                    <a16:creationId xmlns:a16="http://schemas.microsoft.com/office/drawing/2014/main" id="{47B5AF54-B5D0-E149-A7DF-F4A10C8F8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74" name="Line 350">
                <a:extLst>
                  <a:ext uri="{FF2B5EF4-FFF2-40B4-BE49-F238E27FC236}">
                    <a16:creationId xmlns:a16="http://schemas.microsoft.com/office/drawing/2014/main" id="{5499D004-8A9E-9E49-878A-A042CB5F7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75" name="Line 351">
                <a:extLst>
                  <a:ext uri="{FF2B5EF4-FFF2-40B4-BE49-F238E27FC236}">
                    <a16:creationId xmlns:a16="http://schemas.microsoft.com/office/drawing/2014/main" id="{927B196F-8E49-5D46-B863-16B630781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32838" name="Text Box 352">
              <a:extLst>
                <a:ext uri="{FF2B5EF4-FFF2-40B4-BE49-F238E27FC236}">
                  <a16:creationId xmlns:a16="http://schemas.microsoft.com/office/drawing/2014/main" id="{532F540B-6050-1443-A257-E0F2673EB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2839" name="Text Box 353">
              <a:extLst>
                <a:ext uri="{FF2B5EF4-FFF2-40B4-BE49-F238E27FC236}">
                  <a16:creationId xmlns:a16="http://schemas.microsoft.com/office/drawing/2014/main" id="{15724473-CBF4-5E49-936F-D9DA18C14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2840" name="Text Box 354">
              <a:extLst>
                <a:ext uri="{FF2B5EF4-FFF2-40B4-BE49-F238E27FC236}">
                  <a16:creationId xmlns:a16="http://schemas.microsoft.com/office/drawing/2014/main" id="{23812832-3F68-494C-863F-B1632233A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2841" name="Text Box 355">
              <a:extLst>
                <a:ext uri="{FF2B5EF4-FFF2-40B4-BE49-F238E27FC236}">
                  <a16:creationId xmlns:a16="http://schemas.microsoft.com/office/drawing/2014/main" id="{21E2AA00-067E-EC46-84C2-23C8543D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2842" name="Text Box 356">
              <a:extLst>
                <a:ext uri="{FF2B5EF4-FFF2-40B4-BE49-F238E27FC236}">
                  <a16:creationId xmlns:a16="http://schemas.microsoft.com/office/drawing/2014/main" id="{8515B830-3327-B447-A764-34C0D5DA0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190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2843" name="Text Box 357">
              <a:extLst>
                <a:ext uri="{FF2B5EF4-FFF2-40B4-BE49-F238E27FC236}">
                  <a16:creationId xmlns:a16="http://schemas.microsoft.com/office/drawing/2014/main" id="{F7827601-1EF6-C54C-96FF-D6809E726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218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2844" name="Text Box 358">
              <a:extLst>
                <a:ext uri="{FF2B5EF4-FFF2-40B4-BE49-F238E27FC236}">
                  <a16:creationId xmlns:a16="http://schemas.microsoft.com/office/drawing/2014/main" id="{30C682AF-4D8A-3D47-8C15-921C38804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7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2845" name="Text Box 359">
              <a:extLst>
                <a:ext uri="{FF2B5EF4-FFF2-40B4-BE49-F238E27FC236}">
                  <a16:creationId xmlns:a16="http://schemas.microsoft.com/office/drawing/2014/main" id="{CCC8A0D3-61AF-7446-8ED0-B555738F5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76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2846" name="Text Box 360">
              <a:extLst>
                <a:ext uri="{FF2B5EF4-FFF2-40B4-BE49-F238E27FC236}">
                  <a16:creationId xmlns:a16="http://schemas.microsoft.com/office/drawing/2014/main" id="{CD869795-E1D2-CE47-895B-C358827AB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189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47" name="Text Box 361">
              <a:extLst>
                <a:ext uri="{FF2B5EF4-FFF2-40B4-BE49-F238E27FC236}">
                  <a16:creationId xmlns:a16="http://schemas.microsoft.com/office/drawing/2014/main" id="{616C624E-BDC3-9144-85AB-F659AFC8C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44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848" name="Text Box 362">
              <a:extLst>
                <a:ext uri="{FF2B5EF4-FFF2-40B4-BE49-F238E27FC236}">
                  <a16:creationId xmlns:a16="http://schemas.microsoft.com/office/drawing/2014/main" id="{4E8DFF20-81A8-3C45-B564-A93218F6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190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49" name="Text Box 363">
              <a:extLst>
                <a:ext uri="{FF2B5EF4-FFF2-40B4-BE49-F238E27FC236}">
                  <a16:creationId xmlns:a16="http://schemas.microsoft.com/office/drawing/2014/main" id="{6E36C187-0CE7-C047-9D67-D69896F1C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50" name="Text Box 364">
              <a:extLst>
                <a:ext uri="{FF2B5EF4-FFF2-40B4-BE49-F238E27FC236}">
                  <a16:creationId xmlns:a16="http://schemas.microsoft.com/office/drawing/2014/main" id="{A637FF98-D778-024D-8082-40457B72C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51" name="Text Box 365">
              <a:extLst>
                <a:ext uri="{FF2B5EF4-FFF2-40B4-BE49-F238E27FC236}">
                  <a16:creationId xmlns:a16="http://schemas.microsoft.com/office/drawing/2014/main" id="{BD73FC43-9FF4-FC4C-AD23-10D9B07E2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18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852" name="Text Box 366">
              <a:extLst>
                <a:ext uri="{FF2B5EF4-FFF2-40B4-BE49-F238E27FC236}">
                  <a16:creationId xmlns:a16="http://schemas.microsoft.com/office/drawing/2014/main" id="{CF738B40-B8A4-1547-8557-7F4868AA4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188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53" name="Text Box 367">
              <a:extLst>
                <a:ext uri="{FF2B5EF4-FFF2-40B4-BE49-F238E27FC236}">
                  <a16:creationId xmlns:a16="http://schemas.microsoft.com/office/drawing/2014/main" id="{11C19A5B-A5DD-AD40-892C-EDB7F88DE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46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54" name="Text Box 368">
              <a:extLst>
                <a:ext uri="{FF2B5EF4-FFF2-40B4-BE49-F238E27FC236}">
                  <a16:creationId xmlns:a16="http://schemas.microsoft.com/office/drawing/2014/main" id="{70CDAA54-CC62-B64E-BFCB-C943A1EF2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55" name="Text Box 369">
              <a:extLst>
                <a:ext uri="{FF2B5EF4-FFF2-40B4-BE49-F238E27FC236}">
                  <a16:creationId xmlns:a16="http://schemas.microsoft.com/office/drawing/2014/main" id="{65EBE534-14FC-CA44-9F90-19DB23CDE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56" name="Text Box 370">
              <a:extLst>
                <a:ext uri="{FF2B5EF4-FFF2-40B4-BE49-F238E27FC236}">
                  <a16:creationId xmlns:a16="http://schemas.microsoft.com/office/drawing/2014/main" id="{4A9248DA-EB14-244B-94FF-E4CDB17A5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57" name="Text Box 371">
              <a:extLst>
                <a:ext uri="{FF2B5EF4-FFF2-40B4-BE49-F238E27FC236}">
                  <a16:creationId xmlns:a16="http://schemas.microsoft.com/office/drawing/2014/main" id="{68435A3A-D70E-C342-BD35-014F78C13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58" name="Text Box 372">
              <a:extLst>
                <a:ext uri="{FF2B5EF4-FFF2-40B4-BE49-F238E27FC236}">
                  <a16:creationId xmlns:a16="http://schemas.microsoft.com/office/drawing/2014/main" id="{0A8A1704-50D7-754C-9F9C-A23BED98E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59" name="Text Box 373">
              <a:extLst>
                <a:ext uri="{FF2B5EF4-FFF2-40B4-BE49-F238E27FC236}">
                  <a16:creationId xmlns:a16="http://schemas.microsoft.com/office/drawing/2014/main" id="{1A9DF2B8-E5D3-5943-98B2-F32154E9F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60" name="Text Box 374">
              <a:extLst>
                <a:ext uri="{FF2B5EF4-FFF2-40B4-BE49-F238E27FC236}">
                  <a16:creationId xmlns:a16="http://schemas.microsoft.com/office/drawing/2014/main" id="{6E854C8F-056D-2B42-AFD2-973DABADB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61" name="Text Box 375">
              <a:extLst>
                <a:ext uri="{FF2B5EF4-FFF2-40B4-BE49-F238E27FC236}">
                  <a16:creationId xmlns:a16="http://schemas.microsoft.com/office/drawing/2014/main" id="{7CEBAA12-D779-6C46-B1B2-1B2FCF138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1775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CD</a:t>
              </a:r>
            </a:p>
          </p:txBody>
        </p:sp>
        <p:sp>
          <p:nvSpPr>
            <p:cNvPr id="32862" name="Text Box 376">
              <a:extLst>
                <a:ext uri="{FF2B5EF4-FFF2-40B4-BE49-F238E27FC236}">
                  <a16:creationId xmlns:a16="http://schemas.microsoft.com/office/drawing/2014/main" id="{AF547025-775A-1945-A594-FF0401209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" y="1602"/>
              <a:ext cx="3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AB</a:t>
              </a:r>
            </a:p>
          </p:txBody>
        </p:sp>
        <p:sp>
          <p:nvSpPr>
            <p:cNvPr id="32863" name="Text Box 377">
              <a:extLst>
                <a:ext uri="{FF2B5EF4-FFF2-40B4-BE49-F238E27FC236}">
                  <a16:creationId xmlns:a16="http://schemas.microsoft.com/office/drawing/2014/main" id="{AEDE8A78-9781-D14A-9D6A-286FBED17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64" name="Text Box 378">
              <a:extLst>
                <a:ext uri="{FF2B5EF4-FFF2-40B4-BE49-F238E27FC236}">
                  <a16:creationId xmlns:a16="http://schemas.microsoft.com/office/drawing/2014/main" id="{23FF84C1-C445-B047-8A43-6918DEF48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65" name="Text Box 379">
              <a:extLst>
                <a:ext uri="{FF2B5EF4-FFF2-40B4-BE49-F238E27FC236}">
                  <a16:creationId xmlns:a16="http://schemas.microsoft.com/office/drawing/2014/main" id="{D24E3F6F-3356-F842-85A1-E9C933A0B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66" name="Text Box 380">
              <a:extLst>
                <a:ext uri="{FF2B5EF4-FFF2-40B4-BE49-F238E27FC236}">
                  <a16:creationId xmlns:a16="http://schemas.microsoft.com/office/drawing/2014/main" id="{9C90A841-3047-6D49-994E-FDEED41F8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16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867" name="Text Box 381">
              <a:extLst>
                <a:ext uri="{FF2B5EF4-FFF2-40B4-BE49-F238E27FC236}">
                  <a16:creationId xmlns:a16="http://schemas.microsoft.com/office/drawing/2014/main" id="{69BA7CE5-318F-3B4C-BA5F-401858FFE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</p:grpSp>
      <p:sp>
        <p:nvSpPr>
          <p:cNvPr id="32782" name="AutoShape 382">
            <a:extLst>
              <a:ext uri="{FF2B5EF4-FFF2-40B4-BE49-F238E27FC236}">
                <a16:creationId xmlns:a16="http://schemas.microsoft.com/office/drawing/2014/main" id="{792A548A-B299-2D47-B839-CFFF8E0C7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3" y="4119563"/>
            <a:ext cx="990600" cy="762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aphicFrame>
        <p:nvGraphicFramePr>
          <p:cNvPr id="46094" name="Object 383">
            <a:extLst>
              <a:ext uri="{FF2B5EF4-FFF2-40B4-BE49-F238E27FC236}">
                <a16:creationId xmlns:a16="http://schemas.microsoft.com/office/drawing/2014/main" id="{4514E9B3-F0B0-B247-8FF0-449B62C3E7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5407025"/>
          <a:ext cx="163353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3" name="公式" r:id="rId7" imgW="19900900" imgH="4978400" progId="Equation.3">
                  <p:embed/>
                </p:oleObj>
              </mc:Choice>
              <mc:Fallback>
                <p:oleObj name="公式" r:id="rId7" imgW="19900900" imgH="4978400" progId="Equation.3">
                  <p:embed/>
                  <p:pic>
                    <p:nvPicPr>
                      <p:cNvPr id="0" name="Object 3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407025"/>
                        <a:ext cx="163353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5" name="Object 384">
            <a:extLst>
              <a:ext uri="{FF2B5EF4-FFF2-40B4-BE49-F238E27FC236}">
                <a16:creationId xmlns:a16="http://schemas.microsoft.com/office/drawing/2014/main" id="{AA413E13-2E14-8342-A17F-45966CAA0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7725" y="5405438"/>
          <a:ext cx="10572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4" name="公式" r:id="rId9" imgW="12877800" imgH="4978400" progId="Equation.3">
                  <p:embed/>
                </p:oleObj>
              </mc:Choice>
              <mc:Fallback>
                <p:oleObj name="公式" r:id="rId9" imgW="12877800" imgH="4978400" progId="Equation.3">
                  <p:embed/>
                  <p:pic>
                    <p:nvPicPr>
                      <p:cNvPr id="0" name="Object 3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5405438"/>
                        <a:ext cx="10572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5" name="Line 385">
            <a:extLst>
              <a:ext uri="{FF2B5EF4-FFF2-40B4-BE49-F238E27FC236}">
                <a16:creationId xmlns:a16="http://schemas.microsoft.com/office/drawing/2014/main" id="{EC84779F-FE2A-AA4F-ACEF-09C996A911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2000" y="4873625"/>
            <a:ext cx="228600" cy="6096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86" name="Line 386">
            <a:extLst>
              <a:ext uri="{FF2B5EF4-FFF2-40B4-BE49-F238E27FC236}">
                <a16:creationId xmlns:a16="http://schemas.microsoft.com/office/drawing/2014/main" id="{1CB5116D-595C-4C4F-861A-DFF2288305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3806825"/>
            <a:ext cx="457200" cy="16002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87" name="Line 387">
            <a:extLst>
              <a:ext uri="{FF2B5EF4-FFF2-40B4-BE49-F238E27FC236}">
                <a16:creationId xmlns:a16="http://schemas.microsoft.com/office/drawing/2014/main" id="{A916F34D-D0E5-D94C-86CB-7808B008F5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0600" y="4492625"/>
            <a:ext cx="762000" cy="914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88" name="Line 388">
            <a:extLst>
              <a:ext uri="{FF2B5EF4-FFF2-40B4-BE49-F238E27FC236}">
                <a16:creationId xmlns:a16="http://schemas.microsoft.com/office/drawing/2014/main" id="{D2201D45-D343-764A-A9DC-17F4F4EBEA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95400" y="4568825"/>
            <a:ext cx="981075" cy="8382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89" name="AutoShape 389">
            <a:extLst>
              <a:ext uri="{FF2B5EF4-FFF2-40B4-BE49-F238E27FC236}">
                <a16:creationId xmlns:a16="http://schemas.microsoft.com/office/drawing/2014/main" id="{AB051B31-9280-404A-BE21-87F2B4ED2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3670300"/>
            <a:ext cx="971550" cy="7921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32790" name="Line 390">
            <a:extLst>
              <a:ext uri="{FF2B5EF4-FFF2-40B4-BE49-F238E27FC236}">
                <a16:creationId xmlns:a16="http://schemas.microsoft.com/office/drawing/2014/main" id="{7EA2A823-6545-8449-95AD-38CE273EC1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4492625"/>
            <a:ext cx="838200" cy="914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91" name="Line 391">
            <a:extLst>
              <a:ext uri="{FF2B5EF4-FFF2-40B4-BE49-F238E27FC236}">
                <a16:creationId xmlns:a16="http://schemas.microsoft.com/office/drawing/2014/main" id="{2F3CBA43-FD19-904C-906D-6B6E523170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00600" y="4873625"/>
            <a:ext cx="609600" cy="533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92" name="AutoShape 392">
            <a:extLst>
              <a:ext uri="{FF2B5EF4-FFF2-40B4-BE49-F238E27FC236}">
                <a16:creationId xmlns:a16="http://schemas.microsoft.com/office/drawing/2014/main" id="{0E801251-2162-5C40-BB1A-5C2D89483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1163" y="4071938"/>
            <a:ext cx="971550" cy="85725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zh-CN">
              <a:solidFill>
                <a:schemeClr val="tx2"/>
              </a:solidFill>
            </a:endParaRPr>
          </a:p>
        </p:txBody>
      </p:sp>
      <p:grpSp>
        <p:nvGrpSpPr>
          <p:cNvPr id="46104" name="Group 393">
            <a:extLst>
              <a:ext uri="{FF2B5EF4-FFF2-40B4-BE49-F238E27FC236}">
                <a16:creationId xmlns:a16="http://schemas.microsoft.com/office/drawing/2014/main" id="{A23ADA0C-3E6C-7442-B516-D701E715B6EF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740025"/>
            <a:ext cx="2906713" cy="2257425"/>
            <a:chOff x="761" y="1602"/>
            <a:chExt cx="1831" cy="1422"/>
          </a:xfrm>
        </p:grpSpPr>
        <p:grpSp>
          <p:nvGrpSpPr>
            <p:cNvPr id="46109" name="Group 394">
              <a:extLst>
                <a:ext uri="{FF2B5EF4-FFF2-40B4-BE49-F238E27FC236}">
                  <a16:creationId xmlns:a16="http://schemas.microsoft.com/office/drawing/2014/main" id="{5D64D650-D5C4-9B46-B7E3-51BC75E4DB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" y="1708"/>
              <a:ext cx="1772" cy="1296"/>
              <a:chOff x="3216" y="2496"/>
              <a:chExt cx="1968" cy="1488"/>
            </a:xfrm>
          </p:grpSpPr>
          <p:sp>
            <p:nvSpPr>
              <p:cNvPr id="32829" name="Rectangle 395">
                <a:extLst>
                  <a:ext uri="{FF2B5EF4-FFF2-40B4-BE49-F238E27FC236}">
                    <a16:creationId xmlns:a16="http://schemas.microsoft.com/office/drawing/2014/main" id="{AA52F4C9-1576-5F4D-904A-B4482E458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2830" name="Line 396">
                <a:extLst>
                  <a:ext uri="{FF2B5EF4-FFF2-40B4-BE49-F238E27FC236}">
                    <a16:creationId xmlns:a16="http://schemas.microsoft.com/office/drawing/2014/main" id="{D792C08D-48F9-BC47-9615-64F261495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31" name="Line 397">
                <a:extLst>
                  <a:ext uri="{FF2B5EF4-FFF2-40B4-BE49-F238E27FC236}">
                    <a16:creationId xmlns:a16="http://schemas.microsoft.com/office/drawing/2014/main" id="{87664373-1634-DB43-B1A9-79E5F56BF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32" name="Line 398">
                <a:extLst>
                  <a:ext uri="{FF2B5EF4-FFF2-40B4-BE49-F238E27FC236}">
                    <a16:creationId xmlns:a16="http://schemas.microsoft.com/office/drawing/2014/main" id="{ECE58554-9E82-DC44-B22A-44A29EB22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33" name="Line 399">
                <a:extLst>
                  <a:ext uri="{FF2B5EF4-FFF2-40B4-BE49-F238E27FC236}">
                    <a16:creationId xmlns:a16="http://schemas.microsoft.com/office/drawing/2014/main" id="{91914266-F308-8F4B-A155-2A3CF5010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34" name="Line 400">
                <a:extLst>
                  <a:ext uri="{FF2B5EF4-FFF2-40B4-BE49-F238E27FC236}">
                    <a16:creationId xmlns:a16="http://schemas.microsoft.com/office/drawing/2014/main" id="{11ACA967-0C32-BD4D-BC45-559475FDF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35" name="Line 401">
                <a:extLst>
                  <a:ext uri="{FF2B5EF4-FFF2-40B4-BE49-F238E27FC236}">
                    <a16:creationId xmlns:a16="http://schemas.microsoft.com/office/drawing/2014/main" id="{9DC69ADE-C545-1946-B8A5-2ADC0A80C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32836" name="Line 402">
                <a:extLst>
                  <a:ext uri="{FF2B5EF4-FFF2-40B4-BE49-F238E27FC236}">
                    <a16:creationId xmlns:a16="http://schemas.microsoft.com/office/drawing/2014/main" id="{138C1DDA-0FFC-4440-92BE-0E9717292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32799" name="Text Box 403">
              <a:extLst>
                <a:ext uri="{FF2B5EF4-FFF2-40B4-BE49-F238E27FC236}">
                  <a16:creationId xmlns:a16="http://schemas.microsoft.com/office/drawing/2014/main" id="{2F09381D-10F6-3F4B-9133-9896AC09AE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2800" name="Text Box 404">
              <a:extLst>
                <a:ext uri="{FF2B5EF4-FFF2-40B4-BE49-F238E27FC236}">
                  <a16:creationId xmlns:a16="http://schemas.microsoft.com/office/drawing/2014/main" id="{8EE9B0A8-451E-7A4D-9E84-5B1F12FAF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2801" name="Text Box 405">
              <a:extLst>
                <a:ext uri="{FF2B5EF4-FFF2-40B4-BE49-F238E27FC236}">
                  <a16:creationId xmlns:a16="http://schemas.microsoft.com/office/drawing/2014/main" id="{34A78D9C-23A5-D149-93A5-BFDFBF7CE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2802" name="Text Box 406">
              <a:extLst>
                <a:ext uri="{FF2B5EF4-FFF2-40B4-BE49-F238E27FC236}">
                  <a16:creationId xmlns:a16="http://schemas.microsoft.com/office/drawing/2014/main" id="{F4AE89C4-5160-E142-8015-7D652654C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" y="170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2803" name="Text Box 407">
              <a:extLst>
                <a:ext uri="{FF2B5EF4-FFF2-40B4-BE49-F238E27FC236}">
                  <a16:creationId xmlns:a16="http://schemas.microsoft.com/office/drawing/2014/main" id="{83FF24BE-799B-B244-BA75-86F10FC32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190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00</a:t>
              </a:r>
            </a:p>
          </p:txBody>
        </p:sp>
        <p:sp>
          <p:nvSpPr>
            <p:cNvPr id="32804" name="Text Box 408">
              <a:extLst>
                <a:ext uri="{FF2B5EF4-FFF2-40B4-BE49-F238E27FC236}">
                  <a16:creationId xmlns:a16="http://schemas.microsoft.com/office/drawing/2014/main" id="{6B8E161C-D9BA-734A-B37F-316DFC113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218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01</a:t>
              </a:r>
            </a:p>
          </p:txBody>
        </p:sp>
        <p:sp>
          <p:nvSpPr>
            <p:cNvPr id="32805" name="Text Box 409">
              <a:extLst>
                <a:ext uri="{FF2B5EF4-FFF2-40B4-BE49-F238E27FC236}">
                  <a16:creationId xmlns:a16="http://schemas.microsoft.com/office/drawing/2014/main" id="{843F421F-92E8-0A4D-B28A-87FA995FE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7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11</a:t>
              </a:r>
            </a:p>
          </p:txBody>
        </p:sp>
        <p:sp>
          <p:nvSpPr>
            <p:cNvPr id="32806" name="Text Box 410">
              <a:extLst>
                <a:ext uri="{FF2B5EF4-FFF2-40B4-BE49-F238E27FC236}">
                  <a16:creationId xmlns:a16="http://schemas.microsoft.com/office/drawing/2014/main" id="{9F46DE63-D9F1-F247-B36D-35C588A9F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76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10</a:t>
              </a:r>
            </a:p>
          </p:txBody>
        </p:sp>
        <p:sp>
          <p:nvSpPr>
            <p:cNvPr id="32807" name="Text Box 411">
              <a:extLst>
                <a:ext uri="{FF2B5EF4-FFF2-40B4-BE49-F238E27FC236}">
                  <a16:creationId xmlns:a16="http://schemas.microsoft.com/office/drawing/2014/main" id="{E1A86652-5A78-A946-A9A2-A739F7811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189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08" name="Text Box 412">
              <a:extLst>
                <a:ext uri="{FF2B5EF4-FFF2-40B4-BE49-F238E27FC236}">
                  <a16:creationId xmlns:a16="http://schemas.microsoft.com/office/drawing/2014/main" id="{E8EC5EFB-8A00-914C-A9AC-992098939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44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09" name="Text Box 413">
              <a:extLst>
                <a:ext uri="{FF2B5EF4-FFF2-40B4-BE49-F238E27FC236}">
                  <a16:creationId xmlns:a16="http://schemas.microsoft.com/office/drawing/2014/main" id="{3244C95F-8CDC-4247-BD30-13A0D7C0C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1900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10" name="Text Box 414">
              <a:extLst>
                <a:ext uri="{FF2B5EF4-FFF2-40B4-BE49-F238E27FC236}">
                  <a16:creationId xmlns:a16="http://schemas.microsoft.com/office/drawing/2014/main" id="{611474EA-43AA-8B41-B4BD-D8B3C3927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11" name="Text Box 415">
              <a:extLst>
                <a:ext uri="{FF2B5EF4-FFF2-40B4-BE49-F238E27FC236}">
                  <a16:creationId xmlns:a16="http://schemas.microsoft.com/office/drawing/2014/main" id="{84223B15-C804-C74B-AC38-F6711251A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7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12" name="Text Box 416">
              <a:extLst>
                <a:ext uri="{FF2B5EF4-FFF2-40B4-BE49-F238E27FC236}">
                  <a16:creationId xmlns:a16="http://schemas.microsoft.com/office/drawing/2014/main" id="{A5A842F3-03E8-D442-97BC-105AC5815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188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13" name="Text Box 417">
              <a:extLst>
                <a:ext uri="{FF2B5EF4-FFF2-40B4-BE49-F238E27FC236}">
                  <a16:creationId xmlns:a16="http://schemas.microsoft.com/office/drawing/2014/main" id="{52CBE88A-8895-054E-896E-0E1147383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188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14" name="Text Box 418">
              <a:extLst>
                <a:ext uri="{FF2B5EF4-FFF2-40B4-BE49-F238E27FC236}">
                  <a16:creationId xmlns:a16="http://schemas.microsoft.com/office/drawing/2014/main" id="{A2340CEA-FCDF-2247-80A2-012755D6C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46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15" name="Text Box 419">
              <a:extLst>
                <a:ext uri="{FF2B5EF4-FFF2-40B4-BE49-F238E27FC236}">
                  <a16:creationId xmlns:a16="http://schemas.microsoft.com/office/drawing/2014/main" id="{E5AF3E46-E087-D74E-A8CB-79AAD31AF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16" name="Text Box 420">
              <a:extLst>
                <a:ext uri="{FF2B5EF4-FFF2-40B4-BE49-F238E27FC236}">
                  <a16:creationId xmlns:a16="http://schemas.microsoft.com/office/drawing/2014/main" id="{BA2A82A9-DD30-E540-88E2-CF6C74AE8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17" name="Text Box 421">
              <a:extLst>
                <a:ext uri="{FF2B5EF4-FFF2-40B4-BE49-F238E27FC236}">
                  <a16:creationId xmlns:a16="http://schemas.microsoft.com/office/drawing/2014/main" id="{28FEA960-B335-4C44-86E3-ECB124977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476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18" name="Text Box 422">
              <a:extLst>
                <a:ext uri="{FF2B5EF4-FFF2-40B4-BE49-F238E27FC236}">
                  <a16:creationId xmlns:a16="http://schemas.microsoft.com/office/drawing/2014/main" id="{B5F8B9EB-B300-FE4D-8D40-BE05B3BB3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19" name="Text Box 423">
              <a:extLst>
                <a:ext uri="{FF2B5EF4-FFF2-40B4-BE49-F238E27FC236}">
                  <a16:creationId xmlns:a16="http://schemas.microsoft.com/office/drawing/2014/main" id="{4792165E-8234-354F-860B-1AD16C541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" y="276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20" name="Text Box 424">
              <a:extLst>
                <a:ext uri="{FF2B5EF4-FFF2-40B4-BE49-F238E27FC236}">
                  <a16:creationId xmlns:a16="http://schemas.microsoft.com/office/drawing/2014/main" id="{97466B63-1718-D347-98EC-9AFCFAFDD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21" name="Text Box 425">
              <a:extLst>
                <a:ext uri="{FF2B5EF4-FFF2-40B4-BE49-F238E27FC236}">
                  <a16:creationId xmlns:a16="http://schemas.microsoft.com/office/drawing/2014/main" id="{E3A77364-F6F8-9744-8F32-12344BB00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774"/>
              <a:ext cx="1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</a:p>
          </p:txBody>
        </p:sp>
        <p:sp>
          <p:nvSpPr>
            <p:cNvPr id="32822" name="Text Box 426">
              <a:extLst>
                <a:ext uri="{FF2B5EF4-FFF2-40B4-BE49-F238E27FC236}">
                  <a16:creationId xmlns:a16="http://schemas.microsoft.com/office/drawing/2014/main" id="{37974A53-12B1-574C-BC04-B86994E71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1775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CD</a:t>
              </a:r>
            </a:p>
          </p:txBody>
        </p:sp>
        <p:sp>
          <p:nvSpPr>
            <p:cNvPr id="32823" name="Text Box 427">
              <a:extLst>
                <a:ext uri="{FF2B5EF4-FFF2-40B4-BE49-F238E27FC236}">
                  <a16:creationId xmlns:a16="http://schemas.microsoft.com/office/drawing/2014/main" id="{FB439F2F-D23D-9A4C-AC94-68AF40011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" y="1602"/>
              <a:ext cx="3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solidFill>
                    <a:schemeClr val="tx2"/>
                  </a:solidFill>
                  <a:latin typeface="Times New Roman" charset="0"/>
                </a:rPr>
                <a:t>AB</a:t>
              </a:r>
            </a:p>
          </p:txBody>
        </p:sp>
        <p:sp>
          <p:nvSpPr>
            <p:cNvPr id="32824" name="Text Box 428">
              <a:extLst>
                <a:ext uri="{FF2B5EF4-FFF2-40B4-BE49-F238E27FC236}">
                  <a16:creationId xmlns:a16="http://schemas.microsoft.com/office/drawing/2014/main" id="{EFDFAC91-6528-054F-8E8B-4EA716B52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" y="191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25" name="Text Box 429">
              <a:extLst>
                <a:ext uri="{FF2B5EF4-FFF2-40B4-BE49-F238E27FC236}">
                  <a16:creationId xmlns:a16="http://schemas.microsoft.com/office/drawing/2014/main" id="{AE4E92B1-D24F-CC45-8B24-C2B5E5AA8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26" name="Text Box 430">
              <a:extLst>
                <a:ext uri="{FF2B5EF4-FFF2-40B4-BE49-F238E27FC236}">
                  <a16:creationId xmlns:a16="http://schemas.microsoft.com/office/drawing/2014/main" id="{BBF61608-7882-C245-B645-1B9D84D8D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32827" name="Text Box 431">
              <a:extLst>
                <a:ext uri="{FF2B5EF4-FFF2-40B4-BE49-F238E27FC236}">
                  <a16:creationId xmlns:a16="http://schemas.microsoft.com/office/drawing/2014/main" id="{384DBA4B-503D-5249-BC1F-F33C892F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160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1</a:t>
              </a:r>
            </a:p>
          </p:txBody>
        </p:sp>
        <p:sp>
          <p:nvSpPr>
            <p:cNvPr id="32828" name="Text Box 432">
              <a:extLst>
                <a:ext uri="{FF2B5EF4-FFF2-40B4-BE49-F238E27FC236}">
                  <a16:creationId xmlns:a16="http://schemas.microsoft.com/office/drawing/2014/main" id="{B7775595-3D76-A348-8392-AA4F4FF84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736"/>
              <a:ext cx="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1">
                  <a:latin typeface="Times New Roman" charset="0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</p:grpSp>
      <p:sp>
        <p:nvSpPr>
          <p:cNvPr id="32794" name="AutoShape 433">
            <a:extLst>
              <a:ext uri="{FF2B5EF4-FFF2-40B4-BE49-F238E27FC236}">
                <a16:creationId xmlns:a16="http://schemas.microsoft.com/office/drawing/2014/main" id="{49752002-575A-CA4E-81A8-CB3A85F4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111625"/>
            <a:ext cx="1979613" cy="360363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aphicFrame>
        <p:nvGraphicFramePr>
          <p:cNvPr id="46106" name="Object 434">
            <a:extLst>
              <a:ext uri="{FF2B5EF4-FFF2-40B4-BE49-F238E27FC236}">
                <a16:creationId xmlns:a16="http://schemas.microsoft.com/office/drawing/2014/main" id="{AC86AE3A-067A-9642-8C98-557AC40A68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0925" y="5407025"/>
          <a:ext cx="1057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5" name="公式" r:id="rId11" imgW="12877800" imgH="4978400" progId="Equation.3">
                  <p:embed/>
                </p:oleObj>
              </mc:Choice>
              <mc:Fallback>
                <p:oleObj name="公式" r:id="rId11" imgW="12877800" imgH="4978400" progId="Equation.3">
                  <p:embed/>
                  <p:pic>
                    <p:nvPicPr>
                      <p:cNvPr id="0" name="Object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5407025"/>
                        <a:ext cx="10572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6" name="Line 435">
            <a:extLst>
              <a:ext uri="{FF2B5EF4-FFF2-40B4-BE49-F238E27FC236}">
                <a16:creationId xmlns:a16="http://schemas.microsoft.com/office/drawing/2014/main" id="{D18F59A0-279C-7A4F-BD43-FE3958401B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20000" y="4492625"/>
            <a:ext cx="533400" cy="914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32797" name="Line 436">
            <a:extLst>
              <a:ext uri="{FF2B5EF4-FFF2-40B4-BE49-F238E27FC236}">
                <a16:creationId xmlns:a16="http://schemas.microsoft.com/office/drawing/2014/main" id="{4BDCF18F-E389-4744-B597-0BEB7F5FCA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4949825"/>
            <a:ext cx="609600" cy="457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445BECB-C6EB-2943-9948-41858B5ED9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 </a:t>
            </a:r>
            <a:r>
              <a:rPr lang="zh-CN" altLang="en-US" sz="3200" b="1"/>
              <a:t>用阻塞逻辑设计三级或非电路</a:t>
            </a:r>
          </a:p>
        </p:txBody>
      </p:sp>
      <p:grpSp>
        <p:nvGrpSpPr>
          <p:cNvPr id="47106" name="Group 3">
            <a:extLst>
              <a:ext uri="{FF2B5EF4-FFF2-40B4-BE49-F238E27FC236}">
                <a16:creationId xmlns:a16="http://schemas.microsoft.com/office/drawing/2014/main" id="{F91B7402-BC14-974D-9E6B-999C7EA4E331}"/>
              </a:ext>
            </a:extLst>
          </p:cNvPr>
          <p:cNvGrpSpPr>
            <a:grpSpLocks/>
          </p:cNvGrpSpPr>
          <p:nvPr/>
        </p:nvGrpSpPr>
        <p:grpSpPr bwMode="auto">
          <a:xfrm>
            <a:off x="71438" y="1917700"/>
            <a:ext cx="2900362" cy="2257425"/>
            <a:chOff x="45" y="1104"/>
            <a:chExt cx="1827" cy="1422"/>
          </a:xfrm>
        </p:grpSpPr>
        <p:grpSp>
          <p:nvGrpSpPr>
            <p:cNvPr id="47189" name="Group 4">
              <a:extLst>
                <a:ext uri="{FF2B5EF4-FFF2-40B4-BE49-F238E27FC236}">
                  <a16:creationId xmlns:a16="http://schemas.microsoft.com/office/drawing/2014/main" id="{153D1FB3-5220-1643-9251-7C7E98A61D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" y="1210"/>
              <a:ext cx="1772" cy="1296"/>
              <a:chOff x="3216" y="2496"/>
              <a:chExt cx="1968" cy="1488"/>
            </a:xfrm>
          </p:grpSpPr>
          <p:sp>
            <p:nvSpPr>
              <p:cNvPr id="47216" name="Rectangle 5">
                <a:extLst>
                  <a:ext uri="{FF2B5EF4-FFF2-40B4-BE49-F238E27FC236}">
                    <a16:creationId xmlns:a16="http://schemas.microsoft.com/office/drawing/2014/main" id="{7E38A313-0E93-F64F-B825-F27361BDD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17" name="Line 6">
                <a:extLst>
                  <a:ext uri="{FF2B5EF4-FFF2-40B4-BE49-F238E27FC236}">
                    <a16:creationId xmlns:a16="http://schemas.microsoft.com/office/drawing/2014/main" id="{85528728-2BE9-2743-9518-18F687A82D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18" name="Line 7">
                <a:extLst>
                  <a:ext uri="{FF2B5EF4-FFF2-40B4-BE49-F238E27FC236}">
                    <a16:creationId xmlns:a16="http://schemas.microsoft.com/office/drawing/2014/main" id="{D936331C-6027-B149-B507-836A2FE35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19" name="Line 8">
                <a:extLst>
                  <a:ext uri="{FF2B5EF4-FFF2-40B4-BE49-F238E27FC236}">
                    <a16:creationId xmlns:a16="http://schemas.microsoft.com/office/drawing/2014/main" id="{395304D3-C215-6C46-9033-B0062F6CE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20" name="Line 9">
                <a:extLst>
                  <a:ext uri="{FF2B5EF4-FFF2-40B4-BE49-F238E27FC236}">
                    <a16:creationId xmlns:a16="http://schemas.microsoft.com/office/drawing/2014/main" id="{89961AB5-AD48-FC42-90C7-968ACD9AB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21" name="Line 10">
                <a:extLst>
                  <a:ext uri="{FF2B5EF4-FFF2-40B4-BE49-F238E27FC236}">
                    <a16:creationId xmlns:a16="http://schemas.microsoft.com/office/drawing/2014/main" id="{C85AF781-FE02-4D43-96BB-6D652E962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22" name="Line 11">
                <a:extLst>
                  <a:ext uri="{FF2B5EF4-FFF2-40B4-BE49-F238E27FC236}">
                    <a16:creationId xmlns:a16="http://schemas.microsoft.com/office/drawing/2014/main" id="{73B1BA73-AD4D-1743-9162-E8BFF0DA7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23" name="Line 12">
                <a:extLst>
                  <a:ext uri="{FF2B5EF4-FFF2-40B4-BE49-F238E27FC236}">
                    <a16:creationId xmlns:a16="http://schemas.microsoft.com/office/drawing/2014/main" id="{10C7B40B-2FF5-A94C-9BAB-927B05ADF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190" name="Text Box 13">
              <a:extLst>
                <a:ext uri="{FF2B5EF4-FFF2-40B4-BE49-F238E27FC236}">
                  <a16:creationId xmlns:a16="http://schemas.microsoft.com/office/drawing/2014/main" id="{2C228E7E-EC7A-1C48-8885-FF66FCDB6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" y="121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47191" name="Text Box 14">
              <a:extLst>
                <a:ext uri="{FF2B5EF4-FFF2-40B4-BE49-F238E27FC236}">
                  <a16:creationId xmlns:a16="http://schemas.microsoft.com/office/drawing/2014/main" id="{A3444A90-5CD2-384F-B386-1E48084CA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121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47192" name="Text Box 15">
              <a:extLst>
                <a:ext uri="{FF2B5EF4-FFF2-40B4-BE49-F238E27FC236}">
                  <a16:creationId xmlns:a16="http://schemas.microsoft.com/office/drawing/2014/main" id="{5C1EA891-F43E-DE4F-B2D6-18A6D9797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2" y="121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7193" name="Text Box 16">
              <a:extLst>
                <a:ext uri="{FF2B5EF4-FFF2-40B4-BE49-F238E27FC236}">
                  <a16:creationId xmlns:a16="http://schemas.microsoft.com/office/drawing/2014/main" id="{4CCB1DA5-295A-604F-AF16-8448FFA49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" y="121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7194" name="Text Box 17">
              <a:extLst>
                <a:ext uri="{FF2B5EF4-FFF2-40B4-BE49-F238E27FC236}">
                  <a16:creationId xmlns:a16="http://schemas.microsoft.com/office/drawing/2014/main" id="{93304E6B-AD42-EC4F-AEB3-16D98331E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" y="140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47195" name="Text Box 18">
              <a:extLst>
                <a:ext uri="{FF2B5EF4-FFF2-40B4-BE49-F238E27FC236}">
                  <a16:creationId xmlns:a16="http://schemas.microsoft.com/office/drawing/2014/main" id="{B74276DF-A85E-5B42-AA05-4EF19811E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" y="169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47196" name="Text Box 19">
              <a:extLst>
                <a:ext uri="{FF2B5EF4-FFF2-40B4-BE49-F238E27FC236}">
                  <a16:creationId xmlns:a16="http://schemas.microsoft.com/office/drawing/2014/main" id="{0C4A04EF-36C9-5543-8ED1-7ADF93C5F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97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7197" name="Text Box 20">
              <a:extLst>
                <a:ext uri="{FF2B5EF4-FFF2-40B4-BE49-F238E27FC236}">
                  <a16:creationId xmlns:a16="http://schemas.microsoft.com/office/drawing/2014/main" id="{1C899479-E4A4-0246-AACC-DFD05A875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66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7198" name="Text Box 21">
              <a:extLst>
                <a:ext uri="{FF2B5EF4-FFF2-40B4-BE49-F238E27FC236}">
                  <a16:creationId xmlns:a16="http://schemas.microsoft.com/office/drawing/2014/main" id="{726C152F-A181-9143-8C84-841D881C6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39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199" name="Text Box 22">
              <a:extLst>
                <a:ext uri="{FF2B5EF4-FFF2-40B4-BE49-F238E27FC236}">
                  <a16:creationId xmlns:a16="http://schemas.microsoft.com/office/drawing/2014/main" id="{D7029A0E-B49C-D149-B1ED-C24F9F9CC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" y="140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47200" name="Text Box 23">
              <a:extLst>
                <a:ext uri="{FF2B5EF4-FFF2-40B4-BE49-F238E27FC236}">
                  <a16:creationId xmlns:a16="http://schemas.microsoft.com/office/drawing/2014/main" id="{E9D3FD8B-1EA5-5A49-9A49-DF56B17FB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40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47201" name="Text Box 24">
              <a:extLst>
                <a:ext uri="{FF2B5EF4-FFF2-40B4-BE49-F238E27FC236}">
                  <a16:creationId xmlns:a16="http://schemas.microsoft.com/office/drawing/2014/main" id="{E0230ED1-B98A-6C44-8D96-5CF482A45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68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2" name="Text Box 25">
              <a:extLst>
                <a:ext uri="{FF2B5EF4-FFF2-40B4-BE49-F238E27FC236}">
                  <a16:creationId xmlns:a16="http://schemas.microsoft.com/office/drawing/2014/main" id="{D79679B1-EEB8-5040-9D93-90CEACCA4D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68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3" name="Text Box 26">
              <a:extLst>
                <a:ext uri="{FF2B5EF4-FFF2-40B4-BE49-F238E27FC236}">
                  <a16:creationId xmlns:a16="http://schemas.microsoft.com/office/drawing/2014/main" id="{069E44DB-3DFA-734C-9901-57FAB2CB8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" y="169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4" name="Text Box 27">
              <a:extLst>
                <a:ext uri="{FF2B5EF4-FFF2-40B4-BE49-F238E27FC236}">
                  <a16:creationId xmlns:a16="http://schemas.microsoft.com/office/drawing/2014/main" id="{6983C45D-D213-ED49-BC0F-C6324A880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69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5" name="Text Box 28">
              <a:extLst>
                <a:ext uri="{FF2B5EF4-FFF2-40B4-BE49-F238E27FC236}">
                  <a16:creationId xmlns:a16="http://schemas.microsoft.com/office/drawing/2014/main" id="{4E821F6A-06BC-F741-B8F2-C3065D77F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96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6" name="Text Box 29">
              <a:extLst>
                <a:ext uri="{FF2B5EF4-FFF2-40B4-BE49-F238E27FC236}">
                  <a16:creationId xmlns:a16="http://schemas.microsoft.com/office/drawing/2014/main" id="{87EE2F4F-55BE-4448-A2EB-8D6076DF2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96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7" name="Text Box 30">
              <a:extLst>
                <a:ext uri="{FF2B5EF4-FFF2-40B4-BE49-F238E27FC236}">
                  <a16:creationId xmlns:a16="http://schemas.microsoft.com/office/drawing/2014/main" id="{40396316-26C4-F84F-BEAD-DD2F8981F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" y="197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8" name="Text Box 31">
              <a:extLst>
                <a:ext uri="{FF2B5EF4-FFF2-40B4-BE49-F238E27FC236}">
                  <a16:creationId xmlns:a16="http://schemas.microsoft.com/office/drawing/2014/main" id="{FDCB1001-5449-2C4A-93AE-68EFF393D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978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09" name="Text Box 32">
              <a:extLst>
                <a:ext uri="{FF2B5EF4-FFF2-40B4-BE49-F238E27FC236}">
                  <a16:creationId xmlns:a16="http://schemas.microsoft.com/office/drawing/2014/main" id="{34BA3E3B-4DF6-4A42-8FBB-E087FBA3F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226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10" name="Text Box 33">
              <a:extLst>
                <a:ext uri="{FF2B5EF4-FFF2-40B4-BE49-F238E27FC236}">
                  <a16:creationId xmlns:a16="http://schemas.microsoft.com/office/drawing/2014/main" id="{62379DA2-C029-6148-965A-049173422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" y="226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7211" name="Text Box 34">
              <a:extLst>
                <a:ext uri="{FF2B5EF4-FFF2-40B4-BE49-F238E27FC236}">
                  <a16:creationId xmlns:a16="http://schemas.microsoft.com/office/drawing/2014/main" id="{B92A57D6-F0A6-BC4C-B660-635612789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" y="227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12" name="Text Box 35">
              <a:extLst>
                <a:ext uri="{FF2B5EF4-FFF2-40B4-BE49-F238E27FC236}">
                  <a16:creationId xmlns:a16="http://schemas.microsoft.com/office/drawing/2014/main" id="{8501AA9F-7F91-7B4F-86BD-1477FED0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27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7213" name="Text Box 36">
              <a:extLst>
                <a:ext uri="{FF2B5EF4-FFF2-40B4-BE49-F238E27FC236}">
                  <a16:creationId xmlns:a16="http://schemas.microsoft.com/office/drawing/2014/main" id="{748C8726-767E-234B-AF9B-EDCFF2755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" y="1277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47214" name="Text Box 37">
              <a:extLst>
                <a:ext uri="{FF2B5EF4-FFF2-40B4-BE49-F238E27FC236}">
                  <a16:creationId xmlns:a16="http://schemas.microsoft.com/office/drawing/2014/main" id="{A627FC7E-1526-A946-84C1-5EDC9BDB8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" y="1104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47215" name="Text Box 38">
              <a:extLst>
                <a:ext uri="{FF2B5EF4-FFF2-40B4-BE49-F238E27FC236}">
                  <a16:creationId xmlns:a16="http://schemas.microsoft.com/office/drawing/2014/main" id="{6844CEA2-C553-404B-83B8-F65970AE7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43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 0</a:t>
              </a:r>
            </a:p>
          </p:txBody>
        </p:sp>
      </p:grpSp>
      <p:graphicFrame>
        <p:nvGraphicFramePr>
          <p:cNvPr id="47107" name="Object 39">
            <a:extLst>
              <a:ext uri="{FF2B5EF4-FFF2-40B4-BE49-F238E27FC236}">
                <a16:creationId xmlns:a16="http://schemas.microsoft.com/office/drawing/2014/main" id="{386C1DD9-CAC8-EE48-B1E8-2CCFA64955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88" y="4189413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8" name="Equation" r:id="rId3" imgW="2921000" imgH="3797300" progId="Equation.3">
                  <p:embed/>
                </p:oleObj>
              </mc:Choice>
              <mc:Fallback>
                <p:oleObj name="Equation" r:id="rId3" imgW="2921000" imgH="37973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4189413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536" name="Object 40">
            <a:extLst>
              <a:ext uri="{FF2B5EF4-FFF2-40B4-BE49-F238E27FC236}">
                <a16:creationId xmlns:a16="http://schemas.microsoft.com/office/drawing/2014/main" id="{083C3F99-AE9A-3A48-BB0D-D71A7143EA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450" y="4800600"/>
          <a:ext cx="457517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" name="公式" r:id="rId5" imgW="53543200" imgH="5562600" progId="Equation.3">
                  <p:embed/>
                </p:oleObj>
              </mc:Choice>
              <mc:Fallback>
                <p:oleObj name="公式" r:id="rId5" imgW="53543200" imgH="55626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4800600"/>
                        <a:ext cx="457517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41">
            <a:extLst>
              <a:ext uri="{FF2B5EF4-FFF2-40B4-BE49-F238E27FC236}">
                <a16:creationId xmlns:a16="http://schemas.microsoft.com/office/drawing/2014/main" id="{F9B55FEE-6183-B942-A81C-F8C7685BD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" y="1447800"/>
            <a:ext cx="802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和项阻塞逻辑</a:t>
            </a:r>
            <a:r>
              <a:rPr lang="en-US" altLang="zh-CN" sz="2400" b="1">
                <a:ea typeface="宋体" panose="02010600030101010101" pitchFamily="2" charset="-122"/>
              </a:rPr>
              <a:t>:  </a:t>
            </a:r>
            <a:r>
              <a:rPr lang="zh-CN" altLang="en-US" sz="2000" b="1">
                <a:ea typeface="宋体" panose="02010600030101010101" pitchFamily="2" charset="-122"/>
              </a:rPr>
              <a:t>和项</a:t>
            </a:r>
            <a:r>
              <a:rPr lang="zh-CN" altLang="en-US" sz="2000" b="1">
                <a:ea typeface="仿宋_GB2312" pitchFamily="49" charset="-122"/>
              </a:rPr>
              <a:t>可以加上被扣除的最大项之反</a:t>
            </a:r>
            <a:r>
              <a:rPr lang="en-US" altLang="zh-CN" sz="2000" b="1">
                <a:ea typeface="仿宋_GB2312" pitchFamily="49" charset="-122"/>
              </a:rPr>
              <a:t>,</a:t>
            </a:r>
            <a:r>
              <a:rPr lang="zh-CN" altLang="en-US" sz="2000" b="1">
                <a:ea typeface="仿宋_GB2312" pitchFamily="49" charset="-122"/>
              </a:rPr>
              <a:t>使和项受其控制</a:t>
            </a:r>
            <a:r>
              <a:rPr lang="en-US" altLang="zh-CN" sz="2000" b="1">
                <a:ea typeface="仿宋_GB2312" pitchFamily="49" charset="-122"/>
              </a:rPr>
              <a:t>.</a:t>
            </a:r>
          </a:p>
        </p:txBody>
      </p:sp>
      <p:sp>
        <p:nvSpPr>
          <p:cNvPr id="618538" name="Text Box 42">
            <a:extLst>
              <a:ext uri="{FF2B5EF4-FFF2-40B4-BE49-F238E27FC236}">
                <a16:creationId xmlns:a16="http://schemas.microsoft.com/office/drawing/2014/main" id="{61C4272F-165D-E546-9E17-3298822A1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5548313"/>
            <a:ext cx="7296150" cy="852487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注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000" b="1">
                <a:ea typeface="宋体" panose="02010600030101010101" pitchFamily="2" charset="-122"/>
              </a:rPr>
              <a:t>  </a:t>
            </a:r>
            <a:r>
              <a:rPr lang="zh-CN" altLang="en-US" sz="2000" b="1">
                <a:ea typeface="宋体" panose="02010600030101010101" pitchFamily="2" charset="-122"/>
              </a:rPr>
              <a:t>为使阻塞圈所代表的和项中各变量不再具有非的形式，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阻塞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        圈也应该围绕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重心来圈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47111" name="Text Box 43">
            <a:extLst>
              <a:ext uri="{FF2B5EF4-FFF2-40B4-BE49-F238E27FC236}">
                <a16:creationId xmlns:a16="http://schemas.microsoft.com/office/drawing/2014/main" id="{66B800C2-0D3F-774E-B8FD-67755C72E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2982913"/>
            <a:ext cx="355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＝</a:t>
            </a: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                          </a:t>
            </a:r>
            <a:r>
              <a:rPr lang="zh-CN" altLang="en-US" sz="2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＋</a:t>
            </a:r>
          </a:p>
        </p:txBody>
      </p:sp>
      <p:grpSp>
        <p:nvGrpSpPr>
          <p:cNvPr id="47112" name="Group 44">
            <a:extLst>
              <a:ext uri="{FF2B5EF4-FFF2-40B4-BE49-F238E27FC236}">
                <a16:creationId xmlns:a16="http://schemas.microsoft.com/office/drawing/2014/main" id="{36DFCCE1-5A82-1E4B-9D95-5734DE69B59B}"/>
              </a:ext>
            </a:extLst>
          </p:cNvPr>
          <p:cNvGrpSpPr>
            <a:grpSpLocks/>
          </p:cNvGrpSpPr>
          <p:nvPr/>
        </p:nvGrpSpPr>
        <p:grpSpPr bwMode="auto">
          <a:xfrm>
            <a:off x="3119438" y="1917700"/>
            <a:ext cx="5948362" cy="2806700"/>
            <a:chOff x="1965" y="1208"/>
            <a:chExt cx="3747" cy="1768"/>
          </a:xfrm>
        </p:grpSpPr>
        <p:grpSp>
          <p:nvGrpSpPr>
            <p:cNvPr id="47113" name="Group 45">
              <a:extLst>
                <a:ext uri="{FF2B5EF4-FFF2-40B4-BE49-F238E27FC236}">
                  <a16:creationId xmlns:a16="http://schemas.microsoft.com/office/drawing/2014/main" id="{E757E88F-F9E2-624E-B366-3153D8E07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" y="1208"/>
              <a:ext cx="1827" cy="1422"/>
              <a:chOff x="45" y="1104"/>
              <a:chExt cx="1827" cy="1422"/>
            </a:xfrm>
          </p:grpSpPr>
          <p:grpSp>
            <p:nvGrpSpPr>
              <p:cNvPr id="47154" name="Group 46">
                <a:extLst>
                  <a:ext uri="{FF2B5EF4-FFF2-40B4-BE49-F238E27FC236}">
                    <a16:creationId xmlns:a16="http://schemas.microsoft.com/office/drawing/2014/main" id="{BF636756-EEDB-CF43-94CA-C32A0FF271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" y="1210"/>
                <a:ext cx="1772" cy="1296"/>
                <a:chOff x="3216" y="2496"/>
                <a:chExt cx="1968" cy="1488"/>
              </a:xfrm>
            </p:grpSpPr>
            <p:sp>
              <p:nvSpPr>
                <p:cNvPr id="47181" name="Rectangle 47">
                  <a:extLst>
                    <a:ext uri="{FF2B5EF4-FFF2-40B4-BE49-F238E27FC236}">
                      <a16:creationId xmlns:a16="http://schemas.microsoft.com/office/drawing/2014/main" id="{167D7B90-8500-C84F-9CCB-86D14F214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1584" cy="12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40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182" name="Line 48">
                  <a:extLst>
                    <a:ext uri="{FF2B5EF4-FFF2-40B4-BE49-F238E27FC236}">
                      <a16:creationId xmlns:a16="http://schemas.microsoft.com/office/drawing/2014/main" id="{D4CBAD64-9BED-C240-AA0B-7442AF9601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312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83" name="Line 49">
                  <a:extLst>
                    <a:ext uri="{FF2B5EF4-FFF2-40B4-BE49-F238E27FC236}">
                      <a16:creationId xmlns:a16="http://schemas.microsoft.com/office/drawing/2014/main" id="{B0C0E29F-E6CB-264C-8957-B9F3B7652B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648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84" name="Line 50">
                  <a:extLst>
                    <a:ext uri="{FF2B5EF4-FFF2-40B4-BE49-F238E27FC236}">
                      <a16:creationId xmlns:a16="http://schemas.microsoft.com/office/drawing/2014/main" id="{9462D1EF-E92B-A64F-B5FA-0AFD5D055F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02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85" name="Line 51">
                  <a:extLst>
                    <a:ext uri="{FF2B5EF4-FFF2-40B4-BE49-F238E27FC236}">
                      <a16:creationId xmlns:a16="http://schemas.microsoft.com/office/drawing/2014/main" id="{96E2A9B0-4DD8-8A43-8BD5-B924D951FF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86" name="Line 52">
                  <a:extLst>
                    <a:ext uri="{FF2B5EF4-FFF2-40B4-BE49-F238E27FC236}">
                      <a16:creationId xmlns:a16="http://schemas.microsoft.com/office/drawing/2014/main" id="{A5A6D900-3C03-2642-9056-DEB5860CC2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87" name="Line 53">
                  <a:extLst>
                    <a:ext uri="{FF2B5EF4-FFF2-40B4-BE49-F238E27FC236}">
                      <a16:creationId xmlns:a16="http://schemas.microsoft.com/office/drawing/2014/main" id="{4305CA1C-1115-6142-9F9E-747C4EBC52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88" name="Line 54">
                  <a:extLst>
                    <a:ext uri="{FF2B5EF4-FFF2-40B4-BE49-F238E27FC236}">
                      <a16:creationId xmlns:a16="http://schemas.microsoft.com/office/drawing/2014/main" id="{4DDAB6B0-955F-ED44-8F1E-23DC0B944B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2496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7155" name="Text Box 55">
                <a:extLst>
                  <a:ext uri="{FF2B5EF4-FFF2-40B4-BE49-F238E27FC236}">
                    <a16:creationId xmlns:a16="http://schemas.microsoft.com/office/drawing/2014/main" id="{19EA3977-354F-1C48-B3F1-6B3E86659D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47156" name="Text Box 56">
                <a:extLst>
                  <a:ext uri="{FF2B5EF4-FFF2-40B4-BE49-F238E27FC236}">
                    <a16:creationId xmlns:a16="http://schemas.microsoft.com/office/drawing/2014/main" id="{0D2638F8-AF35-7A45-9478-5EA9E31300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8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47157" name="Text Box 57">
                <a:extLst>
                  <a:ext uri="{FF2B5EF4-FFF2-40B4-BE49-F238E27FC236}">
                    <a16:creationId xmlns:a16="http://schemas.microsoft.com/office/drawing/2014/main" id="{92529449-A464-AB4C-A3EE-FF6270575E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47158" name="Text Box 58">
                <a:extLst>
                  <a:ext uri="{FF2B5EF4-FFF2-40B4-BE49-F238E27FC236}">
                    <a16:creationId xmlns:a16="http://schemas.microsoft.com/office/drawing/2014/main" id="{1A78BCDB-1870-9147-B1F7-BBBBBFC862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6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47159" name="Text Box 59">
                <a:extLst>
                  <a:ext uri="{FF2B5EF4-FFF2-40B4-BE49-F238E27FC236}">
                    <a16:creationId xmlns:a16="http://schemas.microsoft.com/office/drawing/2014/main" id="{BB521BE3-AB4F-7F44-9B80-7C1DE429B9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40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47160" name="Text Box 60">
                <a:extLst>
                  <a:ext uri="{FF2B5EF4-FFF2-40B4-BE49-F238E27FC236}">
                    <a16:creationId xmlns:a16="http://schemas.microsoft.com/office/drawing/2014/main" id="{36A28CC7-99A4-DD4F-8C05-1D6BE63460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69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47161" name="Text Box 61">
                <a:extLst>
                  <a:ext uri="{FF2B5EF4-FFF2-40B4-BE49-F238E27FC236}">
                    <a16:creationId xmlns:a16="http://schemas.microsoft.com/office/drawing/2014/main" id="{CDE220F6-7B1F-5E45-B243-2B195A392B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97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47162" name="Text Box 62">
                <a:extLst>
                  <a:ext uri="{FF2B5EF4-FFF2-40B4-BE49-F238E27FC236}">
                    <a16:creationId xmlns:a16="http://schemas.microsoft.com/office/drawing/2014/main" id="{751B8F7C-2E7A-4346-82DD-5F281212C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2266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47163" name="Text Box 63">
                <a:extLst>
                  <a:ext uri="{FF2B5EF4-FFF2-40B4-BE49-F238E27FC236}">
                    <a16:creationId xmlns:a16="http://schemas.microsoft.com/office/drawing/2014/main" id="{2CB6D500-4939-164C-AC40-CF37434B3C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39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64" name="Text Box 64">
                <a:extLst>
                  <a:ext uri="{FF2B5EF4-FFF2-40B4-BE49-F238E27FC236}">
                    <a16:creationId xmlns:a16="http://schemas.microsoft.com/office/drawing/2014/main" id="{EE6548D0-30AB-034B-BECA-377B2D9F5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140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65" name="Text Box 65">
                <a:extLst>
                  <a:ext uri="{FF2B5EF4-FFF2-40B4-BE49-F238E27FC236}">
                    <a16:creationId xmlns:a16="http://schemas.microsoft.com/office/drawing/2014/main" id="{2256A8EB-EA7D-584A-BCEE-9F03BC6F9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140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66" name="Text Box 66">
                <a:extLst>
                  <a:ext uri="{FF2B5EF4-FFF2-40B4-BE49-F238E27FC236}">
                    <a16:creationId xmlns:a16="http://schemas.microsoft.com/office/drawing/2014/main" id="{0F3ACE43-7422-234C-9AEE-706A22C95D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68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67" name="Text Box 67">
                <a:extLst>
                  <a:ext uri="{FF2B5EF4-FFF2-40B4-BE49-F238E27FC236}">
                    <a16:creationId xmlns:a16="http://schemas.microsoft.com/office/drawing/2014/main" id="{36D034F9-401D-9140-B72D-B77DCA289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68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68" name="Text Box 68">
                <a:extLst>
                  <a:ext uri="{FF2B5EF4-FFF2-40B4-BE49-F238E27FC236}">
                    <a16:creationId xmlns:a16="http://schemas.microsoft.com/office/drawing/2014/main" id="{C90486E2-504D-3446-A24A-BD0FC03E35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169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69" name="Text Box 69">
                <a:extLst>
                  <a:ext uri="{FF2B5EF4-FFF2-40B4-BE49-F238E27FC236}">
                    <a16:creationId xmlns:a16="http://schemas.microsoft.com/office/drawing/2014/main" id="{9384BD46-E71C-154B-92DE-4BFF13A4D7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169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0" name="Text Box 70">
                <a:extLst>
                  <a:ext uri="{FF2B5EF4-FFF2-40B4-BE49-F238E27FC236}">
                    <a16:creationId xmlns:a16="http://schemas.microsoft.com/office/drawing/2014/main" id="{E9D8445B-D308-304B-A3CF-48BE919886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96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1" name="Text Box 71">
                <a:extLst>
                  <a:ext uri="{FF2B5EF4-FFF2-40B4-BE49-F238E27FC236}">
                    <a16:creationId xmlns:a16="http://schemas.microsoft.com/office/drawing/2014/main" id="{CEB4153D-2A67-CC4F-9EF5-B8F7E7493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96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2" name="Text Box 72">
                <a:extLst>
                  <a:ext uri="{FF2B5EF4-FFF2-40B4-BE49-F238E27FC236}">
                    <a16:creationId xmlns:a16="http://schemas.microsoft.com/office/drawing/2014/main" id="{190CF0D8-40CB-BF46-BB81-4572946967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197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3" name="Text Box 73">
                <a:extLst>
                  <a:ext uri="{FF2B5EF4-FFF2-40B4-BE49-F238E27FC236}">
                    <a16:creationId xmlns:a16="http://schemas.microsoft.com/office/drawing/2014/main" id="{9D618252-4949-CC49-99E7-F8754B8A78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197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4" name="Text Box 74">
                <a:extLst>
                  <a:ext uri="{FF2B5EF4-FFF2-40B4-BE49-F238E27FC236}">
                    <a16:creationId xmlns:a16="http://schemas.microsoft.com/office/drawing/2014/main" id="{ADCD5AA7-429C-2C44-90F5-EBCEAD98CF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" y="226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5" name="Text Box 75">
                <a:extLst>
                  <a:ext uri="{FF2B5EF4-FFF2-40B4-BE49-F238E27FC236}">
                    <a16:creationId xmlns:a16="http://schemas.microsoft.com/office/drawing/2014/main" id="{F257F7C5-5F4C-354E-8C59-4D9F7E54FA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0" y="2266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47176" name="Text Box 76">
                <a:extLst>
                  <a:ext uri="{FF2B5EF4-FFF2-40B4-BE49-F238E27FC236}">
                    <a16:creationId xmlns:a16="http://schemas.microsoft.com/office/drawing/2014/main" id="{860D4697-C843-EC43-B2FA-6DAFF2D370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227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7" name="Text Box 77">
                <a:extLst>
                  <a:ext uri="{FF2B5EF4-FFF2-40B4-BE49-F238E27FC236}">
                    <a16:creationId xmlns:a16="http://schemas.microsoft.com/office/drawing/2014/main" id="{F5DE3CEC-CF08-5447-92B5-6E12D6C11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227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78" name="Text Box 78">
                <a:extLst>
                  <a:ext uri="{FF2B5EF4-FFF2-40B4-BE49-F238E27FC236}">
                    <a16:creationId xmlns:a16="http://schemas.microsoft.com/office/drawing/2014/main" id="{724AC3F2-C6EE-A948-943C-452A612A23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" y="1277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CD</a:t>
                </a:r>
              </a:p>
            </p:txBody>
          </p:sp>
          <p:sp>
            <p:nvSpPr>
              <p:cNvPr id="47179" name="Text Box 79">
                <a:extLst>
                  <a:ext uri="{FF2B5EF4-FFF2-40B4-BE49-F238E27FC236}">
                    <a16:creationId xmlns:a16="http://schemas.microsoft.com/office/drawing/2014/main" id="{EB90EE0D-64C2-B241-9C9B-917814CAA1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" y="1104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47180" name="Text Box 80">
                <a:extLst>
                  <a:ext uri="{FF2B5EF4-FFF2-40B4-BE49-F238E27FC236}">
                    <a16:creationId xmlns:a16="http://schemas.microsoft.com/office/drawing/2014/main" id="{9CF3DB77-22D4-DE49-A5DE-7040AF3A5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43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</p:grpSp>
        <p:grpSp>
          <p:nvGrpSpPr>
            <p:cNvPr id="47114" name="Group 81">
              <a:extLst>
                <a:ext uri="{FF2B5EF4-FFF2-40B4-BE49-F238E27FC236}">
                  <a16:creationId xmlns:a16="http://schemas.microsoft.com/office/drawing/2014/main" id="{60469C21-557D-9D41-896A-11E2652166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5" y="1208"/>
              <a:ext cx="1827" cy="1422"/>
              <a:chOff x="45" y="1104"/>
              <a:chExt cx="1827" cy="1422"/>
            </a:xfrm>
          </p:grpSpPr>
          <p:grpSp>
            <p:nvGrpSpPr>
              <p:cNvPr id="47119" name="Group 82">
                <a:extLst>
                  <a:ext uri="{FF2B5EF4-FFF2-40B4-BE49-F238E27FC236}">
                    <a16:creationId xmlns:a16="http://schemas.microsoft.com/office/drawing/2014/main" id="{CDB8F90E-23A8-F549-B2B6-AA5C090F5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" y="1210"/>
                <a:ext cx="1772" cy="1296"/>
                <a:chOff x="3216" y="2496"/>
                <a:chExt cx="1968" cy="1488"/>
              </a:xfrm>
            </p:grpSpPr>
            <p:sp>
              <p:nvSpPr>
                <p:cNvPr id="47146" name="Rectangle 83">
                  <a:extLst>
                    <a:ext uri="{FF2B5EF4-FFF2-40B4-BE49-F238E27FC236}">
                      <a16:creationId xmlns:a16="http://schemas.microsoft.com/office/drawing/2014/main" id="{3E1F73E2-FAB0-AE41-A16E-3DE39303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1584" cy="12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40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147" name="Line 84">
                  <a:extLst>
                    <a:ext uri="{FF2B5EF4-FFF2-40B4-BE49-F238E27FC236}">
                      <a16:creationId xmlns:a16="http://schemas.microsoft.com/office/drawing/2014/main" id="{A7E83DD1-FC02-D343-891E-174F4B0829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312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48" name="Line 85">
                  <a:extLst>
                    <a:ext uri="{FF2B5EF4-FFF2-40B4-BE49-F238E27FC236}">
                      <a16:creationId xmlns:a16="http://schemas.microsoft.com/office/drawing/2014/main" id="{7EDAC7AA-9CBE-A349-8EA5-F46498DB32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648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49" name="Line 86">
                  <a:extLst>
                    <a:ext uri="{FF2B5EF4-FFF2-40B4-BE49-F238E27FC236}">
                      <a16:creationId xmlns:a16="http://schemas.microsoft.com/office/drawing/2014/main" id="{9E9C2718-F86B-404D-B3BE-9BAC838241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02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50" name="Line 87">
                  <a:extLst>
                    <a:ext uri="{FF2B5EF4-FFF2-40B4-BE49-F238E27FC236}">
                      <a16:creationId xmlns:a16="http://schemas.microsoft.com/office/drawing/2014/main" id="{94AFB813-AB24-F745-8DD2-47F63A028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51" name="Line 88">
                  <a:extLst>
                    <a:ext uri="{FF2B5EF4-FFF2-40B4-BE49-F238E27FC236}">
                      <a16:creationId xmlns:a16="http://schemas.microsoft.com/office/drawing/2014/main" id="{7AB05985-406F-5B4F-90EC-3B583EF93B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52" name="Line 89">
                  <a:extLst>
                    <a:ext uri="{FF2B5EF4-FFF2-40B4-BE49-F238E27FC236}">
                      <a16:creationId xmlns:a16="http://schemas.microsoft.com/office/drawing/2014/main" id="{0A3CE567-CCBE-714C-9B88-9514F9D582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153" name="Line 90">
                  <a:extLst>
                    <a:ext uri="{FF2B5EF4-FFF2-40B4-BE49-F238E27FC236}">
                      <a16:creationId xmlns:a16="http://schemas.microsoft.com/office/drawing/2014/main" id="{A976BC9C-A93F-0C4A-880B-D591FA18B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2496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7120" name="Text Box 91">
                <a:extLst>
                  <a:ext uri="{FF2B5EF4-FFF2-40B4-BE49-F238E27FC236}">
                    <a16:creationId xmlns:a16="http://schemas.microsoft.com/office/drawing/2014/main" id="{5C8D1842-A2C1-3E4E-ABF6-B9A4D3878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47121" name="Text Box 92">
                <a:extLst>
                  <a:ext uri="{FF2B5EF4-FFF2-40B4-BE49-F238E27FC236}">
                    <a16:creationId xmlns:a16="http://schemas.microsoft.com/office/drawing/2014/main" id="{331C43FD-9FDA-BE4D-9693-CC7527BB8D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8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47122" name="Text Box 93">
                <a:extLst>
                  <a:ext uri="{FF2B5EF4-FFF2-40B4-BE49-F238E27FC236}">
                    <a16:creationId xmlns:a16="http://schemas.microsoft.com/office/drawing/2014/main" id="{C9122DCF-8997-1B44-9CA0-5706FA872D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47123" name="Text Box 94">
                <a:extLst>
                  <a:ext uri="{FF2B5EF4-FFF2-40B4-BE49-F238E27FC236}">
                    <a16:creationId xmlns:a16="http://schemas.microsoft.com/office/drawing/2014/main" id="{AF594F12-9753-544B-905F-810DBA5DB2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6" y="121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47124" name="Text Box 95">
                <a:extLst>
                  <a:ext uri="{FF2B5EF4-FFF2-40B4-BE49-F238E27FC236}">
                    <a16:creationId xmlns:a16="http://schemas.microsoft.com/office/drawing/2014/main" id="{ACF4F0C9-44F3-4A4D-B061-CE6109FDF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40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47125" name="Text Box 96">
                <a:extLst>
                  <a:ext uri="{FF2B5EF4-FFF2-40B4-BE49-F238E27FC236}">
                    <a16:creationId xmlns:a16="http://schemas.microsoft.com/office/drawing/2014/main" id="{8A913CED-55B6-FC4B-BE84-B6DF55413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69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47126" name="Text Box 97">
                <a:extLst>
                  <a:ext uri="{FF2B5EF4-FFF2-40B4-BE49-F238E27FC236}">
                    <a16:creationId xmlns:a16="http://schemas.microsoft.com/office/drawing/2014/main" id="{BC3372FA-4C6F-094B-999C-98A98C2C2F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97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47127" name="Text Box 98">
                <a:extLst>
                  <a:ext uri="{FF2B5EF4-FFF2-40B4-BE49-F238E27FC236}">
                    <a16:creationId xmlns:a16="http://schemas.microsoft.com/office/drawing/2014/main" id="{A8B73A0E-77E2-C548-8626-0820267424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2266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47128" name="Text Box 99">
                <a:extLst>
                  <a:ext uri="{FF2B5EF4-FFF2-40B4-BE49-F238E27FC236}">
                    <a16:creationId xmlns:a16="http://schemas.microsoft.com/office/drawing/2014/main" id="{C484B194-098D-A142-BA6C-8FAF847167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39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47129" name="Text Box 100">
                <a:extLst>
                  <a:ext uri="{FF2B5EF4-FFF2-40B4-BE49-F238E27FC236}">
                    <a16:creationId xmlns:a16="http://schemas.microsoft.com/office/drawing/2014/main" id="{927584D8-776D-0241-95BB-CC21ED668D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140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0" name="Text Box 101">
                <a:extLst>
                  <a:ext uri="{FF2B5EF4-FFF2-40B4-BE49-F238E27FC236}">
                    <a16:creationId xmlns:a16="http://schemas.microsoft.com/office/drawing/2014/main" id="{5819829D-27E4-D848-9AAF-590BB5ECE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140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1" name="Text Box 102">
                <a:extLst>
                  <a:ext uri="{FF2B5EF4-FFF2-40B4-BE49-F238E27FC236}">
                    <a16:creationId xmlns:a16="http://schemas.microsoft.com/office/drawing/2014/main" id="{4CE3C5FA-AA9B-B744-B5DE-99C1AF560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68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2" name="Text Box 103">
                <a:extLst>
                  <a:ext uri="{FF2B5EF4-FFF2-40B4-BE49-F238E27FC236}">
                    <a16:creationId xmlns:a16="http://schemas.microsoft.com/office/drawing/2014/main" id="{9B9C08D8-AF52-A446-91C1-D49D56F398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68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3" name="Text Box 104">
                <a:extLst>
                  <a:ext uri="{FF2B5EF4-FFF2-40B4-BE49-F238E27FC236}">
                    <a16:creationId xmlns:a16="http://schemas.microsoft.com/office/drawing/2014/main" id="{C2FB7157-FAF9-3B41-BEE4-F4F5AE1A9A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169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4" name="Text Box 105">
                <a:extLst>
                  <a:ext uri="{FF2B5EF4-FFF2-40B4-BE49-F238E27FC236}">
                    <a16:creationId xmlns:a16="http://schemas.microsoft.com/office/drawing/2014/main" id="{2D2E1EAB-BA79-764C-84BD-778342C12B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169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5" name="Text Box 106">
                <a:extLst>
                  <a:ext uri="{FF2B5EF4-FFF2-40B4-BE49-F238E27FC236}">
                    <a16:creationId xmlns:a16="http://schemas.microsoft.com/office/drawing/2014/main" id="{79C96C8E-255C-B14E-A9D2-8871AE433C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96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6" name="Text Box 107">
                <a:extLst>
                  <a:ext uri="{FF2B5EF4-FFF2-40B4-BE49-F238E27FC236}">
                    <a16:creationId xmlns:a16="http://schemas.microsoft.com/office/drawing/2014/main" id="{B92BB208-C654-2148-B10E-0017AA9F8F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96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7" name="Text Box 108">
                <a:extLst>
                  <a:ext uri="{FF2B5EF4-FFF2-40B4-BE49-F238E27FC236}">
                    <a16:creationId xmlns:a16="http://schemas.microsoft.com/office/drawing/2014/main" id="{E7EB5AF2-2AEB-0840-BFB2-B83725155B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197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8" name="Text Box 109">
                <a:extLst>
                  <a:ext uri="{FF2B5EF4-FFF2-40B4-BE49-F238E27FC236}">
                    <a16:creationId xmlns:a16="http://schemas.microsoft.com/office/drawing/2014/main" id="{AD882E7C-6DCB-3F40-961C-97EACD0FA5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197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39" name="Text Box 110">
                <a:extLst>
                  <a:ext uri="{FF2B5EF4-FFF2-40B4-BE49-F238E27FC236}">
                    <a16:creationId xmlns:a16="http://schemas.microsoft.com/office/drawing/2014/main" id="{7477EE69-5771-A947-BF64-8E77224E0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" y="226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40" name="Text Box 111">
                <a:extLst>
                  <a:ext uri="{FF2B5EF4-FFF2-40B4-BE49-F238E27FC236}">
                    <a16:creationId xmlns:a16="http://schemas.microsoft.com/office/drawing/2014/main" id="{97110A2B-00FD-DB45-83FF-9FF3FBA57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0" y="2266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47141" name="Text Box 112">
                <a:extLst>
                  <a:ext uri="{FF2B5EF4-FFF2-40B4-BE49-F238E27FC236}">
                    <a16:creationId xmlns:a16="http://schemas.microsoft.com/office/drawing/2014/main" id="{6665F99E-252E-8346-BE5B-89AFB94F0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8" y="227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42" name="Text Box 113">
                <a:extLst>
                  <a:ext uri="{FF2B5EF4-FFF2-40B4-BE49-F238E27FC236}">
                    <a16:creationId xmlns:a16="http://schemas.microsoft.com/office/drawing/2014/main" id="{2458B210-47D8-C44B-AB79-041B16307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227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47143" name="Text Box 114">
                <a:extLst>
                  <a:ext uri="{FF2B5EF4-FFF2-40B4-BE49-F238E27FC236}">
                    <a16:creationId xmlns:a16="http://schemas.microsoft.com/office/drawing/2014/main" id="{E86CCABA-AF54-104F-871C-937CB3580F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" y="1277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CD</a:t>
                </a:r>
              </a:p>
            </p:txBody>
          </p:sp>
          <p:sp>
            <p:nvSpPr>
              <p:cNvPr id="47144" name="Text Box 115">
                <a:extLst>
                  <a:ext uri="{FF2B5EF4-FFF2-40B4-BE49-F238E27FC236}">
                    <a16:creationId xmlns:a16="http://schemas.microsoft.com/office/drawing/2014/main" id="{95E94616-BFC4-D54E-A8B1-A688DA5DD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" y="1104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47145" name="Text Box 116">
                <a:extLst>
                  <a:ext uri="{FF2B5EF4-FFF2-40B4-BE49-F238E27FC236}">
                    <a16:creationId xmlns:a16="http://schemas.microsoft.com/office/drawing/2014/main" id="{EA36A0BF-A717-7F4B-BB6C-A5A7781D22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43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0</a:t>
                </a:r>
              </a:p>
            </p:txBody>
          </p:sp>
        </p:grpSp>
        <p:graphicFrame>
          <p:nvGraphicFramePr>
            <p:cNvPr id="47115" name="Object 117">
              <a:extLst>
                <a:ext uri="{FF2B5EF4-FFF2-40B4-BE49-F238E27FC236}">
                  <a16:creationId xmlns:a16="http://schemas.microsoft.com/office/drawing/2014/main" id="{4C516806-30FE-FE49-A578-9CD69179A7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9" y="2660"/>
            <a:ext cx="822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0" name="Equation" r:id="rId7" imgW="15214600" imgH="4978400" progId="Equation.3">
                    <p:embed/>
                  </p:oleObj>
                </mc:Choice>
                <mc:Fallback>
                  <p:oleObj name="Equation" r:id="rId7" imgW="15214600" imgH="497840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9" y="2660"/>
                          <a:ext cx="822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118">
              <a:extLst>
                <a:ext uri="{FF2B5EF4-FFF2-40B4-BE49-F238E27FC236}">
                  <a16:creationId xmlns:a16="http://schemas.microsoft.com/office/drawing/2014/main" id="{102B0326-6029-0148-82E5-7DD74722CB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0" y="2677"/>
            <a:ext cx="144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1" name="Equation" r:id="rId9" imgW="26911300" imgH="5562600" progId="Equation.3">
                    <p:embed/>
                  </p:oleObj>
                </mc:Choice>
                <mc:Fallback>
                  <p:oleObj name="Equation" r:id="rId9" imgW="26911300" imgH="5562600" progId="Equation.3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0" y="2677"/>
                          <a:ext cx="144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7" name="AutoShape 119">
              <a:extLst>
                <a:ext uri="{FF2B5EF4-FFF2-40B4-BE49-F238E27FC236}">
                  <a16:creationId xmlns:a16="http://schemas.microsoft.com/office/drawing/2014/main" id="{9CF796BB-DC69-0549-A610-B80F2DD5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544"/>
              <a:ext cx="1344" cy="192"/>
            </a:xfrm>
            <a:prstGeom prst="flowChartAlternateProcess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18" name="Oval 120">
              <a:extLst>
                <a:ext uri="{FF2B5EF4-FFF2-40B4-BE49-F238E27FC236}">
                  <a16:creationId xmlns:a16="http://schemas.microsoft.com/office/drawing/2014/main" id="{28E83ACA-46EC-A348-B090-004924902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544"/>
              <a:ext cx="192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38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B1F1E8A-A0BE-B14C-AA93-AF9FFD29D0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用阻塞逻辑设计三级或非电路</a:t>
            </a:r>
          </a:p>
        </p:txBody>
      </p:sp>
      <p:sp>
        <p:nvSpPr>
          <p:cNvPr id="48130" name="Text Box 3">
            <a:extLst>
              <a:ext uri="{FF2B5EF4-FFF2-40B4-BE49-F238E27FC236}">
                <a16:creationId xmlns:a16="http://schemas.microsoft.com/office/drawing/2014/main" id="{1C38ADE2-054B-9946-8DFE-4337F4A86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63663"/>
            <a:ext cx="81248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例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用三级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或非门</a:t>
            </a:r>
            <a:r>
              <a:rPr lang="zh-CN" altLang="en-US" sz="2200" b="1">
                <a:ea typeface="宋体" panose="02010600030101010101" pitchFamily="2" charset="-122"/>
              </a:rPr>
              <a:t>实现 </a:t>
            </a:r>
            <a:r>
              <a:rPr lang="en-US" altLang="zh-CN" sz="2200" b="1" i="1">
                <a:ea typeface="宋体" panose="02010600030101010101" pitchFamily="2" charset="-122"/>
              </a:rPr>
              <a:t>F</a:t>
            </a:r>
            <a:r>
              <a:rPr lang="en-US" altLang="zh-CN" sz="2200" b="1">
                <a:ea typeface="宋体" panose="02010600030101010101" pitchFamily="2" charset="-122"/>
              </a:rPr>
              <a:t>(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 b="1" i="1">
                <a:ea typeface="宋体" panose="02010600030101010101" pitchFamily="2" charset="-122"/>
              </a:rPr>
              <a:t>C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 b="1" i="1">
                <a:ea typeface="宋体" panose="02010600030101010101" pitchFamily="2" charset="-122"/>
              </a:rPr>
              <a:t>D</a:t>
            </a:r>
            <a:r>
              <a:rPr lang="en-US" altLang="zh-CN" sz="2200" b="1">
                <a:ea typeface="宋体" panose="02010600030101010101" pitchFamily="2" charset="-122"/>
              </a:rPr>
              <a:t>) = </a:t>
            </a:r>
            <a:r>
              <a:rPr lang="en-US" altLang="zh-CN" sz="2200" b="1">
                <a:ea typeface="黑体" panose="02010609060101010101" pitchFamily="49" charset="-122"/>
                <a:sym typeface="Symbol" pitchFamily="2" charset="2"/>
              </a:rPr>
              <a:t></a:t>
            </a:r>
            <a:r>
              <a:rPr lang="en-US" altLang="zh-CN" sz="2200" b="1" i="1">
                <a:ea typeface="黑体" panose="02010609060101010101" pitchFamily="49" charset="-122"/>
                <a:sym typeface="Symbol" pitchFamily="2" charset="2"/>
              </a:rPr>
              <a:t>m</a:t>
            </a:r>
            <a:r>
              <a:rPr lang="en-US" altLang="zh-CN" sz="2200" b="1">
                <a:ea typeface="黑体" panose="02010609060101010101" pitchFamily="49" charset="-122"/>
              </a:rPr>
              <a:t>(0, 2, 4, 7, 8, 10, 12, 14, 15)</a:t>
            </a:r>
          </a:p>
        </p:txBody>
      </p:sp>
      <p:sp>
        <p:nvSpPr>
          <p:cNvPr id="48131" name="Text Box 4">
            <a:extLst>
              <a:ext uri="{FF2B5EF4-FFF2-40B4-BE49-F238E27FC236}">
                <a16:creationId xmlns:a16="http://schemas.microsoft.com/office/drawing/2014/main" id="{AED40FEC-2404-B243-8FF6-5E87CD1E9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54213"/>
            <a:ext cx="32734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解</a:t>
            </a:r>
            <a:r>
              <a:rPr lang="en-US" altLang="zh-CN" sz="2200" b="1">
                <a:ea typeface="黑体" panose="02010609060101010101" pitchFamily="49" charset="-122"/>
              </a:rPr>
              <a:t>: (1) </a:t>
            </a:r>
            <a:r>
              <a:rPr lang="zh-CN" altLang="en-US" sz="2200" b="1">
                <a:ea typeface="宋体" panose="02010600030101010101" pitchFamily="2" charset="-122"/>
              </a:rPr>
              <a:t>将函数填入卡诺图</a:t>
            </a:r>
          </a:p>
        </p:txBody>
      </p:sp>
      <p:grpSp>
        <p:nvGrpSpPr>
          <p:cNvPr id="755756" name="Group 1068">
            <a:extLst>
              <a:ext uri="{FF2B5EF4-FFF2-40B4-BE49-F238E27FC236}">
                <a16:creationId xmlns:a16="http://schemas.microsoft.com/office/drawing/2014/main" id="{6AD5783B-E9A9-7D42-86B3-85DFED7DC767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708525"/>
            <a:ext cx="7121525" cy="1684338"/>
            <a:chOff x="864" y="2966"/>
            <a:chExt cx="4486" cy="1061"/>
          </a:xfrm>
        </p:grpSpPr>
        <p:sp>
          <p:nvSpPr>
            <p:cNvPr id="48169" name="Text Box 6">
              <a:extLst>
                <a:ext uri="{FF2B5EF4-FFF2-40B4-BE49-F238E27FC236}">
                  <a16:creationId xmlns:a16="http://schemas.microsoft.com/office/drawing/2014/main" id="{1473A855-D5D7-E040-8772-E9E788305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966"/>
              <a:ext cx="23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 b="1">
                  <a:ea typeface="宋体" panose="02010600030101010101" pitchFamily="2" charset="-122"/>
                </a:rPr>
                <a:t>(2) </a:t>
              </a:r>
              <a:r>
                <a:rPr lang="zh-CN" altLang="en-US" sz="2200" b="1">
                  <a:ea typeface="宋体" panose="02010600030101010101" pitchFamily="2" charset="-122"/>
                </a:rPr>
                <a:t>采用阻塞法化简逻辑函数</a:t>
              </a:r>
            </a:p>
          </p:txBody>
        </p:sp>
        <p:graphicFrame>
          <p:nvGraphicFramePr>
            <p:cNvPr id="48170" name="Object 7">
              <a:extLst>
                <a:ext uri="{FF2B5EF4-FFF2-40B4-BE49-F238E27FC236}">
                  <a16:creationId xmlns:a16="http://schemas.microsoft.com/office/drawing/2014/main" id="{289CA8E6-5C9B-BF43-A067-1B91EFBBC2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3" y="3312"/>
            <a:ext cx="4257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72" name="公式" r:id="rId3" imgW="73139300" imgH="12293600" progId="Equation.3">
                    <p:embed/>
                  </p:oleObj>
                </mc:Choice>
                <mc:Fallback>
                  <p:oleObj name="公式" r:id="rId3" imgW="73139300" imgH="12293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3" y="3312"/>
                          <a:ext cx="4257" cy="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5720" name="Group 8">
            <a:extLst>
              <a:ext uri="{FF2B5EF4-FFF2-40B4-BE49-F238E27FC236}">
                <a16:creationId xmlns:a16="http://schemas.microsoft.com/office/drawing/2014/main" id="{65EF9B82-9A3F-0F42-88FA-28A770126DF0}"/>
              </a:ext>
            </a:extLst>
          </p:cNvPr>
          <p:cNvGrpSpPr>
            <a:grpSpLocks/>
          </p:cNvGrpSpPr>
          <p:nvPr/>
        </p:nvGrpSpPr>
        <p:grpSpPr bwMode="auto">
          <a:xfrm>
            <a:off x="4567238" y="2085975"/>
            <a:ext cx="2900362" cy="2257425"/>
            <a:chOff x="1053" y="1541"/>
            <a:chExt cx="1827" cy="1422"/>
          </a:xfrm>
        </p:grpSpPr>
        <p:grpSp>
          <p:nvGrpSpPr>
            <p:cNvPr id="48134" name="Group 9">
              <a:extLst>
                <a:ext uri="{FF2B5EF4-FFF2-40B4-BE49-F238E27FC236}">
                  <a16:creationId xmlns:a16="http://schemas.microsoft.com/office/drawing/2014/main" id="{2418E6B6-30D2-BB40-8F4B-0A4C14514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" y="1647"/>
              <a:ext cx="1772" cy="1296"/>
              <a:chOff x="3216" y="2496"/>
              <a:chExt cx="1968" cy="1488"/>
            </a:xfrm>
          </p:grpSpPr>
          <p:sp>
            <p:nvSpPr>
              <p:cNvPr id="48161" name="Rectangle 10">
                <a:extLst>
                  <a:ext uri="{FF2B5EF4-FFF2-40B4-BE49-F238E27FC236}">
                    <a16:creationId xmlns:a16="http://schemas.microsoft.com/office/drawing/2014/main" id="{15D2066D-241A-F24A-AD9E-49E1F45E5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2" name="Line 11">
                <a:extLst>
                  <a:ext uri="{FF2B5EF4-FFF2-40B4-BE49-F238E27FC236}">
                    <a16:creationId xmlns:a16="http://schemas.microsoft.com/office/drawing/2014/main" id="{F348B2D7-4672-054E-A5E8-5B9AD81B8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3" name="Line 12">
                <a:extLst>
                  <a:ext uri="{FF2B5EF4-FFF2-40B4-BE49-F238E27FC236}">
                    <a16:creationId xmlns:a16="http://schemas.microsoft.com/office/drawing/2014/main" id="{377ABB76-9983-0C4B-B7FD-5C0D306E9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4" name="Line 13">
                <a:extLst>
                  <a:ext uri="{FF2B5EF4-FFF2-40B4-BE49-F238E27FC236}">
                    <a16:creationId xmlns:a16="http://schemas.microsoft.com/office/drawing/2014/main" id="{1DE6F219-A738-D74C-A35E-FD5556E66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5" name="Line 14">
                <a:extLst>
                  <a:ext uri="{FF2B5EF4-FFF2-40B4-BE49-F238E27FC236}">
                    <a16:creationId xmlns:a16="http://schemas.microsoft.com/office/drawing/2014/main" id="{C3BA8640-32CE-7144-81BE-C1D45E629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6" name="Line 15">
                <a:extLst>
                  <a:ext uri="{FF2B5EF4-FFF2-40B4-BE49-F238E27FC236}">
                    <a16:creationId xmlns:a16="http://schemas.microsoft.com/office/drawing/2014/main" id="{8DBF8060-59C6-874D-99CF-A84B04F39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7" name="Line 16">
                <a:extLst>
                  <a:ext uri="{FF2B5EF4-FFF2-40B4-BE49-F238E27FC236}">
                    <a16:creationId xmlns:a16="http://schemas.microsoft.com/office/drawing/2014/main" id="{30196156-8C50-6040-B26A-1E2BF730E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8" name="Line 17">
                <a:extLst>
                  <a:ext uri="{FF2B5EF4-FFF2-40B4-BE49-F238E27FC236}">
                    <a16:creationId xmlns:a16="http://schemas.microsoft.com/office/drawing/2014/main" id="{44F9006D-4E2B-DA49-B7AE-242EAA249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35" name="Text Box 18">
              <a:extLst>
                <a:ext uri="{FF2B5EF4-FFF2-40B4-BE49-F238E27FC236}">
                  <a16:creationId xmlns:a16="http://schemas.microsoft.com/office/drawing/2014/main" id="{ABBC4AA2-0561-D641-9A82-4D7E6DEA1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2" y="164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48136" name="Text Box 19">
              <a:extLst>
                <a:ext uri="{FF2B5EF4-FFF2-40B4-BE49-F238E27FC236}">
                  <a16:creationId xmlns:a16="http://schemas.microsoft.com/office/drawing/2014/main" id="{37755BFC-8028-4648-A3BE-D43720658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" y="164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48137" name="Text Box 20">
              <a:extLst>
                <a:ext uri="{FF2B5EF4-FFF2-40B4-BE49-F238E27FC236}">
                  <a16:creationId xmlns:a16="http://schemas.microsoft.com/office/drawing/2014/main" id="{F26685DC-06B1-274D-8B2B-478A92F5E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0" y="164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8138" name="Text Box 21">
              <a:extLst>
                <a:ext uri="{FF2B5EF4-FFF2-40B4-BE49-F238E27FC236}">
                  <a16:creationId xmlns:a16="http://schemas.microsoft.com/office/drawing/2014/main" id="{9E63B48A-6778-1E4D-B8FA-D4C4BEF94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" y="164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8139" name="Text Box 22">
              <a:extLst>
                <a:ext uri="{FF2B5EF4-FFF2-40B4-BE49-F238E27FC236}">
                  <a16:creationId xmlns:a16="http://schemas.microsoft.com/office/drawing/2014/main" id="{598275D4-352E-FE44-A184-148A33C6F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1839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48140" name="Text Box 23">
              <a:extLst>
                <a:ext uri="{FF2B5EF4-FFF2-40B4-BE49-F238E27FC236}">
                  <a16:creationId xmlns:a16="http://schemas.microsoft.com/office/drawing/2014/main" id="{0C765017-EBEF-EE4A-A869-F46332B88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2127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48141" name="Text Box 24">
              <a:extLst>
                <a:ext uri="{FF2B5EF4-FFF2-40B4-BE49-F238E27FC236}">
                  <a16:creationId xmlns:a16="http://schemas.microsoft.com/office/drawing/2014/main" id="{D29B19EE-210F-9D48-9C6F-B343728A8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41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8142" name="Text Box 25">
              <a:extLst>
                <a:ext uri="{FF2B5EF4-FFF2-40B4-BE49-F238E27FC236}">
                  <a16:creationId xmlns:a16="http://schemas.microsoft.com/office/drawing/2014/main" id="{A4E328A2-91B6-3D44-9615-6EE770C84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70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8143" name="Text Box 26">
              <a:extLst>
                <a:ext uri="{FF2B5EF4-FFF2-40B4-BE49-F238E27FC236}">
                  <a16:creationId xmlns:a16="http://schemas.microsoft.com/office/drawing/2014/main" id="{45DCBDCA-139D-564D-95CE-5E762D43C8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82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44" name="Text Box 27">
              <a:extLst>
                <a:ext uri="{FF2B5EF4-FFF2-40B4-BE49-F238E27FC236}">
                  <a16:creationId xmlns:a16="http://schemas.microsoft.com/office/drawing/2014/main" id="{226AE894-38E2-8A4F-AB66-04E3C63E5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6" y="183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45" name="Text Box 28">
              <a:extLst>
                <a:ext uri="{FF2B5EF4-FFF2-40B4-BE49-F238E27FC236}">
                  <a16:creationId xmlns:a16="http://schemas.microsoft.com/office/drawing/2014/main" id="{6C70195C-F459-B547-9107-13F145F0A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1839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46" name="Text Box 29">
              <a:extLst>
                <a:ext uri="{FF2B5EF4-FFF2-40B4-BE49-F238E27FC236}">
                  <a16:creationId xmlns:a16="http://schemas.microsoft.com/office/drawing/2014/main" id="{DF595139-FE17-0541-ABE1-119ED7FC0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2117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47" name="Text Box 30">
              <a:extLst>
                <a:ext uri="{FF2B5EF4-FFF2-40B4-BE49-F238E27FC236}">
                  <a16:creationId xmlns:a16="http://schemas.microsoft.com/office/drawing/2014/main" id="{2B9E9012-A097-DE4E-8EDD-72B937D9D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2" y="2117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48" name="Text Box 31">
              <a:extLst>
                <a:ext uri="{FF2B5EF4-FFF2-40B4-BE49-F238E27FC236}">
                  <a16:creationId xmlns:a16="http://schemas.microsoft.com/office/drawing/2014/main" id="{EB669E92-7BDF-0842-BF21-EE2A5BA33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6" y="2127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49" name="Text Box 32">
              <a:extLst>
                <a:ext uri="{FF2B5EF4-FFF2-40B4-BE49-F238E27FC236}">
                  <a16:creationId xmlns:a16="http://schemas.microsoft.com/office/drawing/2014/main" id="{9632EB07-4823-5C4C-925A-9E80ECF16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2127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50" name="Text Box 33">
              <a:extLst>
                <a:ext uri="{FF2B5EF4-FFF2-40B4-BE49-F238E27FC236}">
                  <a16:creationId xmlns:a16="http://schemas.microsoft.com/office/drawing/2014/main" id="{C643D8AB-B490-6446-914D-7951CA4C1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2405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51" name="Text Box 34">
              <a:extLst>
                <a:ext uri="{FF2B5EF4-FFF2-40B4-BE49-F238E27FC236}">
                  <a16:creationId xmlns:a16="http://schemas.microsoft.com/office/drawing/2014/main" id="{FC89CAB0-BF25-CC48-BD3C-A3FC80ED4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40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52" name="Text Box 35">
              <a:extLst>
                <a:ext uri="{FF2B5EF4-FFF2-40B4-BE49-F238E27FC236}">
                  <a16:creationId xmlns:a16="http://schemas.microsoft.com/office/drawing/2014/main" id="{3ED9A1ED-6C63-0E47-9B39-CCD3EA8F2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6" y="2415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53" name="Text Box 36">
              <a:extLst>
                <a:ext uri="{FF2B5EF4-FFF2-40B4-BE49-F238E27FC236}">
                  <a16:creationId xmlns:a16="http://schemas.microsoft.com/office/drawing/2014/main" id="{BB33B1A8-FE24-164D-9CEF-388F445E8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415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54" name="Text Box 37">
              <a:extLst>
                <a:ext uri="{FF2B5EF4-FFF2-40B4-BE49-F238E27FC236}">
                  <a16:creationId xmlns:a16="http://schemas.microsoft.com/office/drawing/2014/main" id="{182F266D-474E-7F4A-99AA-54A3F8C7A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6" y="270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55" name="Text Box 38">
              <a:extLst>
                <a:ext uri="{FF2B5EF4-FFF2-40B4-BE49-F238E27FC236}">
                  <a16:creationId xmlns:a16="http://schemas.microsoft.com/office/drawing/2014/main" id="{A7150F05-C591-0246-AB17-07D84FD0B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" y="2703"/>
              <a:ext cx="1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8156" name="Text Box 39">
              <a:extLst>
                <a:ext uri="{FF2B5EF4-FFF2-40B4-BE49-F238E27FC236}">
                  <a16:creationId xmlns:a16="http://schemas.microsoft.com/office/drawing/2014/main" id="{DD0097CC-BA2E-E641-84F5-B6D797EA3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6" y="271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57" name="Text Box 40">
              <a:extLst>
                <a:ext uri="{FF2B5EF4-FFF2-40B4-BE49-F238E27FC236}">
                  <a16:creationId xmlns:a16="http://schemas.microsoft.com/office/drawing/2014/main" id="{BB84BF05-C11B-D841-8B9F-C0B82C1DB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71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48158" name="Text Box 41">
              <a:extLst>
                <a:ext uri="{FF2B5EF4-FFF2-40B4-BE49-F238E27FC236}">
                  <a16:creationId xmlns:a16="http://schemas.microsoft.com/office/drawing/2014/main" id="{564634EE-559F-EA46-9CA5-520CDD802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" y="1714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solidFill>
                    <a:schemeClr val="tx2"/>
                  </a:solidFill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48159" name="Text Box 42">
              <a:extLst>
                <a:ext uri="{FF2B5EF4-FFF2-40B4-BE49-F238E27FC236}">
                  <a16:creationId xmlns:a16="http://schemas.microsoft.com/office/drawing/2014/main" id="{8F3AC1F0-CA57-E642-8F57-EC62C2E50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1" y="1541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solidFill>
                    <a:schemeClr val="tx2"/>
                  </a:solidFill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48160" name="Text Box 43">
              <a:extLst>
                <a:ext uri="{FF2B5EF4-FFF2-40B4-BE49-F238E27FC236}">
                  <a16:creationId xmlns:a16="http://schemas.microsoft.com/office/drawing/2014/main" id="{6D1F9024-3A9A-844A-BE1B-D27D7CBB8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82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F1ECDD7-CF4B-3949-B7B1-207256FBF5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/>
              <a:t>用阻塞逻辑设计三级或非电路</a:t>
            </a:r>
          </a:p>
        </p:txBody>
      </p:sp>
      <p:sp>
        <p:nvSpPr>
          <p:cNvPr id="49154" name="Text Box 3">
            <a:extLst>
              <a:ext uri="{FF2B5EF4-FFF2-40B4-BE49-F238E27FC236}">
                <a16:creationId xmlns:a16="http://schemas.microsoft.com/office/drawing/2014/main" id="{DCC84EC5-A931-694D-A230-3F45DA8C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3" y="1363663"/>
            <a:ext cx="81248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例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用三级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或非门</a:t>
            </a:r>
            <a:r>
              <a:rPr lang="zh-CN" altLang="en-US" sz="2200" b="1">
                <a:ea typeface="宋体" panose="02010600030101010101" pitchFamily="2" charset="-122"/>
              </a:rPr>
              <a:t>实现 </a:t>
            </a:r>
            <a:r>
              <a:rPr lang="en-US" altLang="zh-CN" sz="2200" b="1" i="1">
                <a:ea typeface="宋体" panose="02010600030101010101" pitchFamily="2" charset="-122"/>
              </a:rPr>
              <a:t>F</a:t>
            </a:r>
            <a:r>
              <a:rPr lang="en-US" altLang="zh-CN" sz="2200" b="1">
                <a:ea typeface="宋体" panose="02010600030101010101" pitchFamily="2" charset="-122"/>
              </a:rPr>
              <a:t>(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 b="1" i="1">
                <a:ea typeface="宋体" panose="02010600030101010101" pitchFamily="2" charset="-122"/>
              </a:rPr>
              <a:t>C</a:t>
            </a:r>
            <a:r>
              <a:rPr lang="en-US" altLang="zh-CN" sz="2200" b="1">
                <a:ea typeface="宋体" panose="02010600030101010101" pitchFamily="2" charset="-122"/>
              </a:rPr>
              <a:t>,</a:t>
            </a:r>
            <a:r>
              <a:rPr lang="en-US" altLang="zh-CN" sz="2200" b="1" i="1">
                <a:ea typeface="宋体" panose="02010600030101010101" pitchFamily="2" charset="-122"/>
              </a:rPr>
              <a:t>D</a:t>
            </a:r>
            <a:r>
              <a:rPr lang="en-US" altLang="zh-CN" sz="2200" b="1">
                <a:ea typeface="宋体" panose="02010600030101010101" pitchFamily="2" charset="-122"/>
              </a:rPr>
              <a:t>) = </a:t>
            </a:r>
            <a:r>
              <a:rPr lang="en-US" altLang="zh-CN" sz="2200" b="1">
                <a:ea typeface="黑体" panose="02010609060101010101" pitchFamily="49" charset="-122"/>
                <a:sym typeface="Symbol" pitchFamily="2" charset="2"/>
              </a:rPr>
              <a:t></a:t>
            </a:r>
            <a:r>
              <a:rPr lang="en-US" altLang="zh-CN" sz="2200" b="1" i="1">
                <a:ea typeface="黑体" panose="02010609060101010101" pitchFamily="49" charset="-122"/>
                <a:sym typeface="Symbol" pitchFamily="2" charset="2"/>
              </a:rPr>
              <a:t>m</a:t>
            </a:r>
            <a:r>
              <a:rPr lang="en-US" altLang="zh-CN" sz="2200" b="1">
                <a:ea typeface="黑体" panose="02010609060101010101" pitchFamily="49" charset="-122"/>
              </a:rPr>
              <a:t>(0, 2, 4, 7, 8, 10, 12, 14, 15)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1C0918F2-3E54-A741-942E-E7DD25955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54213"/>
            <a:ext cx="29924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解</a:t>
            </a:r>
            <a:r>
              <a:rPr lang="en-US" altLang="zh-CN" sz="2200" b="1">
                <a:ea typeface="黑体" panose="02010609060101010101" pitchFamily="49" charset="-122"/>
              </a:rPr>
              <a:t>: (3) </a:t>
            </a:r>
            <a:r>
              <a:rPr lang="zh-CN" altLang="en-US" sz="2200" b="1">
                <a:ea typeface="宋体" panose="02010600030101010101" pitchFamily="2" charset="-122"/>
              </a:rPr>
              <a:t>画出逻辑电路图</a:t>
            </a: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8F17BCA1-7652-0B43-A682-1032A741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6513"/>
            <a:ext cx="4038600" cy="390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6F0BACF-2391-0C46-8C14-410A8B0D49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3.3.4 </a:t>
            </a:r>
            <a:r>
              <a:rPr lang="zh-CN" altLang="en-US" sz="3200" b="1"/>
              <a:t>组合电路实际设计中的几个问题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DD348F4-5FDC-164A-8AC1-E5504412FC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295400"/>
            <a:ext cx="6970712" cy="4876800"/>
          </a:xfrm>
        </p:spPr>
        <p:txBody>
          <a:bodyPr/>
          <a:lstStyle/>
          <a:p>
            <a:pPr algn="just" eaLnBrk="1" hangingPunct="1">
              <a:spcAft>
                <a:spcPct val="50000"/>
              </a:spcAft>
              <a:defRPr/>
            </a:pPr>
            <a:r>
              <a:rPr lang="zh-CN" altLang="en-US" sz="3200" b="1">
                <a:solidFill>
                  <a:srgbClr val="5F5F5F"/>
                </a:solidFill>
              </a:rPr>
              <a:t>输入变量的形式</a:t>
            </a:r>
          </a:p>
          <a:p>
            <a:pPr lvl="1" algn="just" eaLnBrk="1" hangingPunct="1">
              <a:spcAft>
                <a:spcPct val="50000"/>
              </a:spcAft>
              <a:defRPr/>
            </a:pPr>
            <a:r>
              <a:rPr lang="zh-CN" altLang="en-US" sz="2200" b="1">
                <a:solidFill>
                  <a:srgbClr val="5F5F5F"/>
                </a:solidFill>
              </a:rPr>
              <a:t>双轨输入：信号源 提供 原变量、反变量</a:t>
            </a:r>
          </a:p>
          <a:p>
            <a:pPr lvl="1" algn="just" eaLnBrk="1" hangingPunct="1">
              <a:spcAft>
                <a:spcPct val="50000"/>
              </a:spcAft>
              <a:defRPr/>
            </a:pPr>
            <a:r>
              <a:rPr lang="zh-CN" altLang="en-US" sz="2200" b="1">
                <a:solidFill>
                  <a:srgbClr val="5F5F5F"/>
                </a:solidFill>
              </a:rPr>
              <a:t>单轨输入：信号源 仅提供 原变量</a:t>
            </a:r>
          </a:p>
          <a:p>
            <a:pPr algn="just" eaLnBrk="1" hangingPunct="1">
              <a:spcAft>
                <a:spcPct val="50000"/>
              </a:spcAft>
              <a:defRPr/>
            </a:pPr>
            <a:r>
              <a:rPr lang="zh-CN" altLang="en-US" sz="3200" b="1">
                <a:latin typeface="隶书" pitchFamily="49" charset="-122"/>
              </a:rPr>
              <a:t>单输出</a:t>
            </a:r>
            <a:r>
              <a:rPr lang="en-US" altLang="zh-CN" sz="3200" b="1">
                <a:latin typeface="隶书" pitchFamily="49" charset="-122"/>
              </a:rPr>
              <a:t>/</a:t>
            </a:r>
            <a:r>
              <a:rPr lang="zh-CN" altLang="en-US" sz="3200" b="1">
                <a:latin typeface="隶书" pitchFamily="49" charset="-122"/>
              </a:rPr>
              <a:t>多输出函数</a:t>
            </a:r>
          </a:p>
          <a:p>
            <a:pPr lvl="1" algn="just" eaLnBrk="1" hangingPunct="1">
              <a:spcAft>
                <a:spcPct val="50000"/>
              </a:spcAft>
              <a:defRPr/>
            </a:pPr>
            <a:r>
              <a:rPr lang="zh-CN" altLang="en-US" sz="2200" b="1"/>
              <a:t>电路的整体性能最优</a:t>
            </a:r>
          </a:p>
          <a:p>
            <a:pPr lvl="1" algn="just" eaLnBrk="1" hangingPunct="1">
              <a:defRPr/>
            </a:pPr>
            <a:r>
              <a:rPr lang="zh-CN" altLang="en-US" sz="2200" b="1">
                <a:solidFill>
                  <a:srgbClr val="006600"/>
                </a:solidFill>
                <a:ea typeface="楷体_GB2312" pitchFamily="49" charset="-122"/>
              </a:rPr>
              <a:t>多输出电路：</a:t>
            </a:r>
          </a:p>
          <a:p>
            <a:pPr lvl="2" algn="just" eaLnBrk="1" hangingPunct="1">
              <a:defRPr/>
            </a:pPr>
            <a:r>
              <a:rPr lang="zh-CN" altLang="en-US" b="1">
                <a:solidFill>
                  <a:srgbClr val="006600"/>
                </a:solidFill>
                <a:ea typeface="楷体_GB2312" pitchFamily="49" charset="-122"/>
              </a:rPr>
              <a:t>编码器、译码器、全加器</a:t>
            </a:r>
          </a:p>
          <a:p>
            <a:pPr lvl="2" algn="just" eaLnBrk="1" hangingPunct="1">
              <a:defRPr/>
            </a:pPr>
            <a:r>
              <a:rPr lang="zh-CN" altLang="en-US" b="1">
                <a:solidFill>
                  <a:srgbClr val="006600"/>
                </a:solidFill>
                <a:ea typeface="楷体_GB2312" pitchFamily="49" charset="-122"/>
              </a:rPr>
              <a:t>特点：在一种输入组合下</a:t>
            </a:r>
            <a:r>
              <a:rPr lang="en-US" altLang="zh-CN" b="1">
                <a:solidFill>
                  <a:srgbClr val="006600"/>
                </a:solidFill>
                <a:ea typeface="楷体_GB2312" pitchFamily="49" charset="-122"/>
              </a:rPr>
              <a:t>, </a:t>
            </a:r>
            <a:r>
              <a:rPr lang="zh-CN" altLang="en-US" b="1">
                <a:solidFill>
                  <a:srgbClr val="006600"/>
                </a:solidFill>
                <a:ea typeface="楷体_GB2312" pitchFamily="49" charset="-122"/>
              </a:rPr>
              <a:t>有一组函数输出</a:t>
            </a:r>
            <a:endParaRPr lang="zh-CN" altLang="en-US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8BB8E01-CAF1-0445-AF7F-326E910269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多输出函数的设计</a:t>
            </a:r>
          </a:p>
        </p:txBody>
      </p:sp>
      <p:sp>
        <p:nvSpPr>
          <p:cNvPr id="51202" name="Text Box 3">
            <a:extLst>
              <a:ext uri="{FF2B5EF4-FFF2-40B4-BE49-F238E27FC236}">
                <a16:creationId xmlns:a16="http://schemas.microsoft.com/office/drawing/2014/main" id="{E081690A-7425-544E-844C-28AB9BB7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22400"/>
            <a:ext cx="63658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以单输出函数设计为基础，但考虑整体性能最优。</a:t>
            </a:r>
          </a:p>
        </p:txBody>
      </p:sp>
      <p:sp>
        <p:nvSpPr>
          <p:cNvPr id="622596" name="Text Box 4">
            <a:extLst>
              <a:ext uri="{FF2B5EF4-FFF2-40B4-BE49-F238E27FC236}">
                <a16:creationId xmlns:a16="http://schemas.microsoft.com/office/drawing/2014/main" id="{C0C0EC48-1694-EF4D-81C8-F762FE56A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8" y="4484688"/>
            <a:ext cx="5540375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ea typeface="楷体_GB2312" pitchFamily="49" charset="-122"/>
              </a:rPr>
              <a:t>(1) </a:t>
            </a:r>
            <a:r>
              <a:rPr lang="zh-CN" altLang="en-US" sz="2200" b="1">
                <a:ea typeface="楷体_GB2312" pitchFamily="49" charset="-122"/>
              </a:rPr>
              <a:t>分别对每个函数进行简化</a:t>
            </a:r>
            <a:r>
              <a:rPr lang="en-US" altLang="zh-CN" sz="2200" b="1">
                <a:ea typeface="楷体_GB2312" pitchFamily="49" charset="-122"/>
              </a:rPr>
              <a:t>, </a:t>
            </a:r>
            <a:r>
              <a:rPr lang="zh-CN" altLang="en-US" sz="2200" b="1">
                <a:ea typeface="楷体_GB2312" pitchFamily="49" charset="-122"/>
              </a:rPr>
              <a:t>找出公共圈</a:t>
            </a:r>
            <a:r>
              <a:rPr lang="en-US" altLang="zh-CN" sz="2200" b="1">
                <a:ea typeface="楷体_GB2312" pitchFamily="49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ea typeface="楷体_GB2312" pitchFamily="49" charset="-122"/>
              </a:rPr>
              <a:t>(2) </a:t>
            </a:r>
            <a:r>
              <a:rPr lang="zh-CN" altLang="en-US" sz="2200" b="1">
                <a:ea typeface="楷体_GB2312" pitchFamily="49" charset="-122"/>
              </a:rPr>
              <a:t>改变原圈法</a:t>
            </a:r>
            <a:r>
              <a:rPr lang="en-US" altLang="zh-CN" sz="2200" b="1">
                <a:ea typeface="楷体_GB2312" pitchFamily="49" charset="-122"/>
              </a:rPr>
              <a:t>, 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以求更多公共圈</a:t>
            </a:r>
            <a:r>
              <a:rPr lang="en-US" altLang="zh-CN" sz="2200" b="1">
                <a:ea typeface="楷体_GB2312" pitchFamily="49" charset="-122"/>
              </a:rPr>
              <a:t>;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ea typeface="楷体_GB2312" pitchFamily="49" charset="-122"/>
              </a:rPr>
              <a:t>(3) </a:t>
            </a:r>
            <a:r>
              <a:rPr lang="zh-CN" altLang="en-US" sz="2200" b="1">
                <a:ea typeface="楷体_GB2312" pitchFamily="49" charset="-122"/>
              </a:rPr>
              <a:t>写出多输出函数表达式</a:t>
            </a:r>
            <a:r>
              <a:rPr lang="en-US" altLang="zh-CN" sz="2200" b="1">
                <a:ea typeface="楷体_GB2312" pitchFamily="49" charset="-122"/>
              </a:rPr>
              <a:t>, </a:t>
            </a:r>
            <a:r>
              <a:rPr lang="zh-CN" altLang="en-US" sz="2200" b="1">
                <a:ea typeface="楷体_GB2312" pitchFamily="49" charset="-122"/>
              </a:rPr>
              <a:t>绘制逻辑电路图</a:t>
            </a:r>
            <a:r>
              <a:rPr lang="en-US" altLang="zh-CN" sz="2200" b="1">
                <a:ea typeface="楷体_GB2312" pitchFamily="49" charset="-122"/>
              </a:rPr>
              <a:t>.</a:t>
            </a:r>
          </a:p>
        </p:txBody>
      </p:sp>
      <p:grpSp>
        <p:nvGrpSpPr>
          <p:cNvPr id="51204" name="Group 5">
            <a:extLst>
              <a:ext uri="{FF2B5EF4-FFF2-40B4-BE49-F238E27FC236}">
                <a16:creationId xmlns:a16="http://schemas.microsoft.com/office/drawing/2014/main" id="{7D688F58-3420-7C42-A87A-2638C8CAED4F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286000"/>
            <a:ext cx="5334000" cy="1676400"/>
            <a:chOff x="1056" y="3024"/>
            <a:chExt cx="3744" cy="1248"/>
          </a:xfrm>
        </p:grpSpPr>
        <p:sp>
          <p:nvSpPr>
            <p:cNvPr id="51205" name="Oval 6">
              <a:extLst>
                <a:ext uri="{FF2B5EF4-FFF2-40B4-BE49-F238E27FC236}">
                  <a16:creationId xmlns:a16="http://schemas.microsoft.com/office/drawing/2014/main" id="{8ECF7BCE-15AA-8E4A-A2DC-880BD5F80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3526"/>
              <a:ext cx="481" cy="4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局部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最优</a:t>
              </a:r>
            </a:p>
          </p:txBody>
        </p:sp>
        <p:sp>
          <p:nvSpPr>
            <p:cNvPr id="51206" name="Oval 7">
              <a:extLst>
                <a:ext uri="{FF2B5EF4-FFF2-40B4-BE49-F238E27FC236}">
                  <a16:creationId xmlns:a16="http://schemas.microsoft.com/office/drawing/2014/main" id="{93D1DA7D-B7CE-B74E-861A-212FDC865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3526"/>
              <a:ext cx="481" cy="4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局部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最优</a:t>
              </a:r>
            </a:p>
          </p:txBody>
        </p:sp>
        <p:sp>
          <p:nvSpPr>
            <p:cNvPr id="51207" name="Oval 8">
              <a:extLst>
                <a:ext uri="{FF2B5EF4-FFF2-40B4-BE49-F238E27FC236}">
                  <a16:creationId xmlns:a16="http://schemas.microsoft.com/office/drawing/2014/main" id="{12C27637-2398-9843-A216-04EED5CF9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3066"/>
              <a:ext cx="481" cy="4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局部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最优</a:t>
              </a:r>
            </a:p>
          </p:txBody>
        </p:sp>
        <p:sp>
          <p:nvSpPr>
            <p:cNvPr id="51208" name="Oval 9">
              <a:extLst>
                <a:ext uri="{FF2B5EF4-FFF2-40B4-BE49-F238E27FC236}">
                  <a16:creationId xmlns:a16="http://schemas.microsoft.com/office/drawing/2014/main" id="{6DF724F4-64A0-2B43-A1B6-B8B187E19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024"/>
              <a:ext cx="1488" cy="12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多输出函数</a:t>
              </a:r>
            </a:p>
          </p:txBody>
        </p:sp>
        <p:sp>
          <p:nvSpPr>
            <p:cNvPr id="51209" name="Oval 10">
              <a:extLst>
                <a:ext uri="{FF2B5EF4-FFF2-40B4-BE49-F238E27FC236}">
                  <a16:creationId xmlns:a16="http://schemas.microsoft.com/office/drawing/2014/main" id="{4238E745-C3D3-444C-857E-8DBF6308F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" y="3526"/>
              <a:ext cx="481" cy="4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局部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优化</a:t>
              </a:r>
            </a:p>
          </p:txBody>
        </p:sp>
        <p:sp>
          <p:nvSpPr>
            <p:cNvPr id="51210" name="Oval 11">
              <a:extLst>
                <a:ext uri="{FF2B5EF4-FFF2-40B4-BE49-F238E27FC236}">
                  <a16:creationId xmlns:a16="http://schemas.microsoft.com/office/drawing/2014/main" id="{E6192D07-1E5B-794D-8744-B3DA0014F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3526"/>
              <a:ext cx="481" cy="4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局部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优化</a:t>
              </a:r>
            </a:p>
          </p:txBody>
        </p:sp>
        <p:sp>
          <p:nvSpPr>
            <p:cNvPr id="51211" name="Oval 12">
              <a:extLst>
                <a:ext uri="{FF2B5EF4-FFF2-40B4-BE49-F238E27FC236}">
                  <a16:creationId xmlns:a16="http://schemas.microsoft.com/office/drawing/2014/main" id="{5DC9D517-103A-1E40-9174-AFA7E85B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4" y="3066"/>
              <a:ext cx="481" cy="4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局部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优化</a:t>
              </a:r>
            </a:p>
          </p:txBody>
        </p:sp>
        <p:sp>
          <p:nvSpPr>
            <p:cNvPr id="51212" name="Oval 13">
              <a:extLst>
                <a:ext uri="{FF2B5EF4-FFF2-40B4-BE49-F238E27FC236}">
                  <a16:creationId xmlns:a16="http://schemas.microsoft.com/office/drawing/2014/main" id="{66374FE7-11CD-2A4C-968F-AD08A40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024"/>
              <a:ext cx="1430" cy="12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Tahoma" panose="020B0604030504040204" pitchFamily="34" charset="0"/>
                  <a:ea typeface="宋体" panose="02010600030101010101" pitchFamily="2" charset="-122"/>
                </a:rPr>
                <a:t>整体最优</a:t>
              </a:r>
            </a:p>
          </p:txBody>
        </p:sp>
        <p:sp>
          <p:nvSpPr>
            <p:cNvPr id="51213" name="AutoShape 14">
              <a:extLst>
                <a:ext uri="{FF2B5EF4-FFF2-40B4-BE49-F238E27FC236}">
                  <a16:creationId xmlns:a16="http://schemas.microsoft.com/office/drawing/2014/main" id="{363C40B8-D9B3-914D-B21B-65ADB2578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0" y="3567"/>
              <a:ext cx="568" cy="210"/>
            </a:xfrm>
            <a:prstGeom prst="rightArrow">
              <a:avLst>
                <a:gd name="adj1" fmla="val 50000"/>
                <a:gd name="adj2" fmla="val 6761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596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0F18E7B-09F4-CC48-91AF-BB60A9AD0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多输出函数的设计实例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7E763C83-634E-B245-AC7E-B95F00268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81113"/>
            <a:ext cx="4037013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  <a:ea typeface="黑体" charset="-122"/>
              </a:rPr>
              <a:t>例</a:t>
            </a:r>
            <a:r>
              <a:rPr lang="en-US" altLang="zh-CN" sz="2000" b="1">
                <a:latin typeface="Times New Roman" charset="0"/>
                <a:ea typeface="黑体" charset="-122"/>
              </a:rPr>
              <a:t>1</a:t>
            </a:r>
            <a:r>
              <a:rPr lang="en-US" altLang="zh-CN" sz="2000" b="1">
                <a:latin typeface="Times New Roman" charset="0"/>
              </a:rPr>
              <a:t>: </a:t>
            </a:r>
            <a:r>
              <a:rPr lang="zh-CN" altLang="en-US" sz="2000" b="1">
                <a:latin typeface="Times New Roman" charset="0"/>
              </a:rPr>
              <a:t>用与非门实现下列多输出函数</a:t>
            </a:r>
          </a:p>
          <a:p>
            <a:pPr lvl="1" algn="l" eaLnBrk="1" hangingPunct="1">
              <a:lnSpc>
                <a:spcPct val="11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1</a:t>
            </a:r>
            <a:r>
              <a:rPr lang="en-US" altLang="zh-CN" sz="2000" b="1">
                <a:latin typeface="Times New Roman" charset="0"/>
              </a:rPr>
              <a:t>(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C</a:t>
            </a:r>
            <a:r>
              <a:rPr lang="en-US" altLang="zh-CN" sz="2000" b="1">
                <a:latin typeface="Times New Roman" charset="0"/>
              </a:rPr>
              <a:t>)=</a:t>
            </a:r>
            <a:r>
              <a:rPr lang="en-US" altLang="zh-CN" sz="2000" b="1">
                <a:latin typeface="Times New Roman" charset="0"/>
                <a:sym typeface="Symbol" charset="2"/>
              </a:rPr>
              <a:t></a:t>
            </a:r>
            <a:r>
              <a:rPr lang="en-US" altLang="zh-CN" sz="2000" b="1" i="1">
                <a:latin typeface="Times New Roman" charset="0"/>
                <a:sym typeface="Symbol" charset="2"/>
              </a:rPr>
              <a:t>m</a:t>
            </a:r>
            <a:r>
              <a:rPr lang="en-US" altLang="zh-CN" sz="2000" b="1">
                <a:latin typeface="Times New Roman" charset="0"/>
              </a:rPr>
              <a:t>(0, 2, 3)</a:t>
            </a:r>
          </a:p>
          <a:p>
            <a:pPr lvl="1" algn="l" eaLnBrk="1" hangingPunct="1">
              <a:lnSpc>
                <a:spcPct val="110000"/>
              </a:lnSpc>
              <a:spcAft>
                <a:spcPct val="10000"/>
              </a:spcAft>
              <a:defRPr/>
            </a:pP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2</a:t>
            </a:r>
            <a:r>
              <a:rPr lang="en-US" altLang="zh-CN" sz="2000" b="1">
                <a:latin typeface="Times New Roman" charset="0"/>
              </a:rPr>
              <a:t>(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C</a:t>
            </a:r>
            <a:r>
              <a:rPr lang="en-US" altLang="zh-CN" sz="2000" b="1">
                <a:latin typeface="Times New Roman" charset="0"/>
              </a:rPr>
              <a:t>)=</a:t>
            </a:r>
            <a:r>
              <a:rPr lang="en-US" altLang="zh-CN" sz="2000" b="1">
                <a:latin typeface="Times New Roman" charset="0"/>
                <a:sym typeface="Symbol" charset="2"/>
              </a:rPr>
              <a:t></a:t>
            </a:r>
            <a:r>
              <a:rPr lang="en-US" altLang="zh-CN" sz="2000" b="1" i="1">
                <a:latin typeface="Times New Roman" charset="0"/>
                <a:sym typeface="Symbol" charset="2"/>
              </a:rPr>
              <a:t>m</a:t>
            </a:r>
            <a:r>
              <a:rPr lang="en-US" altLang="zh-CN" sz="2000" b="1">
                <a:latin typeface="Times New Roman" charset="0"/>
              </a:rPr>
              <a:t>(3, 6, 7)</a:t>
            </a:r>
          </a:p>
          <a:p>
            <a:pPr lvl="1" algn="l" eaLnBrk="1" hangingPunct="1">
              <a:lnSpc>
                <a:spcPct val="110000"/>
              </a:lnSpc>
              <a:spcAft>
                <a:spcPct val="10000"/>
              </a:spcAft>
              <a:defRPr/>
            </a:pP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3</a:t>
            </a:r>
            <a:r>
              <a:rPr lang="en-US" altLang="zh-CN" sz="2000" b="1">
                <a:latin typeface="Times New Roman" charset="0"/>
              </a:rPr>
              <a:t>(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C</a:t>
            </a:r>
            <a:r>
              <a:rPr lang="en-US" altLang="zh-CN" sz="2000" b="1">
                <a:latin typeface="Times New Roman" charset="0"/>
              </a:rPr>
              <a:t>)=</a:t>
            </a:r>
            <a:r>
              <a:rPr lang="en-US" altLang="zh-CN" sz="2000" b="1">
                <a:latin typeface="Times New Roman" charset="0"/>
                <a:sym typeface="Symbol" charset="2"/>
              </a:rPr>
              <a:t></a:t>
            </a:r>
            <a:r>
              <a:rPr lang="en-US" altLang="zh-CN" sz="2000" b="1" i="1">
                <a:latin typeface="Times New Roman" charset="0"/>
                <a:sym typeface="Symbol" charset="2"/>
              </a:rPr>
              <a:t>m</a:t>
            </a:r>
            <a:r>
              <a:rPr lang="en-US" altLang="zh-CN" sz="2000" b="1">
                <a:latin typeface="Times New Roman" charset="0"/>
              </a:rPr>
              <a:t>(3, 4, 5, 6, 7)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B446A6D1-4102-B544-AE85-46560B688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743200"/>
            <a:ext cx="3335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(1) </a:t>
            </a:r>
            <a:r>
              <a:rPr lang="zh-CN" altLang="en-US" sz="2000" b="1">
                <a:ea typeface="宋体" panose="02010600030101010101" pitchFamily="2" charset="-122"/>
              </a:rPr>
              <a:t>逻辑函数填入卡诺图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52228" name="Group 5">
            <a:extLst>
              <a:ext uri="{FF2B5EF4-FFF2-40B4-BE49-F238E27FC236}">
                <a16:creationId xmlns:a16="http://schemas.microsoft.com/office/drawing/2014/main" id="{6151CFC6-3527-BD4B-B487-71158B427CA2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3214688"/>
            <a:ext cx="2682875" cy="1966912"/>
            <a:chOff x="614" y="2371"/>
            <a:chExt cx="1690" cy="1239"/>
          </a:xfrm>
        </p:grpSpPr>
        <p:grpSp>
          <p:nvGrpSpPr>
            <p:cNvPr id="52296" name="Group 6">
              <a:extLst>
                <a:ext uri="{FF2B5EF4-FFF2-40B4-BE49-F238E27FC236}">
                  <a16:creationId xmlns:a16="http://schemas.microsoft.com/office/drawing/2014/main" id="{756D27F1-B096-A646-AEAE-347F8197FA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" y="2371"/>
              <a:ext cx="1690" cy="989"/>
              <a:chOff x="230" y="931"/>
              <a:chExt cx="1690" cy="989"/>
            </a:xfrm>
          </p:grpSpPr>
          <p:grpSp>
            <p:nvGrpSpPr>
              <p:cNvPr id="52298" name="Group 7">
                <a:extLst>
                  <a:ext uri="{FF2B5EF4-FFF2-40B4-BE49-F238E27FC236}">
                    <a16:creationId xmlns:a16="http://schemas.microsoft.com/office/drawing/2014/main" id="{9ADF7879-18BD-2549-9290-522707D3DB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39004" name="Line 8">
                  <a:extLst>
                    <a:ext uri="{FF2B5EF4-FFF2-40B4-BE49-F238E27FC236}">
                      <a16:creationId xmlns:a16="http://schemas.microsoft.com/office/drawing/2014/main" id="{694335BF-DBFE-EC47-AE83-3829BA30F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grpSp>
              <p:nvGrpSpPr>
                <p:cNvPr id="52316" name="Group 9">
                  <a:extLst>
                    <a:ext uri="{FF2B5EF4-FFF2-40B4-BE49-F238E27FC236}">
                      <a16:creationId xmlns:a16="http://schemas.microsoft.com/office/drawing/2014/main" id="{5C31547A-77E1-5640-9948-D0E1701EDE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39006" name="Rectangle 10">
                    <a:extLst>
                      <a:ext uri="{FF2B5EF4-FFF2-40B4-BE49-F238E27FC236}">
                        <a16:creationId xmlns:a16="http://schemas.microsoft.com/office/drawing/2014/main" id="{446799AD-60BA-3844-80BB-573FA689A0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1pPr>
                    <a:lvl2pPr marL="742950" indent="-28575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2pPr>
                    <a:lvl3pPr marL="11430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3pPr>
                    <a:lvl4pPr marL="16002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4pPr>
                    <a:lvl5pPr marL="20574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007" name="Line 11">
                    <a:extLst>
                      <a:ext uri="{FF2B5EF4-FFF2-40B4-BE49-F238E27FC236}">
                        <a16:creationId xmlns:a16="http://schemas.microsoft.com/office/drawing/2014/main" id="{15DEB811-BC3F-424C-A500-01E1A6E5B8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9008" name="Line 12">
                    <a:extLst>
                      <a:ext uri="{FF2B5EF4-FFF2-40B4-BE49-F238E27FC236}">
                        <a16:creationId xmlns:a16="http://schemas.microsoft.com/office/drawing/2014/main" id="{B6B33E89-47ED-024E-A565-8A88B3844B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9009" name="Line 13">
                    <a:extLst>
                      <a:ext uri="{FF2B5EF4-FFF2-40B4-BE49-F238E27FC236}">
                        <a16:creationId xmlns:a16="http://schemas.microsoft.com/office/drawing/2014/main" id="{3368466B-DD1C-5B4A-BF15-53B10E20A0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9010" name="Line 14">
                    <a:extLst>
                      <a:ext uri="{FF2B5EF4-FFF2-40B4-BE49-F238E27FC236}">
                        <a16:creationId xmlns:a16="http://schemas.microsoft.com/office/drawing/2014/main" id="{22EEF150-68BD-0040-B67D-C07F0FDB28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</p:grpSp>
          </p:grpSp>
          <p:sp>
            <p:nvSpPr>
              <p:cNvPr id="38988" name="Text Box 15">
                <a:extLst>
                  <a:ext uri="{FF2B5EF4-FFF2-40B4-BE49-F238E27FC236}">
                    <a16:creationId xmlns:a16="http://schemas.microsoft.com/office/drawing/2014/main" id="{D1268331-B162-F049-898F-FFC4F028C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1140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 i="1">
                    <a:latin typeface="Times New Roman" charset="0"/>
                  </a:rPr>
                  <a:t>C</a:t>
                </a:r>
              </a:p>
            </p:txBody>
          </p:sp>
          <p:sp>
            <p:nvSpPr>
              <p:cNvPr id="38989" name="Text Box 16">
                <a:extLst>
                  <a:ext uri="{FF2B5EF4-FFF2-40B4-BE49-F238E27FC236}">
                    <a16:creationId xmlns:a16="http://schemas.microsoft.com/office/drawing/2014/main" id="{26E6E6F0-D4C6-6C4B-844A-D24C7A94B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931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 i="1">
                    <a:latin typeface="Times New Roman" charset="0"/>
                  </a:rPr>
                  <a:t>AB</a:t>
                </a:r>
              </a:p>
            </p:txBody>
          </p:sp>
          <p:sp>
            <p:nvSpPr>
              <p:cNvPr id="38990" name="Text Box 17">
                <a:extLst>
                  <a:ext uri="{FF2B5EF4-FFF2-40B4-BE49-F238E27FC236}">
                    <a16:creationId xmlns:a16="http://schemas.microsoft.com/office/drawing/2014/main" id="{BAE6EFD9-FD40-FA49-9EF5-5B504D47A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38991" name="Text Box 18">
                <a:extLst>
                  <a:ext uri="{FF2B5EF4-FFF2-40B4-BE49-F238E27FC236}">
                    <a16:creationId xmlns:a16="http://schemas.microsoft.com/office/drawing/2014/main" id="{FD660736-8AFA-C142-BEFE-3F01FE703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38992" name="Text Box 19">
                <a:extLst>
                  <a:ext uri="{FF2B5EF4-FFF2-40B4-BE49-F238E27FC236}">
                    <a16:creationId xmlns:a16="http://schemas.microsoft.com/office/drawing/2014/main" id="{79F246EF-17CA-AC4C-9B79-A4402BBBA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00</a:t>
                </a:r>
              </a:p>
            </p:txBody>
          </p:sp>
          <p:sp>
            <p:nvSpPr>
              <p:cNvPr id="38993" name="Text Box 20">
                <a:extLst>
                  <a:ext uri="{FF2B5EF4-FFF2-40B4-BE49-F238E27FC236}">
                    <a16:creationId xmlns:a16="http://schemas.microsoft.com/office/drawing/2014/main" id="{5C06F931-C9B6-6A48-8D6C-7DCD3AF3F9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01</a:t>
                </a:r>
              </a:p>
            </p:txBody>
          </p:sp>
          <p:sp>
            <p:nvSpPr>
              <p:cNvPr id="38994" name="Text Box 21">
                <a:extLst>
                  <a:ext uri="{FF2B5EF4-FFF2-40B4-BE49-F238E27FC236}">
                    <a16:creationId xmlns:a16="http://schemas.microsoft.com/office/drawing/2014/main" id="{3B8332C7-17A4-3249-8631-AA15358ED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11</a:t>
                </a:r>
              </a:p>
            </p:txBody>
          </p:sp>
          <p:sp>
            <p:nvSpPr>
              <p:cNvPr id="38995" name="Text Box 22">
                <a:extLst>
                  <a:ext uri="{FF2B5EF4-FFF2-40B4-BE49-F238E27FC236}">
                    <a16:creationId xmlns:a16="http://schemas.microsoft.com/office/drawing/2014/main" id="{EEE4A31D-CB6C-AA44-8CBA-2F760F8F61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38996" name="Text Box 23">
                <a:extLst>
                  <a:ext uri="{FF2B5EF4-FFF2-40B4-BE49-F238E27FC236}">
                    <a16:creationId xmlns:a16="http://schemas.microsoft.com/office/drawing/2014/main" id="{6DEB5D1E-D857-264D-BACA-042CE9046F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  <p:sp>
            <p:nvSpPr>
              <p:cNvPr id="38997" name="Text Box 24">
                <a:extLst>
                  <a:ext uri="{FF2B5EF4-FFF2-40B4-BE49-F238E27FC236}">
                    <a16:creationId xmlns:a16="http://schemas.microsoft.com/office/drawing/2014/main" id="{B68DAFE0-2E6B-9F4F-B596-4BEAC753FC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6" y="1315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 </a:t>
                </a:r>
              </a:p>
            </p:txBody>
          </p:sp>
          <p:sp>
            <p:nvSpPr>
              <p:cNvPr id="38998" name="Text Box 25">
                <a:extLst>
                  <a:ext uri="{FF2B5EF4-FFF2-40B4-BE49-F238E27FC236}">
                    <a16:creationId xmlns:a16="http://schemas.microsoft.com/office/drawing/2014/main" id="{0915B3B7-1CBB-8C4B-BACB-803B01435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99" name="Text Box 26">
                <a:extLst>
                  <a:ext uri="{FF2B5EF4-FFF2-40B4-BE49-F238E27FC236}">
                    <a16:creationId xmlns:a16="http://schemas.microsoft.com/office/drawing/2014/main" id="{3C9B1921-F476-C74B-A1E4-4353920091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9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9000" name="Text Box 27">
                <a:extLst>
                  <a:ext uri="{FF2B5EF4-FFF2-40B4-BE49-F238E27FC236}">
                    <a16:creationId xmlns:a16="http://schemas.microsoft.com/office/drawing/2014/main" id="{1D5FAA36-3C57-1943-8757-2E34BAB61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9001" name="Text Box 28">
                <a:extLst>
                  <a:ext uri="{FF2B5EF4-FFF2-40B4-BE49-F238E27FC236}">
                    <a16:creationId xmlns:a16="http://schemas.microsoft.com/office/drawing/2014/main" id="{450A5B7A-13EB-704A-AB7C-6B14C2CEDF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  <p:sp>
            <p:nvSpPr>
              <p:cNvPr id="39002" name="Text Box 29">
                <a:extLst>
                  <a:ext uri="{FF2B5EF4-FFF2-40B4-BE49-F238E27FC236}">
                    <a16:creationId xmlns:a16="http://schemas.microsoft.com/office/drawing/2014/main" id="{6F3B36A6-48C3-F940-BF2E-77C56742E7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9003" name="Text Box 30">
                <a:extLst>
                  <a:ext uri="{FF2B5EF4-FFF2-40B4-BE49-F238E27FC236}">
                    <a16:creationId xmlns:a16="http://schemas.microsoft.com/office/drawing/2014/main" id="{000BFEAE-77F3-DF42-B54D-5D26CE274C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</p:grpSp>
        <p:sp>
          <p:nvSpPr>
            <p:cNvPr id="38986" name="Text Box 31">
              <a:extLst>
                <a:ext uri="{FF2B5EF4-FFF2-40B4-BE49-F238E27FC236}">
                  <a16:creationId xmlns:a16="http://schemas.microsoft.com/office/drawing/2014/main" id="{68FB22AE-5DCF-FA49-86CE-B4F26CB9B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60"/>
              <a:ext cx="2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>
                  <a:latin typeface="Times New Roman" charset="0"/>
                </a:rPr>
                <a:t>F</a:t>
              </a:r>
              <a:r>
                <a:rPr lang="en-US" altLang="zh-CN" sz="2000" baseline="-25000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52229" name="Group 32">
            <a:extLst>
              <a:ext uri="{FF2B5EF4-FFF2-40B4-BE49-F238E27FC236}">
                <a16:creationId xmlns:a16="http://schemas.microsoft.com/office/drawing/2014/main" id="{C16B5561-318C-7543-92BD-8F5BD5C0B94F}"/>
              </a:ext>
            </a:extLst>
          </p:cNvPr>
          <p:cNvGrpSpPr>
            <a:grpSpLocks/>
          </p:cNvGrpSpPr>
          <p:nvPr/>
        </p:nvGrpSpPr>
        <p:grpSpPr bwMode="auto">
          <a:xfrm>
            <a:off x="1889125" y="4891088"/>
            <a:ext cx="2682875" cy="1966912"/>
            <a:chOff x="614" y="2371"/>
            <a:chExt cx="1690" cy="1239"/>
          </a:xfrm>
        </p:grpSpPr>
        <p:grpSp>
          <p:nvGrpSpPr>
            <p:cNvPr id="52270" name="Group 33">
              <a:extLst>
                <a:ext uri="{FF2B5EF4-FFF2-40B4-BE49-F238E27FC236}">
                  <a16:creationId xmlns:a16="http://schemas.microsoft.com/office/drawing/2014/main" id="{99CE77C4-8A30-CA4B-A9F4-0B4E419481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" y="2371"/>
              <a:ext cx="1690" cy="989"/>
              <a:chOff x="230" y="931"/>
              <a:chExt cx="1690" cy="989"/>
            </a:xfrm>
          </p:grpSpPr>
          <p:grpSp>
            <p:nvGrpSpPr>
              <p:cNvPr id="52272" name="Group 34">
                <a:extLst>
                  <a:ext uri="{FF2B5EF4-FFF2-40B4-BE49-F238E27FC236}">
                    <a16:creationId xmlns:a16="http://schemas.microsoft.com/office/drawing/2014/main" id="{BA7F4A11-BD27-EC4C-8B04-3A3A60DCA1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38978" name="Line 35">
                  <a:extLst>
                    <a:ext uri="{FF2B5EF4-FFF2-40B4-BE49-F238E27FC236}">
                      <a16:creationId xmlns:a16="http://schemas.microsoft.com/office/drawing/2014/main" id="{6FDD3D59-BC01-334E-B78E-34C06380B7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grpSp>
              <p:nvGrpSpPr>
                <p:cNvPr id="52290" name="Group 36">
                  <a:extLst>
                    <a:ext uri="{FF2B5EF4-FFF2-40B4-BE49-F238E27FC236}">
                      <a16:creationId xmlns:a16="http://schemas.microsoft.com/office/drawing/2014/main" id="{554AD00E-D20A-9B40-AB80-1619100B37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38980" name="Rectangle 37">
                    <a:extLst>
                      <a:ext uri="{FF2B5EF4-FFF2-40B4-BE49-F238E27FC236}">
                        <a16:creationId xmlns:a16="http://schemas.microsoft.com/office/drawing/2014/main" id="{57A73132-34F9-FC43-BABD-B17A96595E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1pPr>
                    <a:lvl2pPr marL="742950" indent="-28575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2pPr>
                    <a:lvl3pPr marL="11430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3pPr>
                    <a:lvl4pPr marL="16002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4pPr>
                    <a:lvl5pPr marL="20574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8981" name="Line 38">
                    <a:extLst>
                      <a:ext uri="{FF2B5EF4-FFF2-40B4-BE49-F238E27FC236}">
                        <a16:creationId xmlns:a16="http://schemas.microsoft.com/office/drawing/2014/main" id="{5E53DBCB-8A36-E943-9CDD-D1A1761FCA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8982" name="Line 39">
                    <a:extLst>
                      <a:ext uri="{FF2B5EF4-FFF2-40B4-BE49-F238E27FC236}">
                        <a16:creationId xmlns:a16="http://schemas.microsoft.com/office/drawing/2014/main" id="{F9ABAC67-007B-834D-BD5A-00E498D6E0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8983" name="Line 40">
                    <a:extLst>
                      <a:ext uri="{FF2B5EF4-FFF2-40B4-BE49-F238E27FC236}">
                        <a16:creationId xmlns:a16="http://schemas.microsoft.com/office/drawing/2014/main" id="{90CB63DC-6A97-E24F-9D1F-4021284E56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8984" name="Line 41">
                    <a:extLst>
                      <a:ext uri="{FF2B5EF4-FFF2-40B4-BE49-F238E27FC236}">
                        <a16:creationId xmlns:a16="http://schemas.microsoft.com/office/drawing/2014/main" id="{67F21F77-66B5-0244-B51B-B705D75E87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</p:grpSp>
          </p:grpSp>
          <p:sp>
            <p:nvSpPr>
              <p:cNvPr id="38962" name="Text Box 42">
                <a:extLst>
                  <a:ext uri="{FF2B5EF4-FFF2-40B4-BE49-F238E27FC236}">
                    <a16:creationId xmlns:a16="http://schemas.microsoft.com/office/drawing/2014/main" id="{354F70B1-A093-034E-B613-B8EB48E3C4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1140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 i="1">
                    <a:latin typeface="Times New Roman" charset="0"/>
                  </a:rPr>
                  <a:t>C</a:t>
                </a:r>
              </a:p>
            </p:txBody>
          </p:sp>
          <p:sp>
            <p:nvSpPr>
              <p:cNvPr id="38963" name="Text Box 43">
                <a:extLst>
                  <a:ext uri="{FF2B5EF4-FFF2-40B4-BE49-F238E27FC236}">
                    <a16:creationId xmlns:a16="http://schemas.microsoft.com/office/drawing/2014/main" id="{EB38D266-0D7B-7740-98A8-7376A7682B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931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 i="1">
                    <a:latin typeface="Times New Roman" charset="0"/>
                  </a:rPr>
                  <a:t>AB</a:t>
                </a:r>
              </a:p>
            </p:txBody>
          </p:sp>
          <p:sp>
            <p:nvSpPr>
              <p:cNvPr id="38964" name="Text Box 44">
                <a:extLst>
                  <a:ext uri="{FF2B5EF4-FFF2-40B4-BE49-F238E27FC236}">
                    <a16:creationId xmlns:a16="http://schemas.microsoft.com/office/drawing/2014/main" id="{1ED46D51-F332-D64D-A452-0BC66E5F43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38965" name="Text Box 45">
                <a:extLst>
                  <a:ext uri="{FF2B5EF4-FFF2-40B4-BE49-F238E27FC236}">
                    <a16:creationId xmlns:a16="http://schemas.microsoft.com/office/drawing/2014/main" id="{3A83F70D-45CF-FF4B-8B45-9A2CE6CC64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38966" name="Text Box 46">
                <a:extLst>
                  <a:ext uri="{FF2B5EF4-FFF2-40B4-BE49-F238E27FC236}">
                    <a16:creationId xmlns:a16="http://schemas.microsoft.com/office/drawing/2014/main" id="{E8FB2491-C77E-D84D-9257-BA5FCE24F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00</a:t>
                </a:r>
              </a:p>
            </p:txBody>
          </p:sp>
          <p:sp>
            <p:nvSpPr>
              <p:cNvPr id="38967" name="Text Box 47">
                <a:extLst>
                  <a:ext uri="{FF2B5EF4-FFF2-40B4-BE49-F238E27FC236}">
                    <a16:creationId xmlns:a16="http://schemas.microsoft.com/office/drawing/2014/main" id="{D4EBAA7D-FADE-F643-8F1C-6EDADF1D1F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01</a:t>
                </a:r>
              </a:p>
            </p:txBody>
          </p:sp>
          <p:sp>
            <p:nvSpPr>
              <p:cNvPr id="38968" name="Text Box 48">
                <a:extLst>
                  <a:ext uri="{FF2B5EF4-FFF2-40B4-BE49-F238E27FC236}">
                    <a16:creationId xmlns:a16="http://schemas.microsoft.com/office/drawing/2014/main" id="{92E8DC81-CE41-2349-9A78-C436659D8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11</a:t>
                </a:r>
              </a:p>
            </p:txBody>
          </p:sp>
          <p:sp>
            <p:nvSpPr>
              <p:cNvPr id="38969" name="Text Box 49">
                <a:extLst>
                  <a:ext uri="{FF2B5EF4-FFF2-40B4-BE49-F238E27FC236}">
                    <a16:creationId xmlns:a16="http://schemas.microsoft.com/office/drawing/2014/main" id="{CA6B612D-330F-114C-BAB1-8D605D947D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38970" name="Text Box 50">
                <a:extLst>
                  <a:ext uri="{FF2B5EF4-FFF2-40B4-BE49-F238E27FC236}">
                    <a16:creationId xmlns:a16="http://schemas.microsoft.com/office/drawing/2014/main" id="{84DE3AF4-BF46-E348-8AF1-72FED37687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71" name="Text Box 51">
                <a:extLst>
                  <a:ext uri="{FF2B5EF4-FFF2-40B4-BE49-F238E27FC236}">
                    <a16:creationId xmlns:a16="http://schemas.microsoft.com/office/drawing/2014/main" id="{F8A7F64C-1E99-874C-9027-C6CEDA5CC8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72" name="Text Box 52">
                <a:extLst>
                  <a:ext uri="{FF2B5EF4-FFF2-40B4-BE49-F238E27FC236}">
                    <a16:creationId xmlns:a16="http://schemas.microsoft.com/office/drawing/2014/main" id="{A876E6DB-AFA4-3B40-8FFA-11BD0FA98C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73" name="Text Box 53">
                <a:extLst>
                  <a:ext uri="{FF2B5EF4-FFF2-40B4-BE49-F238E27FC236}">
                    <a16:creationId xmlns:a16="http://schemas.microsoft.com/office/drawing/2014/main" id="{7934190B-60C7-6B46-BA05-982A94C37B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9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  <p:sp>
            <p:nvSpPr>
              <p:cNvPr id="38974" name="Text Box 54">
                <a:extLst>
                  <a:ext uri="{FF2B5EF4-FFF2-40B4-BE49-F238E27FC236}">
                    <a16:creationId xmlns:a16="http://schemas.microsoft.com/office/drawing/2014/main" id="{594752B2-0A72-B240-9E2C-66ABFFA26B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75" name="Text Box 55">
                <a:extLst>
                  <a:ext uri="{FF2B5EF4-FFF2-40B4-BE49-F238E27FC236}">
                    <a16:creationId xmlns:a16="http://schemas.microsoft.com/office/drawing/2014/main" id="{27029D6E-6EFC-DA45-8F3F-AA62C96F9F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  <p:sp>
            <p:nvSpPr>
              <p:cNvPr id="38976" name="Text Box 56">
                <a:extLst>
                  <a:ext uri="{FF2B5EF4-FFF2-40B4-BE49-F238E27FC236}">
                    <a16:creationId xmlns:a16="http://schemas.microsoft.com/office/drawing/2014/main" id="{EAF673D5-59F9-964D-90A4-62CD614506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3" y="162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000" b="1">
                  <a:latin typeface="Times New Roman" charset="0"/>
                </a:endParaRPr>
              </a:p>
            </p:txBody>
          </p:sp>
          <p:sp>
            <p:nvSpPr>
              <p:cNvPr id="38977" name="Text Box 57">
                <a:extLst>
                  <a:ext uri="{FF2B5EF4-FFF2-40B4-BE49-F238E27FC236}">
                    <a16:creationId xmlns:a16="http://schemas.microsoft.com/office/drawing/2014/main" id="{9D17F4BF-49C0-D84D-8B62-E54EE6736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3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</p:grpSp>
        <p:sp>
          <p:nvSpPr>
            <p:cNvPr id="38960" name="Text Box 58">
              <a:extLst>
                <a:ext uri="{FF2B5EF4-FFF2-40B4-BE49-F238E27FC236}">
                  <a16:creationId xmlns:a16="http://schemas.microsoft.com/office/drawing/2014/main" id="{7B122046-3CC8-634C-8937-7A5AC5985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60"/>
              <a:ext cx="2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>
                  <a:latin typeface="Times New Roman" charset="0"/>
                </a:rPr>
                <a:t>F</a:t>
              </a:r>
              <a:r>
                <a:rPr lang="en-US" altLang="zh-CN" sz="2000" baseline="-25000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52230" name="Group 59">
            <a:extLst>
              <a:ext uri="{FF2B5EF4-FFF2-40B4-BE49-F238E27FC236}">
                <a16:creationId xmlns:a16="http://schemas.microsoft.com/office/drawing/2014/main" id="{1AD45060-4E20-B940-840B-0F82E005EF9B}"/>
              </a:ext>
            </a:extLst>
          </p:cNvPr>
          <p:cNvGrpSpPr>
            <a:grpSpLocks/>
          </p:cNvGrpSpPr>
          <p:nvPr/>
        </p:nvGrpSpPr>
        <p:grpSpPr bwMode="auto">
          <a:xfrm>
            <a:off x="5851525" y="1309688"/>
            <a:ext cx="2682875" cy="1966912"/>
            <a:chOff x="614" y="2371"/>
            <a:chExt cx="1690" cy="1239"/>
          </a:xfrm>
        </p:grpSpPr>
        <p:grpSp>
          <p:nvGrpSpPr>
            <p:cNvPr id="52244" name="Group 60">
              <a:extLst>
                <a:ext uri="{FF2B5EF4-FFF2-40B4-BE49-F238E27FC236}">
                  <a16:creationId xmlns:a16="http://schemas.microsoft.com/office/drawing/2014/main" id="{DF8CD6F8-DAAA-874D-AD10-44D60ACAE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" y="2371"/>
              <a:ext cx="1690" cy="989"/>
              <a:chOff x="230" y="931"/>
              <a:chExt cx="1690" cy="989"/>
            </a:xfrm>
          </p:grpSpPr>
          <p:grpSp>
            <p:nvGrpSpPr>
              <p:cNvPr id="52246" name="Group 61">
                <a:extLst>
                  <a:ext uri="{FF2B5EF4-FFF2-40B4-BE49-F238E27FC236}">
                    <a16:creationId xmlns:a16="http://schemas.microsoft.com/office/drawing/2014/main" id="{85D59836-7287-8A49-8CFF-C8287EE247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38952" name="Line 62">
                  <a:extLst>
                    <a:ext uri="{FF2B5EF4-FFF2-40B4-BE49-F238E27FC236}">
                      <a16:creationId xmlns:a16="http://schemas.microsoft.com/office/drawing/2014/main" id="{C35AE510-D9C9-E24D-ACA6-3F7567043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Tahoma" charset="0"/>
                    <a:ea typeface="宋体" charset="-122"/>
                  </a:endParaRPr>
                </a:p>
              </p:txBody>
            </p:sp>
            <p:grpSp>
              <p:nvGrpSpPr>
                <p:cNvPr id="52264" name="Group 63">
                  <a:extLst>
                    <a:ext uri="{FF2B5EF4-FFF2-40B4-BE49-F238E27FC236}">
                      <a16:creationId xmlns:a16="http://schemas.microsoft.com/office/drawing/2014/main" id="{3BF3C7AE-BA14-6E42-A447-089B7D0180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38954" name="Rectangle 64">
                    <a:extLst>
                      <a:ext uri="{FF2B5EF4-FFF2-40B4-BE49-F238E27FC236}">
                        <a16:creationId xmlns:a16="http://schemas.microsoft.com/office/drawing/2014/main" id="{1E58E918-3BBA-6845-9FD9-66BAF96713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1pPr>
                    <a:lvl2pPr marL="742950" indent="-28575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2pPr>
                    <a:lvl3pPr marL="11430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3pPr>
                    <a:lvl4pPr marL="16002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4pPr>
                    <a:lvl5pPr marL="2057400" indent="-228600" algn="ctr"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ahoma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8955" name="Line 65">
                    <a:extLst>
                      <a:ext uri="{FF2B5EF4-FFF2-40B4-BE49-F238E27FC236}">
                        <a16:creationId xmlns:a16="http://schemas.microsoft.com/office/drawing/2014/main" id="{0DFAA439-CB4B-2844-B2A0-AA271B17F7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8956" name="Line 66">
                    <a:extLst>
                      <a:ext uri="{FF2B5EF4-FFF2-40B4-BE49-F238E27FC236}">
                        <a16:creationId xmlns:a16="http://schemas.microsoft.com/office/drawing/2014/main" id="{7C8870BC-A3AF-4641-94A9-A69250704F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8957" name="Line 67">
                    <a:extLst>
                      <a:ext uri="{FF2B5EF4-FFF2-40B4-BE49-F238E27FC236}">
                        <a16:creationId xmlns:a16="http://schemas.microsoft.com/office/drawing/2014/main" id="{3122DEF2-A05F-AE4A-BEC4-B1DBD9A11D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  <p:sp>
                <p:nvSpPr>
                  <p:cNvPr id="38958" name="Line 68">
                    <a:extLst>
                      <a:ext uri="{FF2B5EF4-FFF2-40B4-BE49-F238E27FC236}">
                        <a16:creationId xmlns:a16="http://schemas.microsoft.com/office/drawing/2014/main" id="{B2674741-DD26-F148-A478-5EA5192EE8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Tahoma" charset="0"/>
                      <a:ea typeface="宋体" charset="-122"/>
                    </a:endParaRPr>
                  </a:p>
                </p:txBody>
              </p:sp>
            </p:grpSp>
          </p:grpSp>
          <p:sp>
            <p:nvSpPr>
              <p:cNvPr id="38936" name="Text Box 69">
                <a:extLst>
                  <a:ext uri="{FF2B5EF4-FFF2-40B4-BE49-F238E27FC236}">
                    <a16:creationId xmlns:a16="http://schemas.microsoft.com/office/drawing/2014/main" id="{E8A92349-F47E-954C-8374-494A02BA85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1140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 i="1">
                    <a:latin typeface="Times New Roman" charset="0"/>
                  </a:rPr>
                  <a:t>C</a:t>
                </a:r>
              </a:p>
            </p:txBody>
          </p:sp>
          <p:sp>
            <p:nvSpPr>
              <p:cNvPr id="38937" name="Text Box 70">
                <a:extLst>
                  <a:ext uri="{FF2B5EF4-FFF2-40B4-BE49-F238E27FC236}">
                    <a16:creationId xmlns:a16="http://schemas.microsoft.com/office/drawing/2014/main" id="{5CC50770-3728-5E49-AE83-A2B0E4B2C3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931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 i="1">
                    <a:latin typeface="Times New Roman" charset="0"/>
                  </a:rPr>
                  <a:t>AB</a:t>
                </a:r>
              </a:p>
            </p:txBody>
          </p:sp>
          <p:sp>
            <p:nvSpPr>
              <p:cNvPr id="38938" name="Text Box 71">
                <a:extLst>
                  <a:ext uri="{FF2B5EF4-FFF2-40B4-BE49-F238E27FC236}">
                    <a16:creationId xmlns:a16="http://schemas.microsoft.com/office/drawing/2014/main" id="{BF3E1160-E9F4-C746-870A-53ED5CE893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38939" name="Text Box 72">
                <a:extLst>
                  <a:ext uri="{FF2B5EF4-FFF2-40B4-BE49-F238E27FC236}">
                    <a16:creationId xmlns:a16="http://schemas.microsoft.com/office/drawing/2014/main" id="{1BD2A380-B43C-1A4E-A253-79B99A3C46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38940" name="Text Box 73">
                <a:extLst>
                  <a:ext uri="{FF2B5EF4-FFF2-40B4-BE49-F238E27FC236}">
                    <a16:creationId xmlns:a16="http://schemas.microsoft.com/office/drawing/2014/main" id="{04AB31DA-2DD1-AC4E-906F-4E8FE0829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00</a:t>
                </a:r>
              </a:p>
            </p:txBody>
          </p:sp>
          <p:sp>
            <p:nvSpPr>
              <p:cNvPr id="38941" name="Text Box 74">
                <a:extLst>
                  <a:ext uri="{FF2B5EF4-FFF2-40B4-BE49-F238E27FC236}">
                    <a16:creationId xmlns:a16="http://schemas.microsoft.com/office/drawing/2014/main" id="{7638D8FA-1AB6-DA47-A9AC-DDEF64E791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01</a:t>
                </a:r>
              </a:p>
            </p:txBody>
          </p:sp>
          <p:sp>
            <p:nvSpPr>
              <p:cNvPr id="38942" name="Text Box 75">
                <a:extLst>
                  <a:ext uri="{FF2B5EF4-FFF2-40B4-BE49-F238E27FC236}">
                    <a16:creationId xmlns:a16="http://schemas.microsoft.com/office/drawing/2014/main" id="{855D9D73-4055-9748-BE0A-87FE8417CD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11</a:t>
                </a:r>
              </a:p>
            </p:txBody>
          </p:sp>
          <p:sp>
            <p:nvSpPr>
              <p:cNvPr id="38943" name="Text Box 76">
                <a:extLst>
                  <a:ext uri="{FF2B5EF4-FFF2-40B4-BE49-F238E27FC236}">
                    <a16:creationId xmlns:a16="http://schemas.microsoft.com/office/drawing/2014/main" id="{795128A3-F70E-EE4F-9523-502692C8A9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38944" name="Text Box 77">
                <a:extLst>
                  <a:ext uri="{FF2B5EF4-FFF2-40B4-BE49-F238E27FC236}">
                    <a16:creationId xmlns:a16="http://schemas.microsoft.com/office/drawing/2014/main" id="{47688D11-2A30-E547-BFF2-32F0B6C186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45" name="Text Box 78">
                <a:extLst>
                  <a:ext uri="{FF2B5EF4-FFF2-40B4-BE49-F238E27FC236}">
                    <a16:creationId xmlns:a16="http://schemas.microsoft.com/office/drawing/2014/main" id="{29350AE0-2E0B-1049-AF0D-13D5AF16AE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46" name="Text Box 79">
                <a:extLst>
                  <a:ext uri="{FF2B5EF4-FFF2-40B4-BE49-F238E27FC236}">
                    <a16:creationId xmlns:a16="http://schemas.microsoft.com/office/drawing/2014/main" id="{08C3A418-A41B-0B41-A01D-BFCF5591EC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3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38947" name="Text Box 80">
                <a:extLst>
                  <a:ext uri="{FF2B5EF4-FFF2-40B4-BE49-F238E27FC236}">
                    <a16:creationId xmlns:a16="http://schemas.microsoft.com/office/drawing/2014/main" id="{028E89CF-3E37-C344-A817-CC834CB8C6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9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  <p:sp>
            <p:nvSpPr>
              <p:cNvPr id="38948" name="Text Box 81">
                <a:extLst>
                  <a:ext uri="{FF2B5EF4-FFF2-40B4-BE49-F238E27FC236}">
                    <a16:creationId xmlns:a16="http://schemas.microsoft.com/office/drawing/2014/main" id="{BAD1B8AB-A268-9640-8DBB-29CD946019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</a:t>
                </a:r>
              </a:p>
            </p:txBody>
          </p:sp>
          <p:sp>
            <p:nvSpPr>
              <p:cNvPr id="38949" name="Text Box 82">
                <a:extLst>
                  <a:ext uri="{FF2B5EF4-FFF2-40B4-BE49-F238E27FC236}">
                    <a16:creationId xmlns:a16="http://schemas.microsoft.com/office/drawing/2014/main" id="{3AACCA70-BBB3-2640-B19D-1A7AF7375F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  <p:sp>
            <p:nvSpPr>
              <p:cNvPr id="38950" name="Text Box 83">
                <a:extLst>
                  <a:ext uri="{FF2B5EF4-FFF2-40B4-BE49-F238E27FC236}">
                    <a16:creationId xmlns:a16="http://schemas.microsoft.com/office/drawing/2014/main" id="{42E70F47-E501-6B45-AE76-9DECDDEF8F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3" y="1621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 </a:t>
                </a:r>
              </a:p>
            </p:txBody>
          </p:sp>
          <p:sp>
            <p:nvSpPr>
              <p:cNvPr id="38951" name="Text Box 84">
                <a:extLst>
                  <a:ext uri="{FF2B5EF4-FFF2-40B4-BE49-F238E27FC236}">
                    <a16:creationId xmlns:a16="http://schemas.microsoft.com/office/drawing/2014/main" id="{B9DECEAD-3AD5-2546-8034-7119EB961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3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 1</a:t>
                </a:r>
              </a:p>
            </p:txBody>
          </p:sp>
        </p:grpSp>
        <p:sp>
          <p:nvSpPr>
            <p:cNvPr id="38934" name="Text Box 85">
              <a:extLst>
                <a:ext uri="{FF2B5EF4-FFF2-40B4-BE49-F238E27FC236}">
                  <a16:creationId xmlns:a16="http://schemas.microsoft.com/office/drawing/2014/main" id="{E82EAD42-0ECC-184D-B86E-9997CD386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60"/>
              <a:ext cx="2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>
                  <a:latin typeface="Times New Roman" charset="0"/>
                </a:rPr>
                <a:t>F</a:t>
              </a:r>
              <a:r>
                <a:rPr lang="en-US" altLang="zh-CN" sz="2000" baseline="-25000">
                  <a:latin typeface="Times New Roman" charset="0"/>
                </a:rPr>
                <a:t>3</a:t>
              </a:r>
            </a:p>
          </p:txBody>
        </p:sp>
      </p:grpSp>
      <p:sp>
        <p:nvSpPr>
          <p:cNvPr id="38920" name="Line 86">
            <a:extLst>
              <a:ext uri="{FF2B5EF4-FFF2-40B4-BE49-F238E27FC236}">
                <a16:creationId xmlns:a16="http://schemas.microsoft.com/office/drawing/2014/main" id="{750910F0-4F14-4A4D-B2E5-C95F6AEDE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447800"/>
            <a:ext cx="0" cy="510540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graphicFrame>
        <p:nvGraphicFramePr>
          <p:cNvPr id="759895" name="Object 87">
            <a:extLst>
              <a:ext uri="{FF2B5EF4-FFF2-40B4-BE49-F238E27FC236}">
                <a16:creationId xmlns:a16="http://schemas.microsoft.com/office/drawing/2014/main" id="{163F2A36-0EF8-B546-98D3-D1FC7E773D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8688" y="4038600"/>
          <a:ext cx="29178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3" name="公式" r:id="rId3" imgW="38328600" imgH="22821900" progId="Equation.3">
                  <p:embed/>
                </p:oleObj>
              </mc:Choice>
              <mc:Fallback>
                <p:oleObj name="公式" r:id="rId3" imgW="38328600" imgH="2282190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4038600"/>
                        <a:ext cx="2917825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9896" name="Group 88">
            <a:extLst>
              <a:ext uri="{FF2B5EF4-FFF2-40B4-BE49-F238E27FC236}">
                <a16:creationId xmlns:a16="http://schemas.microsoft.com/office/drawing/2014/main" id="{C65C8D53-CDC4-A241-AB3D-20C1E7398D06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843338"/>
            <a:ext cx="990600" cy="914400"/>
            <a:chOff x="1488" y="2736"/>
            <a:chExt cx="624" cy="576"/>
          </a:xfrm>
        </p:grpSpPr>
        <p:sp>
          <p:nvSpPr>
            <p:cNvPr id="38931" name="AutoShape 89">
              <a:extLst>
                <a:ext uri="{FF2B5EF4-FFF2-40B4-BE49-F238E27FC236}">
                  <a16:creationId xmlns:a16="http://schemas.microsoft.com/office/drawing/2014/main" id="{A982922B-86C0-C64E-B486-C2CB4D758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784"/>
              <a:ext cx="624" cy="192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8932" name="AutoShape 90">
              <a:extLst>
                <a:ext uri="{FF2B5EF4-FFF2-40B4-BE49-F238E27FC236}">
                  <a16:creationId xmlns:a16="http://schemas.microsoft.com/office/drawing/2014/main" id="{242C6CF5-0EC3-EB41-854A-C4FEC846E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240" cy="576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759899" name="Group 91">
            <a:extLst>
              <a:ext uri="{FF2B5EF4-FFF2-40B4-BE49-F238E27FC236}">
                <a16:creationId xmlns:a16="http://schemas.microsoft.com/office/drawing/2014/main" id="{94C2383E-E3FF-864A-BA19-31719D50DFDB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516563"/>
            <a:ext cx="1066800" cy="914400"/>
            <a:chOff x="4320" y="1152"/>
            <a:chExt cx="672" cy="576"/>
          </a:xfrm>
        </p:grpSpPr>
        <p:sp>
          <p:nvSpPr>
            <p:cNvPr id="38929" name="AutoShape 92">
              <a:extLst>
                <a:ext uri="{FF2B5EF4-FFF2-40B4-BE49-F238E27FC236}">
                  <a16:creationId xmlns:a16="http://schemas.microsoft.com/office/drawing/2014/main" id="{3572849D-1D45-454B-B411-65AD049DB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52"/>
              <a:ext cx="240" cy="576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8930" name="AutoShape 93">
              <a:extLst>
                <a:ext uri="{FF2B5EF4-FFF2-40B4-BE49-F238E27FC236}">
                  <a16:creationId xmlns:a16="http://schemas.microsoft.com/office/drawing/2014/main" id="{99525C22-5918-A142-95B3-549D5DA25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488"/>
              <a:ext cx="672" cy="240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759902" name="Group 94">
            <a:extLst>
              <a:ext uri="{FF2B5EF4-FFF2-40B4-BE49-F238E27FC236}">
                <a16:creationId xmlns:a16="http://schemas.microsoft.com/office/drawing/2014/main" id="{F3DE256B-4E20-D24B-9F58-44ECDA9C10C3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917700"/>
            <a:ext cx="1600200" cy="914400"/>
            <a:chOff x="4320" y="2256"/>
            <a:chExt cx="1008" cy="576"/>
          </a:xfrm>
        </p:grpSpPr>
        <p:sp>
          <p:nvSpPr>
            <p:cNvPr id="38927" name="AutoShape 95">
              <a:extLst>
                <a:ext uri="{FF2B5EF4-FFF2-40B4-BE49-F238E27FC236}">
                  <a16:creationId xmlns:a16="http://schemas.microsoft.com/office/drawing/2014/main" id="{8C52EC80-819A-4C44-A733-80B9CFD25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56"/>
              <a:ext cx="624" cy="576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8928" name="AutoShape 96">
              <a:extLst>
                <a:ext uri="{FF2B5EF4-FFF2-40B4-BE49-F238E27FC236}">
                  <a16:creationId xmlns:a16="http://schemas.microsoft.com/office/drawing/2014/main" id="{68D950A0-B06E-3F4D-8A36-82C59926F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592"/>
              <a:ext cx="672" cy="240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759905" name="Text Box 97">
            <a:extLst>
              <a:ext uri="{FF2B5EF4-FFF2-40B4-BE49-F238E27FC236}">
                <a16:creationId xmlns:a16="http://schemas.microsoft.com/office/drawing/2014/main" id="{82E53173-E020-9D40-95D6-3306E1B25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505200"/>
            <a:ext cx="216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化简逻辑函数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59906" name="Text Box 98">
            <a:extLst>
              <a:ext uri="{FF2B5EF4-FFF2-40B4-BE49-F238E27FC236}">
                <a16:creationId xmlns:a16="http://schemas.microsoft.com/office/drawing/2014/main" id="{B48E7C69-01E9-0449-B5FF-683DD7CE0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638" y="5867400"/>
            <a:ext cx="1909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画出逻辑图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905" grpId="0" autoUpdateAnimBg="0"/>
      <p:bldP spid="759906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0B97926-19AF-6043-A531-F016B1B201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多输出函数的设计实例</a:t>
            </a:r>
          </a:p>
        </p:txBody>
      </p:sp>
      <p:grpSp>
        <p:nvGrpSpPr>
          <p:cNvPr id="53250" name="Group 3">
            <a:extLst>
              <a:ext uri="{FF2B5EF4-FFF2-40B4-BE49-F238E27FC236}">
                <a16:creationId xmlns:a16="http://schemas.microsoft.com/office/drawing/2014/main" id="{6FA1694E-ABA3-F244-B381-10C2A1E3B32A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3062288"/>
            <a:ext cx="2682875" cy="1966912"/>
            <a:chOff x="614" y="2371"/>
            <a:chExt cx="1690" cy="1239"/>
          </a:xfrm>
        </p:grpSpPr>
        <p:grpSp>
          <p:nvGrpSpPr>
            <p:cNvPr id="53319" name="Group 4">
              <a:extLst>
                <a:ext uri="{FF2B5EF4-FFF2-40B4-BE49-F238E27FC236}">
                  <a16:creationId xmlns:a16="http://schemas.microsoft.com/office/drawing/2014/main" id="{AA1E018F-94F6-F443-BDD1-70920F6DE0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" y="2371"/>
              <a:ext cx="1690" cy="989"/>
              <a:chOff x="230" y="931"/>
              <a:chExt cx="1690" cy="989"/>
            </a:xfrm>
          </p:grpSpPr>
          <p:grpSp>
            <p:nvGrpSpPr>
              <p:cNvPr id="53321" name="Group 5">
                <a:extLst>
                  <a:ext uri="{FF2B5EF4-FFF2-40B4-BE49-F238E27FC236}">
                    <a16:creationId xmlns:a16="http://schemas.microsoft.com/office/drawing/2014/main" id="{F107A9B9-AAC3-D742-B9DB-2D1498A6D8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53338" name="Line 6">
                  <a:extLst>
                    <a:ext uri="{FF2B5EF4-FFF2-40B4-BE49-F238E27FC236}">
                      <a16:creationId xmlns:a16="http://schemas.microsoft.com/office/drawing/2014/main" id="{2DEDFBAB-C2B1-5E4F-9221-0179A88D31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3339" name="Group 7">
                  <a:extLst>
                    <a:ext uri="{FF2B5EF4-FFF2-40B4-BE49-F238E27FC236}">
                      <a16:creationId xmlns:a16="http://schemas.microsoft.com/office/drawing/2014/main" id="{4B9E62C7-74F9-1147-9E74-C959DCCD8D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53340" name="Rectangle 8">
                    <a:extLst>
                      <a:ext uri="{FF2B5EF4-FFF2-40B4-BE49-F238E27FC236}">
                        <a16:creationId xmlns:a16="http://schemas.microsoft.com/office/drawing/2014/main" id="{C34D5603-1CD8-9649-9451-C5DF66C867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341" name="Line 9">
                    <a:extLst>
                      <a:ext uri="{FF2B5EF4-FFF2-40B4-BE49-F238E27FC236}">
                        <a16:creationId xmlns:a16="http://schemas.microsoft.com/office/drawing/2014/main" id="{F8E35213-5421-BF40-BA15-FE9E2D05D0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342" name="Line 10">
                    <a:extLst>
                      <a:ext uri="{FF2B5EF4-FFF2-40B4-BE49-F238E27FC236}">
                        <a16:creationId xmlns:a16="http://schemas.microsoft.com/office/drawing/2014/main" id="{014312ED-BFB1-A34E-8E17-225908B51B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343" name="Line 11">
                    <a:extLst>
                      <a:ext uri="{FF2B5EF4-FFF2-40B4-BE49-F238E27FC236}">
                        <a16:creationId xmlns:a16="http://schemas.microsoft.com/office/drawing/2014/main" id="{CB9AF4F4-C718-7048-AD49-F49374ECFB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344" name="Line 12">
                    <a:extLst>
                      <a:ext uri="{FF2B5EF4-FFF2-40B4-BE49-F238E27FC236}">
                        <a16:creationId xmlns:a16="http://schemas.microsoft.com/office/drawing/2014/main" id="{844D2881-451F-3D4F-9503-F12B4D25C9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3322" name="Text Box 13">
                <a:extLst>
                  <a:ext uri="{FF2B5EF4-FFF2-40B4-BE49-F238E27FC236}">
                    <a16:creationId xmlns:a16="http://schemas.microsoft.com/office/drawing/2014/main" id="{41E5402A-C47C-0D47-9D22-62296D9B86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1140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53323" name="Text Box 14">
                <a:extLst>
                  <a:ext uri="{FF2B5EF4-FFF2-40B4-BE49-F238E27FC236}">
                    <a16:creationId xmlns:a16="http://schemas.microsoft.com/office/drawing/2014/main" id="{9E1A0425-D14B-1B48-8B42-034815CAD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931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53324" name="Text Box 15">
                <a:extLst>
                  <a:ext uri="{FF2B5EF4-FFF2-40B4-BE49-F238E27FC236}">
                    <a16:creationId xmlns:a16="http://schemas.microsoft.com/office/drawing/2014/main" id="{00B82E93-BB01-1E4F-9221-CD7B640B0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53325" name="Text Box 16">
                <a:extLst>
                  <a:ext uri="{FF2B5EF4-FFF2-40B4-BE49-F238E27FC236}">
                    <a16:creationId xmlns:a16="http://schemas.microsoft.com/office/drawing/2014/main" id="{DF5259A2-4FED-EB49-9454-82DFF1BF3B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3326" name="Text Box 17">
                <a:extLst>
                  <a:ext uri="{FF2B5EF4-FFF2-40B4-BE49-F238E27FC236}">
                    <a16:creationId xmlns:a16="http://schemas.microsoft.com/office/drawing/2014/main" id="{314B875A-A3F8-1B41-925C-BD81A1185A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53327" name="Text Box 18">
                <a:extLst>
                  <a:ext uri="{FF2B5EF4-FFF2-40B4-BE49-F238E27FC236}">
                    <a16:creationId xmlns:a16="http://schemas.microsoft.com/office/drawing/2014/main" id="{FDA95BE4-3029-F443-B61E-61C488FDE9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53328" name="Text Box 19">
                <a:extLst>
                  <a:ext uri="{FF2B5EF4-FFF2-40B4-BE49-F238E27FC236}">
                    <a16:creationId xmlns:a16="http://schemas.microsoft.com/office/drawing/2014/main" id="{4212E7B4-3337-0A48-AFFC-61ED279EFF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53329" name="Text Box 20">
                <a:extLst>
                  <a:ext uri="{FF2B5EF4-FFF2-40B4-BE49-F238E27FC236}">
                    <a16:creationId xmlns:a16="http://schemas.microsoft.com/office/drawing/2014/main" id="{4D962277-A9D8-064E-944E-D68E1733D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53330" name="Text Box 21">
                <a:extLst>
                  <a:ext uri="{FF2B5EF4-FFF2-40B4-BE49-F238E27FC236}">
                    <a16:creationId xmlns:a16="http://schemas.microsoft.com/office/drawing/2014/main" id="{76F7F753-E149-EC46-92AC-68CE0E2EA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3331" name="Text Box 22">
                <a:extLst>
                  <a:ext uri="{FF2B5EF4-FFF2-40B4-BE49-F238E27FC236}">
                    <a16:creationId xmlns:a16="http://schemas.microsoft.com/office/drawing/2014/main" id="{1F6ABFDA-1F88-324E-BA92-0FC9AD88F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6" y="1315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 </a:t>
                </a:r>
              </a:p>
            </p:txBody>
          </p:sp>
          <p:sp>
            <p:nvSpPr>
              <p:cNvPr id="53332" name="Text Box 23">
                <a:extLst>
                  <a:ext uri="{FF2B5EF4-FFF2-40B4-BE49-F238E27FC236}">
                    <a16:creationId xmlns:a16="http://schemas.microsoft.com/office/drawing/2014/main" id="{8A50AFDC-CE6F-A746-9A0E-004678A68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33" name="Text Box 24">
                <a:extLst>
                  <a:ext uri="{FF2B5EF4-FFF2-40B4-BE49-F238E27FC236}">
                    <a16:creationId xmlns:a16="http://schemas.microsoft.com/office/drawing/2014/main" id="{3018C90F-1E4B-6D47-9B24-2C1078C5C9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9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34" name="Text Box 25">
                <a:extLst>
                  <a:ext uri="{FF2B5EF4-FFF2-40B4-BE49-F238E27FC236}">
                    <a16:creationId xmlns:a16="http://schemas.microsoft.com/office/drawing/2014/main" id="{5928E989-077F-B14C-BBCC-77C1EAD36C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35" name="Text Box 26">
                <a:extLst>
                  <a:ext uri="{FF2B5EF4-FFF2-40B4-BE49-F238E27FC236}">
                    <a16:creationId xmlns:a16="http://schemas.microsoft.com/office/drawing/2014/main" id="{9EF15E63-182C-434F-870B-39F78CDC47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3336" name="Text Box 27">
                <a:extLst>
                  <a:ext uri="{FF2B5EF4-FFF2-40B4-BE49-F238E27FC236}">
                    <a16:creationId xmlns:a16="http://schemas.microsoft.com/office/drawing/2014/main" id="{72D0D6D6-C820-9A4E-8551-8CA2AB4537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37" name="Text Box 28">
                <a:extLst>
                  <a:ext uri="{FF2B5EF4-FFF2-40B4-BE49-F238E27FC236}">
                    <a16:creationId xmlns:a16="http://schemas.microsoft.com/office/drawing/2014/main" id="{1AAA4872-8DA2-4A43-9640-A08B8BF709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</p:grpSp>
        <p:sp>
          <p:nvSpPr>
            <p:cNvPr id="53320" name="Text Box 29">
              <a:extLst>
                <a:ext uri="{FF2B5EF4-FFF2-40B4-BE49-F238E27FC236}">
                  <a16:creationId xmlns:a16="http://schemas.microsoft.com/office/drawing/2014/main" id="{92F5D29C-F878-2B42-BD0F-E68DC58CC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60"/>
              <a:ext cx="2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i="1">
                  <a:ea typeface="宋体" panose="02010600030101010101" pitchFamily="2" charset="-122"/>
                </a:rPr>
                <a:t>F</a:t>
              </a:r>
              <a:r>
                <a:rPr lang="en-US" altLang="zh-CN" sz="2000" baseline="-25000"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53251" name="Group 30">
            <a:extLst>
              <a:ext uri="{FF2B5EF4-FFF2-40B4-BE49-F238E27FC236}">
                <a16:creationId xmlns:a16="http://schemas.microsoft.com/office/drawing/2014/main" id="{7E8D91A0-F987-A64A-8C6A-59ED7710AA70}"/>
              </a:ext>
            </a:extLst>
          </p:cNvPr>
          <p:cNvGrpSpPr>
            <a:grpSpLocks/>
          </p:cNvGrpSpPr>
          <p:nvPr/>
        </p:nvGrpSpPr>
        <p:grpSpPr bwMode="auto">
          <a:xfrm>
            <a:off x="1987550" y="4814888"/>
            <a:ext cx="2682875" cy="1966912"/>
            <a:chOff x="614" y="2371"/>
            <a:chExt cx="1690" cy="1239"/>
          </a:xfrm>
        </p:grpSpPr>
        <p:grpSp>
          <p:nvGrpSpPr>
            <p:cNvPr id="53293" name="Group 31">
              <a:extLst>
                <a:ext uri="{FF2B5EF4-FFF2-40B4-BE49-F238E27FC236}">
                  <a16:creationId xmlns:a16="http://schemas.microsoft.com/office/drawing/2014/main" id="{DC9394DC-1927-1742-85FF-41D292672B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" y="2371"/>
              <a:ext cx="1690" cy="989"/>
              <a:chOff x="230" y="931"/>
              <a:chExt cx="1690" cy="989"/>
            </a:xfrm>
          </p:grpSpPr>
          <p:grpSp>
            <p:nvGrpSpPr>
              <p:cNvPr id="53295" name="Group 32">
                <a:extLst>
                  <a:ext uri="{FF2B5EF4-FFF2-40B4-BE49-F238E27FC236}">
                    <a16:creationId xmlns:a16="http://schemas.microsoft.com/office/drawing/2014/main" id="{074EFBB1-8492-FD4C-9B49-DFE9F323A8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53312" name="Line 33">
                  <a:extLst>
                    <a:ext uri="{FF2B5EF4-FFF2-40B4-BE49-F238E27FC236}">
                      <a16:creationId xmlns:a16="http://schemas.microsoft.com/office/drawing/2014/main" id="{B09A77DD-B3CA-F547-988A-68071FBA7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3313" name="Group 34">
                  <a:extLst>
                    <a:ext uri="{FF2B5EF4-FFF2-40B4-BE49-F238E27FC236}">
                      <a16:creationId xmlns:a16="http://schemas.microsoft.com/office/drawing/2014/main" id="{22D620B9-8B14-C740-A4F2-DA5B13CBE2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53314" name="Rectangle 35">
                    <a:extLst>
                      <a:ext uri="{FF2B5EF4-FFF2-40B4-BE49-F238E27FC236}">
                        <a16:creationId xmlns:a16="http://schemas.microsoft.com/office/drawing/2014/main" id="{38FC2D48-AA8B-EE47-A83C-C0ABC187D6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315" name="Line 36">
                    <a:extLst>
                      <a:ext uri="{FF2B5EF4-FFF2-40B4-BE49-F238E27FC236}">
                        <a16:creationId xmlns:a16="http://schemas.microsoft.com/office/drawing/2014/main" id="{EEF54104-C5AB-3041-95AC-D236BD3147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316" name="Line 37">
                    <a:extLst>
                      <a:ext uri="{FF2B5EF4-FFF2-40B4-BE49-F238E27FC236}">
                        <a16:creationId xmlns:a16="http://schemas.microsoft.com/office/drawing/2014/main" id="{2863CBB3-3888-E54F-9EFD-C0DE9A2CA7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317" name="Line 38">
                    <a:extLst>
                      <a:ext uri="{FF2B5EF4-FFF2-40B4-BE49-F238E27FC236}">
                        <a16:creationId xmlns:a16="http://schemas.microsoft.com/office/drawing/2014/main" id="{AA796D00-5FAA-9048-BC3C-A8F4230BA0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318" name="Line 39">
                    <a:extLst>
                      <a:ext uri="{FF2B5EF4-FFF2-40B4-BE49-F238E27FC236}">
                        <a16:creationId xmlns:a16="http://schemas.microsoft.com/office/drawing/2014/main" id="{7C4E0548-4D04-7543-BA84-E3C6BA1057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3296" name="Text Box 40">
                <a:extLst>
                  <a:ext uri="{FF2B5EF4-FFF2-40B4-BE49-F238E27FC236}">
                    <a16:creationId xmlns:a16="http://schemas.microsoft.com/office/drawing/2014/main" id="{7F5FC4C4-3D7C-C445-9858-5C951871E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1140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53297" name="Text Box 41">
                <a:extLst>
                  <a:ext uri="{FF2B5EF4-FFF2-40B4-BE49-F238E27FC236}">
                    <a16:creationId xmlns:a16="http://schemas.microsoft.com/office/drawing/2014/main" id="{A80F70C6-46FB-A44D-B92A-8E3CC9F40D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931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53298" name="Text Box 42">
                <a:extLst>
                  <a:ext uri="{FF2B5EF4-FFF2-40B4-BE49-F238E27FC236}">
                    <a16:creationId xmlns:a16="http://schemas.microsoft.com/office/drawing/2014/main" id="{978A698F-5376-A54B-9031-4A7487829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53299" name="Text Box 43">
                <a:extLst>
                  <a:ext uri="{FF2B5EF4-FFF2-40B4-BE49-F238E27FC236}">
                    <a16:creationId xmlns:a16="http://schemas.microsoft.com/office/drawing/2014/main" id="{FBE5C98D-5DE3-A845-9D0F-B1350C685A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3300" name="Text Box 44">
                <a:extLst>
                  <a:ext uri="{FF2B5EF4-FFF2-40B4-BE49-F238E27FC236}">
                    <a16:creationId xmlns:a16="http://schemas.microsoft.com/office/drawing/2014/main" id="{A77ECF8E-925A-D94B-9E2B-710179525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53301" name="Text Box 45">
                <a:extLst>
                  <a:ext uri="{FF2B5EF4-FFF2-40B4-BE49-F238E27FC236}">
                    <a16:creationId xmlns:a16="http://schemas.microsoft.com/office/drawing/2014/main" id="{3CA74562-4F5C-AF41-919B-541CCE7B83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53302" name="Text Box 46">
                <a:extLst>
                  <a:ext uri="{FF2B5EF4-FFF2-40B4-BE49-F238E27FC236}">
                    <a16:creationId xmlns:a16="http://schemas.microsoft.com/office/drawing/2014/main" id="{94F407E4-3504-C045-B8D8-C4C5960C1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53303" name="Text Box 47">
                <a:extLst>
                  <a:ext uri="{FF2B5EF4-FFF2-40B4-BE49-F238E27FC236}">
                    <a16:creationId xmlns:a16="http://schemas.microsoft.com/office/drawing/2014/main" id="{3E5873A0-C43D-9A4B-B922-06FF40CABB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53304" name="Text Box 48">
                <a:extLst>
                  <a:ext uri="{FF2B5EF4-FFF2-40B4-BE49-F238E27FC236}">
                    <a16:creationId xmlns:a16="http://schemas.microsoft.com/office/drawing/2014/main" id="{12BC8A21-2944-C045-9669-FA3E498F71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05" name="Text Box 49">
                <a:extLst>
                  <a:ext uri="{FF2B5EF4-FFF2-40B4-BE49-F238E27FC236}">
                    <a16:creationId xmlns:a16="http://schemas.microsoft.com/office/drawing/2014/main" id="{3B06993A-ED73-B64A-97F0-2EB4F2E172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06" name="Text Box 50">
                <a:extLst>
                  <a:ext uri="{FF2B5EF4-FFF2-40B4-BE49-F238E27FC236}">
                    <a16:creationId xmlns:a16="http://schemas.microsoft.com/office/drawing/2014/main" id="{98AD6D88-15F8-3D4E-A986-15037BA9B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07" name="Text Box 51">
                <a:extLst>
                  <a:ext uri="{FF2B5EF4-FFF2-40B4-BE49-F238E27FC236}">
                    <a16:creationId xmlns:a16="http://schemas.microsoft.com/office/drawing/2014/main" id="{0663370C-2E9A-6F4D-BD42-1C55470B63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9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3308" name="Text Box 52">
                <a:extLst>
                  <a:ext uri="{FF2B5EF4-FFF2-40B4-BE49-F238E27FC236}">
                    <a16:creationId xmlns:a16="http://schemas.microsoft.com/office/drawing/2014/main" id="{740A2D04-37B1-A64A-91CE-80E7ADAD9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309" name="Text Box 53">
                <a:extLst>
                  <a:ext uri="{FF2B5EF4-FFF2-40B4-BE49-F238E27FC236}">
                    <a16:creationId xmlns:a16="http://schemas.microsoft.com/office/drawing/2014/main" id="{D0FD3BFF-1794-E843-A5E6-2E7B7D2DE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3310" name="Text Box 54">
                <a:extLst>
                  <a:ext uri="{FF2B5EF4-FFF2-40B4-BE49-F238E27FC236}">
                    <a16:creationId xmlns:a16="http://schemas.microsoft.com/office/drawing/2014/main" id="{82F5F0E1-6EF5-D540-A497-D7476542C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3" y="162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000" b="1">
                  <a:ea typeface="宋体" panose="02010600030101010101" pitchFamily="2" charset="-122"/>
                </a:endParaRPr>
              </a:p>
            </p:txBody>
          </p:sp>
          <p:sp>
            <p:nvSpPr>
              <p:cNvPr id="53311" name="Text Box 55">
                <a:extLst>
                  <a:ext uri="{FF2B5EF4-FFF2-40B4-BE49-F238E27FC236}">
                    <a16:creationId xmlns:a16="http://schemas.microsoft.com/office/drawing/2014/main" id="{4668CF78-0276-3143-A171-CAA9971C86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3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</p:grpSp>
        <p:sp>
          <p:nvSpPr>
            <p:cNvPr id="53294" name="Text Box 56">
              <a:extLst>
                <a:ext uri="{FF2B5EF4-FFF2-40B4-BE49-F238E27FC236}">
                  <a16:creationId xmlns:a16="http://schemas.microsoft.com/office/drawing/2014/main" id="{02C4DAD8-8BC9-4B43-BAE8-B10AF2BCE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60"/>
              <a:ext cx="2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i="1">
                  <a:ea typeface="宋体" panose="02010600030101010101" pitchFamily="2" charset="-122"/>
                </a:rPr>
                <a:t>F</a:t>
              </a:r>
              <a:r>
                <a:rPr lang="en-US" altLang="zh-CN" sz="2000" baseline="-25000"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53252" name="Group 57">
            <a:extLst>
              <a:ext uri="{FF2B5EF4-FFF2-40B4-BE49-F238E27FC236}">
                <a16:creationId xmlns:a16="http://schemas.microsoft.com/office/drawing/2014/main" id="{4F8478F7-0E99-4740-88BF-5DAE298B74E9}"/>
              </a:ext>
            </a:extLst>
          </p:cNvPr>
          <p:cNvGrpSpPr>
            <a:grpSpLocks/>
          </p:cNvGrpSpPr>
          <p:nvPr/>
        </p:nvGrpSpPr>
        <p:grpSpPr bwMode="auto">
          <a:xfrm>
            <a:off x="5851525" y="1385888"/>
            <a:ext cx="2682875" cy="1966912"/>
            <a:chOff x="614" y="2371"/>
            <a:chExt cx="1690" cy="1239"/>
          </a:xfrm>
        </p:grpSpPr>
        <p:grpSp>
          <p:nvGrpSpPr>
            <p:cNvPr id="53267" name="Group 58">
              <a:extLst>
                <a:ext uri="{FF2B5EF4-FFF2-40B4-BE49-F238E27FC236}">
                  <a16:creationId xmlns:a16="http://schemas.microsoft.com/office/drawing/2014/main" id="{1A8A5789-32FE-F545-AD89-81AE89C19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" y="2371"/>
              <a:ext cx="1690" cy="989"/>
              <a:chOff x="230" y="931"/>
              <a:chExt cx="1690" cy="989"/>
            </a:xfrm>
          </p:grpSpPr>
          <p:grpSp>
            <p:nvGrpSpPr>
              <p:cNvPr id="53269" name="Group 59">
                <a:extLst>
                  <a:ext uri="{FF2B5EF4-FFF2-40B4-BE49-F238E27FC236}">
                    <a16:creationId xmlns:a16="http://schemas.microsoft.com/office/drawing/2014/main" id="{89E62296-F2C1-D642-9A8F-1B7B79B74B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53286" name="Line 60">
                  <a:extLst>
                    <a:ext uri="{FF2B5EF4-FFF2-40B4-BE49-F238E27FC236}">
                      <a16:creationId xmlns:a16="http://schemas.microsoft.com/office/drawing/2014/main" id="{99D79826-CFAB-A341-B0A1-278E52A15F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3287" name="Group 61">
                  <a:extLst>
                    <a:ext uri="{FF2B5EF4-FFF2-40B4-BE49-F238E27FC236}">
                      <a16:creationId xmlns:a16="http://schemas.microsoft.com/office/drawing/2014/main" id="{DC588719-CB95-C74C-9036-7DD082D576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53288" name="Rectangle 62">
                    <a:extLst>
                      <a:ext uri="{FF2B5EF4-FFF2-40B4-BE49-F238E27FC236}">
                        <a16:creationId xmlns:a16="http://schemas.microsoft.com/office/drawing/2014/main" id="{4E84AB50-C2BE-EF46-B3CB-B34D4763A0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289" name="Line 63">
                    <a:extLst>
                      <a:ext uri="{FF2B5EF4-FFF2-40B4-BE49-F238E27FC236}">
                        <a16:creationId xmlns:a16="http://schemas.microsoft.com/office/drawing/2014/main" id="{7D1B8BA5-ED51-6D48-82BD-1527AEB428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290" name="Line 64">
                    <a:extLst>
                      <a:ext uri="{FF2B5EF4-FFF2-40B4-BE49-F238E27FC236}">
                        <a16:creationId xmlns:a16="http://schemas.microsoft.com/office/drawing/2014/main" id="{433E17D6-879C-5549-A9CC-864BBCF1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291" name="Line 65">
                    <a:extLst>
                      <a:ext uri="{FF2B5EF4-FFF2-40B4-BE49-F238E27FC236}">
                        <a16:creationId xmlns:a16="http://schemas.microsoft.com/office/drawing/2014/main" id="{C51623D5-46C7-9F41-9ED9-6D39B5678B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292" name="Line 66">
                    <a:extLst>
                      <a:ext uri="{FF2B5EF4-FFF2-40B4-BE49-F238E27FC236}">
                        <a16:creationId xmlns:a16="http://schemas.microsoft.com/office/drawing/2014/main" id="{AF35BE55-7F83-FF46-B2C4-D57E4F7FBF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3270" name="Text Box 67">
                <a:extLst>
                  <a:ext uri="{FF2B5EF4-FFF2-40B4-BE49-F238E27FC236}">
                    <a16:creationId xmlns:a16="http://schemas.microsoft.com/office/drawing/2014/main" id="{A8831CF0-A3ED-6944-8001-9E80ADDB11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1140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53271" name="Text Box 68">
                <a:extLst>
                  <a:ext uri="{FF2B5EF4-FFF2-40B4-BE49-F238E27FC236}">
                    <a16:creationId xmlns:a16="http://schemas.microsoft.com/office/drawing/2014/main" id="{DDC87816-AFED-A348-9B73-B682E5B7D7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931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53272" name="Text Box 69">
                <a:extLst>
                  <a:ext uri="{FF2B5EF4-FFF2-40B4-BE49-F238E27FC236}">
                    <a16:creationId xmlns:a16="http://schemas.microsoft.com/office/drawing/2014/main" id="{826AF053-D558-5A4E-B23B-BE8D7998E5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53273" name="Text Box 70">
                <a:extLst>
                  <a:ext uri="{FF2B5EF4-FFF2-40B4-BE49-F238E27FC236}">
                    <a16:creationId xmlns:a16="http://schemas.microsoft.com/office/drawing/2014/main" id="{2D403C50-A9A2-2C48-B4A0-65A16DCCBD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3274" name="Text Box 71">
                <a:extLst>
                  <a:ext uri="{FF2B5EF4-FFF2-40B4-BE49-F238E27FC236}">
                    <a16:creationId xmlns:a16="http://schemas.microsoft.com/office/drawing/2014/main" id="{884DF03C-BABE-4D4C-946D-19CCA39C8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53275" name="Text Box 72">
                <a:extLst>
                  <a:ext uri="{FF2B5EF4-FFF2-40B4-BE49-F238E27FC236}">
                    <a16:creationId xmlns:a16="http://schemas.microsoft.com/office/drawing/2014/main" id="{AA3E7AF1-6065-834C-85A5-DCFD484472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53276" name="Text Box 73">
                <a:extLst>
                  <a:ext uri="{FF2B5EF4-FFF2-40B4-BE49-F238E27FC236}">
                    <a16:creationId xmlns:a16="http://schemas.microsoft.com/office/drawing/2014/main" id="{87AB03F9-880E-304E-AA5C-B40C02D6E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53277" name="Text Box 74">
                <a:extLst>
                  <a:ext uri="{FF2B5EF4-FFF2-40B4-BE49-F238E27FC236}">
                    <a16:creationId xmlns:a16="http://schemas.microsoft.com/office/drawing/2014/main" id="{D8553904-4E2A-BD4F-924D-D16BAFE01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53278" name="Text Box 75">
                <a:extLst>
                  <a:ext uri="{FF2B5EF4-FFF2-40B4-BE49-F238E27FC236}">
                    <a16:creationId xmlns:a16="http://schemas.microsoft.com/office/drawing/2014/main" id="{8D64DC0A-0423-CB48-8300-B94803D90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279" name="Text Box 76">
                <a:extLst>
                  <a:ext uri="{FF2B5EF4-FFF2-40B4-BE49-F238E27FC236}">
                    <a16:creationId xmlns:a16="http://schemas.microsoft.com/office/drawing/2014/main" id="{E32658F2-01A9-1F4B-909D-8E7F624D16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" y="1315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280" name="Text Box 77">
                <a:extLst>
                  <a:ext uri="{FF2B5EF4-FFF2-40B4-BE49-F238E27FC236}">
                    <a16:creationId xmlns:a16="http://schemas.microsoft.com/office/drawing/2014/main" id="{0C1392AD-CDE1-3946-90DD-DE3BBF1F59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3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3281" name="Text Box 78">
                <a:extLst>
                  <a:ext uri="{FF2B5EF4-FFF2-40B4-BE49-F238E27FC236}">
                    <a16:creationId xmlns:a16="http://schemas.microsoft.com/office/drawing/2014/main" id="{EC2B9ED3-125E-1443-87EF-D05559447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9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3282" name="Text Box 79">
                <a:extLst>
                  <a:ext uri="{FF2B5EF4-FFF2-40B4-BE49-F238E27FC236}">
                    <a16:creationId xmlns:a16="http://schemas.microsoft.com/office/drawing/2014/main" id="{66E3224B-2E4A-4F4C-B474-E6F6027222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" y="1621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3283" name="Text Box 80">
                <a:extLst>
                  <a:ext uri="{FF2B5EF4-FFF2-40B4-BE49-F238E27FC236}">
                    <a16:creationId xmlns:a16="http://schemas.microsoft.com/office/drawing/2014/main" id="{DDF760F8-2E90-9149-9A4C-41DEC41281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3284" name="Text Box 81">
                <a:extLst>
                  <a:ext uri="{FF2B5EF4-FFF2-40B4-BE49-F238E27FC236}">
                    <a16:creationId xmlns:a16="http://schemas.microsoft.com/office/drawing/2014/main" id="{2C25D2C6-D698-0743-8C85-7FE6C30304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3" y="1621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 </a:t>
                </a:r>
              </a:p>
            </p:txBody>
          </p:sp>
          <p:sp>
            <p:nvSpPr>
              <p:cNvPr id="53285" name="Text Box 82">
                <a:extLst>
                  <a:ext uri="{FF2B5EF4-FFF2-40B4-BE49-F238E27FC236}">
                    <a16:creationId xmlns:a16="http://schemas.microsoft.com/office/drawing/2014/main" id="{809E6751-C558-3B46-A480-2FCB3E4D39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3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</p:grpSp>
        <p:sp>
          <p:nvSpPr>
            <p:cNvPr id="53268" name="Text Box 83">
              <a:extLst>
                <a:ext uri="{FF2B5EF4-FFF2-40B4-BE49-F238E27FC236}">
                  <a16:creationId xmlns:a16="http://schemas.microsoft.com/office/drawing/2014/main" id="{AA06BE95-83BF-AC43-9FFD-50E60A1B7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360"/>
              <a:ext cx="2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i="1">
                  <a:ea typeface="宋体" panose="02010600030101010101" pitchFamily="2" charset="-122"/>
                </a:rPr>
                <a:t>F</a:t>
              </a:r>
              <a:r>
                <a:rPr lang="en-US" altLang="zh-CN" sz="2000" baseline="-25000"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53253" name="Line 84">
            <a:extLst>
              <a:ext uri="{FF2B5EF4-FFF2-40B4-BE49-F238E27FC236}">
                <a16:creationId xmlns:a16="http://schemas.microsoft.com/office/drawing/2014/main" id="{76ADE50C-B22A-E046-95C7-AD5D4761A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447800"/>
            <a:ext cx="0" cy="5105400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24725" name="Object 85">
            <a:extLst>
              <a:ext uri="{FF2B5EF4-FFF2-40B4-BE49-F238E27FC236}">
                <a16:creationId xmlns:a16="http://schemas.microsoft.com/office/drawing/2014/main" id="{BC7EF572-DE9B-BA4A-B20E-9B7346A7E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13" y="3865563"/>
          <a:ext cx="3198812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6" name="公式" r:id="rId3" imgW="43294300" imgH="23990300" progId="Equation.3">
                  <p:embed/>
                </p:oleObj>
              </mc:Choice>
              <mc:Fallback>
                <p:oleObj name="公式" r:id="rId3" imgW="43294300" imgH="23990300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3865563"/>
                        <a:ext cx="3198812" cy="177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5" name="Group 86">
            <a:extLst>
              <a:ext uri="{FF2B5EF4-FFF2-40B4-BE49-F238E27FC236}">
                <a16:creationId xmlns:a16="http://schemas.microsoft.com/office/drawing/2014/main" id="{F884E4FD-1715-4441-983E-16FCF200EC33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748088"/>
            <a:ext cx="990600" cy="838200"/>
            <a:chOff x="1488" y="2784"/>
            <a:chExt cx="624" cy="528"/>
          </a:xfrm>
        </p:grpSpPr>
        <p:sp>
          <p:nvSpPr>
            <p:cNvPr id="53265" name="AutoShape 87">
              <a:extLst>
                <a:ext uri="{FF2B5EF4-FFF2-40B4-BE49-F238E27FC236}">
                  <a16:creationId xmlns:a16="http://schemas.microsoft.com/office/drawing/2014/main" id="{828C03BF-4A69-8A4F-9042-83BCBCD2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784"/>
              <a:ext cx="624" cy="192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66" name="Oval 88">
              <a:extLst>
                <a:ext uri="{FF2B5EF4-FFF2-40B4-BE49-F238E27FC236}">
                  <a16:creationId xmlns:a16="http://schemas.microsoft.com/office/drawing/2014/main" id="{466F7C58-F724-1C42-99E7-5547FDC81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072"/>
              <a:ext cx="240" cy="240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256" name="Group 89">
            <a:extLst>
              <a:ext uri="{FF2B5EF4-FFF2-40B4-BE49-F238E27FC236}">
                <a16:creationId xmlns:a16="http://schemas.microsoft.com/office/drawing/2014/main" id="{F8AD5CDD-6324-2D43-A63F-B6801E6E278B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2014538"/>
            <a:ext cx="1524000" cy="914400"/>
            <a:chOff x="4368" y="2256"/>
            <a:chExt cx="960" cy="576"/>
          </a:xfrm>
        </p:grpSpPr>
        <p:sp>
          <p:nvSpPr>
            <p:cNvPr id="53263" name="AutoShape 90">
              <a:extLst>
                <a:ext uri="{FF2B5EF4-FFF2-40B4-BE49-F238E27FC236}">
                  <a16:creationId xmlns:a16="http://schemas.microsoft.com/office/drawing/2014/main" id="{BFE85FC2-DEAF-494E-94F9-A782AA93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56"/>
              <a:ext cx="624" cy="576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64" name="Oval 91">
              <a:extLst>
                <a:ext uri="{FF2B5EF4-FFF2-40B4-BE49-F238E27FC236}">
                  <a16:creationId xmlns:a16="http://schemas.microsoft.com/office/drawing/2014/main" id="{80640FF9-A153-1244-9204-19AAF821E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592"/>
              <a:ext cx="240" cy="240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257" name="Group 92">
            <a:extLst>
              <a:ext uri="{FF2B5EF4-FFF2-40B4-BE49-F238E27FC236}">
                <a16:creationId xmlns:a16="http://schemas.microsoft.com/office/drawing/2014/main" id="{A3DD3A6E-A7ED-D94B-87C8-3407226B5A50}"/>
              </a:ext>
            </a:extLst>
          </p:cNvPr>
          <p:cNvGrpSpPr>
            <a:grpSpLocks/>
          </p:cNvGrpSpPr>
          <p:nvPr/>
        </p:nvGrpSpPr>
        <p:grpSpPr bwMode="auto">
          <a:xfrm>
            <a:off x="3070225" y="5440363"/>
            <a:ext cx="990600" cy="914400"/>
            <a:chOff x="4368" y="1152"/>
            <a:chExt cx="624" cy="576"/>
          </a:xfrm>
        </p:grpSpPr>
        <p:sp>
          <p:nvSpPr>
            <p:cNvPr id="53261" name="AutoShape 93">
              <a:extLst>
                <a:ext uri="{FF2B5EF4-FFF2-40B4-BE49-F238E27FC236}">
                  <a16:creationId xmlns:a16="http://schemas.microsoft.com/office/drawing/2014/main" id="{0207625C-8322-CD4B-BC6F-32BEE1F4A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52"/>
              <a:ext cx="240" cy="576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62" name="Oval 94">
              <a:extLst>
                <a:ext uri="{FF2B5EF4-FFF2-40B4-BE49-F238E27FC236}">
                  <a16:creationId xmlns:a16="http://schemas.microsoft.com/office/drawing/2014/main" id="{E81AA116-063E-F447-9610-F92F6795B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488"/>
              <a:ext cx="240" cy="240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258" name="Text Box 95">
            <a:extLst>
              <a:ext uri="{FF2B5EF4-FFF2-40B4-BE49-F238E27FC236}">
                <a16:creationId xmlns:a16="http://schemas.microsoft.com/office/drawing/2014/main" id="{CDC7CF15-F39C-694F-9377-81B2101EF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276600"/>
            <a:ext cx="216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化简逻辑函数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3259" name="Text Box 97">
            <a:extLst>
              <a:ext uri="{FF2B5EF4-FFF2-40B4-BE49-F238E27FC236}">
                <a16:creationId xmlns:a16="http://schemas.microsoft.com/office/drawing/2014/main" id="{CDACF339-B3B6-6E43-8BB4-98A554A68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743200"/>
            <a:ext cx="3335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</a:rPr>
              <a:t>: (1) </a:t>
            </a:r>
            <a:r>
              <a:rPr lang="zh-CN" altLang="en-US" sz="2000" b="1">
                <a:ea typeface="宋体" panose="02010600030101010101" pitchFamily="2" charset="-122"/>
              </a:rPr>
              <a:t>逻辑函数填入卡诺图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9949" name="Text Box 2146">
            <a:extLst>
              <a:ext uri="{FF2B5EF4-FFF2-40B4-BE49-F238E27FC236}">
                <a16:creationId xmlns:a16="http://schemas.microsoft.com/office/drawing/2014/main" id="{09C9851A-5A70-4B44-874E-4ADDC18E3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81113"/>
            <a:ext cx="4037013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  <a:ea typeface="黑体" charset="-122"/>
              </a:rPr>
              <a:t>例</a:t>
            </a:r>
            <a:r>
              <a:rPr lang="en-US" altLang="zh-CN" sz="2000" b="1">
                <a:latin typeface="Times New Roman" charset="0"/>
                <a:ea typeface="黑体" charset="-122"/>
              </a:rPr>
              <a:t>1</a:t>
            </a:r>
            <a:r>
              <a:rPr lang="en-US" altLang="zh-CN" sz="2000" b="1">
                <a:latin typeface="Times New Roman" charset="0"/>
              </a:rPr>
              <a:t>: </a:t>
            </a:r>
            <a:r>
              <a:rPr lang="zh-CN" altLang="en-US" sz="2000" b="1">
                <a:latin typeface="Times New Roman" charset="0"/>
              </a:rPr>
              <a:t>用与非门实现下列多输出函数</a:t>
            </a:r>
          </a:p>
          <a:p>
            <a:pPr lvl="1" algn="l" eaLnBrk="1" hangingPunct="1">
              <a:lnSpc>
                <a:spcPct val="11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1</a:t>
            </a:r>
            <a:r>
              <a:rPr lang="en-US" altLang="zh-CN" sz="2000" b="1">
                <a:latin typeface="Times New Roman" charset="0"/>
              </a:rPr>
              <a:t>(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C</a:t>
            </a:r>
            <a:r>
              <a:rPr lang="en-US" altLang="zh-CN" sz="2000" b="1">
                <a:latin typeface="Times New Roman" charset="0"/>
              </a:rPr>
              <a:t>)=</a:t>
            </a:r>
            <a:r>
              <a:rPr lang="en-US" altLang="zh-CN" sz="2000" b="1">
                <a:latin typeface="Times New Roman" charset="0"/>
                <a:sym typeface="Symbol" charset="2"/>
              </a:rPr>
              <a:t></a:t>
            </a:r>
            <a:r>
              <a:rPr lang="en-US" altLang="zh-CN" sz="2000" b="1" i="1">
                <a:latin typeface="Times New Roman" charset="0"/>
                <a:sym typeface="Symbol" charset="2"/>
              </a:rPr>
              <a:t>m</a:t>
            </a:r>
            <a:r>
              <a:rPr lang="en-US" altLang="zh-CN" sz="2000" b="1">
                <a:latin typeface="Times New Roman" charset="0"/>
              </a:rPr>
              <a:t>(0, 2, 3)</a:t>
            </a:r>
          </a:p>
          <a:p>
            <a:pPr lvl="1" algn="l" eaLnBrk="1" hangingPunct="1">
              <a:lnSpc>
                <a:spcPct val="110000"/>
              </a:lnSpc>
              <a:spcAft>
                <a:spcPct val="10000"/>
              </a:spcAft>
              <a:defRPr/>
            </a:pP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2</a:t>
            </a:r>
            <a:r>
              <a:rPr lang="en-US" altLang="zh-CN" sz="2000" b="1">
                <a:latin typeface="Times New Roman" charset="0"/>
              </a:rPr>
              <a:t>(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C</a:t>
            </a:r>
            <a:r>
              <a:rPr lang="en-US" altLang="zh-CN" sz="2000" b="1">
                <a:latin typeface="Times New Roman" charset="0"/>
              </a:rPr>
              <a:t>)=</a:t>
            </a:r>
            <a:r>
              <a:rPr lang="en-US" altLang="zh-CN" sz="2000" b="1">
                <a:latin typeface="Times New Roman" charset="0"/>
                <a:sym typeface="Symbol" charset="2"/>
              </a:rPr>
              <a:t></a:t>
            </a:r>
            <a:r>
              <a:rPr lang="en-US" altLang="zh-CN" sz="2000" b="1" i="1">
                <a:latin typeface="Times New Roman" charset="0"/>
                <a:sym typeface="Symbol" charset="2"/>
              </a:rPr>
              <a:t>m</a:t>
            </a:r>
            <a:r>
              <a:rPr lang="en-US" altLang="zh-CN" sz="2000" b="1">
                <a:latin typeface="Times New Roman" charset="0"/>
              </a:rPr>
              <a:t>(3, 6, 7)</a:t>
            </a:r>
          </a:p>
          <a:p>
            <a:pPr lvl="1" algn="l" eaLnBrk="1" hangingPunct="1">
              <a:lnSpc>
                <a:spcPct val="110000"/>
              </a:lnSpc>
              <a:spcAft>
                <a:spcPct val="10000"/>
              </a:spcAft>
              <a:defRPr/>
            </a:pP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 baseline="-25000">
                <a:latin typeface="Times New Roman" charset="0"/>
              </a:rPr>
              <a:t>3</a:t>
            </a:r>
            <a:r>
              <a:rPr lang="en-US" altLang="zh-CN" sz="2000" b="1">
                <a:latin typeface="Times New Roman" charset="0"/>
              </a:rPr>
              <a:t>(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, </a:t>
            </a:r>
            <a:r>
              <a:rPr lang="en-US" altLang="zh-CN" sz="2000" b="1" i="1">
                <a:latin typeface="Times New Roman" charset="0"/>
              </a:rPr>
              <a:t>C</a:t>
            </a:r>
            <a:r>
              <a:rPr lang="en-US" altLang="zh-CN" sz="2000" b="1">
                <a:latin typeface="Times New Roman" charset="0"/>
              </a:rPr>
              <a:t>)=</a:t>
            </a:r>
            <a:r>
              <a:rPr lang="en-US" altLang="zh-CN" sz="2000" b="1">
                <a:latin typeface="Times New Roman" charset="0"/>
                <a:sym typeface="Symbol" charset="2"/>
              </a:rPr>
              <a:t></a:t>
            </a:r>
            <a:r>
              <a:rPr lang="en-US" altLang="zh-CN" sz="2000" b="1" i="1">
                <a:latin typeface="Times New Roman" charset="0"/>
                <a:sym typeface="Symbol" charset="2"/>
              </a:rPr>
              <a:t>m</a:t>
            </a:r>
            <a:r>
              <a:rPr lang="en-US" altLang="zh-CN" sz="2000" b="1">
                <a:latin typeface="Times New Roman" charset="0"/>
              </a:rPr>
              <a:t>(3, 4, 5, 6, 7)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DB26CE7-37FF-504E-8DD8-E028E97893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多输出函数的设计实例</a:t>
            </a:r>
          </a:p>
        </p:txBody>
      </p:sp>
      <p:pic>
        <p:nvPicPr>
          <p:cNvPr id="54274" name="Picture 3">
            <a:extLst>
              <a:ext uri="{FF2B5EF4-FFF2-40B4-BE49-F238E27FC236}">
                <a16:creationId xmlns:a16="http://schemas.microsoft.com/office/drawing/2014/main" id="{CC7CE914-F9F9-484D-B24F-6C444B9A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47875"/>
            <a:ext cx="47244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4">
            <a:extLst>
              <a:ext uri="{FF2B5EF4-FFF2-40B4-BE49-F238E27FC236}">
                <a16:creationId xmlns:a16="http://schemas.microsoft.com/office/drawing/2014/main" id="{7D19F99F-87DD-0945-9E08-6A96C1C9C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47800"/>
            <a:ext cx="1909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画出逻辑图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4276" name="Object 5">
            <a:extLst>
              <a:ext uri="{FF2B5EF4-FFF2-40B4-BE49-F238E27FC236}">
                <a16:creationId xmlns:a16="http://schemas.microsoft.com/office/drawing/2014/main" id="{E1A8BC00-EEFF-5343-A7C3-81C9A5306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6763" y="131763"/>
          <a:ext cx="3198812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公式" r:id="rId4" imgW="43294300" imgH="23990300" progId="Equation.3">
                  <p:embed/>
                </p:oleObj>
              </mc:Choice>
              <mc:Fallback>
                <p:oleObj name="公式" r:id="rId4" imgW="43294300" imgH="23990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131763"/>
                        <a:ext cx="3198812" cy="177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86DE695-98FC-3944-AA6D-A2C9EF4B93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3.3.4 </a:t>
            </a:r>
            <a:r>
              <a:rPr lang="zh-CN" altLang="en-US" sz="3200" b="1"/>
              <a:t>组合电路实际设计中的几个问题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27F08A2-A6BD-684E-A199-EBADF909F9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35088"/>
            <a:ext cx="6284912" cy="4684712"/>
          </a:xfrm>
        </p:spPr>
        <p:txBody>
          <a:bodyPr/>
          <a:lstStyle/>
          <a:p>
            <a:pPr algn="just" eaLnBrk="1" hangingPunct="1">
              <a:spcAft>
                <a:spcPct val="35000"/>
              </a:spcAft>
              <a:defRPr/>
            </a:pPr>
            <a:r>
              <a:rPr lang="zh-CN" altLang="en-US" sz="3200" b="1">
                <a:solidFill>
                  <a:srgbClr val="808080"/>
                </a:solidFill>
              </a:rPr>
              <a:t>输入变量的形式</a:t>
            </a:r>
          </a:p>
          <a:p>
            <a:pPr lvl="1" algn="just" eaLnBrk="1" hangingPunct="1">
              <a:spcAft>
                <a:spcPct val="35000"/>
              </a:spcAft>
              <a:defRPr/>
            </a:pPr>
            <a:r>
              <a:rPr lang="zh-CN" altLang="en-US" b="1">
                <a:solidFill>
                  <a:srgbClr val="808080"/>
                </a:solidFill>
              </a:rPr>
              <a:t>双轨输入：信号源既提供原变量又提供反变量</a:t>
            </a:r>
          </a:p>
          <a:p>
            <a:pPr lvl="1" algn="just" eaLnBrk="1" hangingPunct="1">
              <a:spcAft>
                <a:spcPct val="35000"/>
              </a:spcAft>
              <a:defRPr/>
            </a:pPr>
            <a:r>
              <a:rPr lang="zh-CN" altLang="en-US" b="1">
                <a:solidFill>
                  <a:srgbClr val="808080"/>
                </a:solidFill>
              </a:rPr>
              <a:t>单轨输入：信号源仅提供原变量</a:t>
            </a:r>
          </a:p>
          <a:p>
            <a:pPr algn="just" eaLnBrk="1" hangingPunct="1">
              <a:spcAft>
                <a:spcPct val="35000"/>
              </a:spcAft>
              <a:defRPr/>
            </a:pPr>
            <a:r>
              <a:rPr lang="zh-CN" altLang="en-US" sz="3200" b="1">
                <a:solidFill>
                  <a:srgbClr val="808080"/>
                </a:solidFill>
                <a:latin typeface="隶书" pitchFamily="49" charset="-122"/>
              </a:rPr>
              <a:t>单输出</a:t>
            </a:r>
            <a:r>
              <a:rPr lang="en-US" altLang="zh-CN" sz="3200" b="1">
                <a:solidFill>
                  <a:srgbClr val="808080"/>
                </a:solidFill>
                <a:latin typeface="隶书" pitchFamily="49" charset="-122"/>
              </a:rPr>
              <a:t>/</a:t>
            </a:r>
            <a:r>
              <a:rPr lang="zh-CN" altLang="en-US" sz="3200" b="1">
                <a:solidFill>
                  <a:srgbClr val="808080"/>
                </a:solidFill>
                <a:latin typeface="隶书" pitchFamily="49" charset="-122"/>
              </a:rPr>
              <a:t>多输出函数</a:t>
            </a:r>
          </a:p>
          <a:p>
            <a:pPr lvl="1" algn="just" eaLnBrk="1" hangingPunct="1">
              <a:spcAft>
                <a:spcPct val="35000"/>
              </a:spcAft>
              <a:defRPr/>
            </a:pPr>
            <a:r>
              <a:rPr lang="zh-CN" altLang="en-US" b="1">
                <a:solidFill>
                  <a:srgbClr val="808080"/>
                </a:solidFill>
              </a:rPr>
              <a:t>电路的整体性能最优</a:t>
            </a:r>
          </a:p>
          <a:p>
            <a:pPr algn="just" eaLnBrk="1" hangingPunct="1">
              <a:spcAft>
                <a:spcPct val="35000"/>
              </a:spcAft>
              <a:defRPr/>
            </a:pPr>
            <a:r>
              <a:rPr lang="zh-CN" altLang="en-US" sz="3200" b="1"/>
              <a:t>逻辑门及输入端数的限制</a:t>
            </a:r>
          </a:p>
          <a:p>
            <a:pPr lvl="1" algn="just" eaLnBrk="1" hangingPunct="1">
              <a:spcAft>
                <a:spcPct val="35000"/>
              </a:spcAft>
              <a:defRPr/>
            </a:pPr>
            <a:r>
              <a:rPr lang="zh-CN" altLang="en-US" b="1"/>
              <a:t>采用</a:t>
            </a:r>
            <a:r>
              <a:rPr lang="en-US" altLang="zh-CN" b="1"/>
              <a:t>SSI</a:t>
            </a:r>
            <a:r>
              <a:rPr lang="zh-CN" altLang="en-US" b="1"/>
              <a:t>芯片时的设计</a:t>
            </a:r>
            <a:endParaRPr lang="zh-CN" altLang="en-US" b="1">
              <a:ea typeface="隶书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FC04488-2DDB-FB4F-B987-A151B06A8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/>
              <a:t>3.2 </a:t>
            </a:r>
            <a:r>
              <a:rPr lang="zh-CN" altLang="en-US" b="1"/>
              <a:t>组合逻辑电路的分析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F92C587-A792-5349-8CB7-C5B55171C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6056312" cy="1447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b="1"/>
              <a:t>分析目的：</a:t>
            </a: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solidFill>
                  <a:srgbClr val="006600"/>
                </a:solidFill>
              </a:rPr>
              <a:t>找出输出与输入的</a:t>
            </a:r>
            <a:r>
              <a:rPr lang="zh-CN" altLang="en-US" sz="2200" b="1">
                <a:solidFill>
                  <a:schemeClr val="hlink"/>
                </a:solidFill>
              </a:rPr>
              <a:t>逻辑关系</a:t>
            </a:r>
            <a:r>
              <a:rPr lang="en-US" altLang="zh-CN" sz="2200" b="1">
                <a:solidFill>
                  <a:srgbClr val="006600"/>
                </a:solidFill>
              </a:rPr>
              <a:t>,</a:t>
            </a: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solidFill>
                  <a:srgbClr val="006600"/>
                </a:solidFill>
              </a:rPr>
              <a:t>确定电路所实现的</a:t>
            </a:r>
            <a:r>
              <a:rPr lang="zh-CN" altLang="en-US" sz="2200" b="1">
                <a:solidFill>
                  <a:schemeClr val="hlink"/>
                </a:solidFill>
              </a:rPr>
              <a:t>逻辑功能</a:t>
            </a:r>
            <a:r>
              <a:rPr lang="en-US" altLang="zh-CN" sz="2200" b="1">
                <a:solidFill>
                  <a:srgbClr val="006600"/>
                </a:solidFill>
              </a:rPr>
              <a:t>.</a:t>
            </a:r>
            <a:endParaRPr lang="en-US" altLang="zh-CN" sz="1200" b="1">
              <a:solidFill>
                <a:srgbClr val="006600"/>
              </a:solidFill>
            </a:endParaRPr>
          </a:p>
        </p:txBody>
      </p:sp>
      <p:graphicFrame>
        <p:nvGraphicFramePr>
          <p:cNvPr id="310276" name="Object 4">
            <a:extLst>
              <a:ext uri="{FF2B5EF4-FFF2-40B4-BE49-F238E27FC236}">
                <a16:creationId xmlns:a16="http://schemas.microsoft.com/office/drawing/2014/main" id="{5B6137D2-52C8-4A40-9E77-66B553B3BC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5218113"/>
          <a:ext cx="8458200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r:id="rId3" imgW="26289000" imgH="4165600" progId="Visio.Drawing.5">
                  <p:embed/>
                </p:oleObj>
              </mc:Choice>
              <mc:Fallback>
                <p:oleObj r:id="rId3" imgW="26289000" imgH="4165600" progId="Visio.Drawing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218113"/>
                        <a:ext cx="8458200" cy="133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7">
            <a:extLst>
              <a:ext uri="{FF2B5EF4-FFF2-40B4-BE49-F238E27FC236}">
                <a16:creationId xmlns:a16="http://schemas.microsoft.com/office/drawing/2014/main" id="{22592CA9-AAA0-7543-80B7-BA0BB605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71600"/>
            <a:ext cx="2895600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0280" name="Rectangle 8">
            <a:extLst>
              <a:ext uri="{FF2B5EF4-FFF2-40B4-BE49-F238E27FC236}">
                <a16:creationId xmlns:a16="http://schemas.microsoft.com/office/drawing/2014/main" id="{06D031F0-40D3-DB44-BBFF-A25DEF7C0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352800"/>
            <a:ext cx="5638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 eaLnBrk="1" hangingPunct="1">
              <a:spcAft>
                <a:spcPct val="0"/>
              </a:spcAft>
              <a:defRPr/>
            </a:pPr>
            <a:r>
              <a:rPr lang="zh-CN" altLang="en-US" sz="2000" b="1">
                <a:ea typeface="仿宋_GB2312" charset="0"/>
              </a:rPr>
              <a:t>从输入级开始，逐级写出门的逻辑表达式</a:t>
            </a:r>
          </a:p>
          <a:p>
            <a:pPr algn="just" eaLnBrk="1" hangingPunct="1">
              <a:spcAft>
                <a:spcPct val="0"/>
              </a:spcAft>
              <a:defRPr/>
            </a:pPr>
            <a:r>
              <a:rPr lang="zh-CN" altLang="en-US" sz="2000" b="1">
                <a:ea typeface="仿宋_GB2312" charset="0"/>
              </a:rPr>
              <a:t>对表达式进行化简</a:t>
            </a:r>
          </a:p>
          <a:p>
            <a:pPr algn="just" eaLnBrk="1" hangingPunct="1">
              <a:spcAft>
                <a:spcPct val="0"/>
              </a:spcAft>
              <a:defRPr/>
            </a:pPr>
            <a:r>
              <a:rPr lang="zh-CN" altLang="en-US" sz="2000" b="1">
                <a:ea typeface="仿宋_GB2312" charset="0"/>
              </a:rPr>
              <a:t>列写真值表</a:t>
            </a:r>
          </a:p>
          <a:p>
            <a:pPr algn="just" eaLnBrk="1" hangingPunct="1">
              <a:spcAft>
                <a:spcPct val="0"/>
              </a:spcAft>
              <a:defRPr/>
            </a:pPr>
            <a:r>
              <a:rPr lang="zh-CN" altLang="en-US" sz="2000" b="1">
                <a:ea typeface="仿宋_GB2312" charset="0"/>
              </a:rPr>
              <a:t>描述电路的逻辑功能</a:t>
            </a:r>
          </a:p>
        </p:txBody>
      </p:sp>
      <p:sp>
        <p:nvSpPr>
          <p:cNvPr id="310281" name="Rectangle 9">
            <a:extLst>
              <a:ext uri="{FF2B5EF4-FFF2-40B4-BE49-F238E27FC236}">
                <a16:creationId xmlns:a16="http://schemas.microsoft.com/office/drawing/2014/main" id="{03673AB2-0F96-B745-8101-2CCCF964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895600"/>
            <a:ext cx="34655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imes New Roman" charset="0"/>
                <a:ea typeface="隶书" charset="0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charset="2"/>
              <a:buChar char="n"/>
              <a:defRPr kumimoji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分析方法：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0" grpId="0" autoUpdateAnimBg="0"/>
      <p:bldP spid="310281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050">
            <a:extLst>
              <a:ext uri="{FF2B5EF4-FFF2-40B4-BE49-F238E27FC236}">
                <a16:creationId xmlns:a16="http://schemas.microsoft.com/office/drawing/2014/main" id="{377E4961-447E-FD4D-A6AD-EF5A1CB460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采用</a:t>
            </a:r>
            <a:r>
              <a:rPr lang="en-US" altLang="zh-CN" sz="2800" b="1">
                <a:solidFill>
                  <a:schemeClr val="tx1"/>
                </a:solidFill>
              </a:rPr>
              <a:t>SSI</a:t>
            </a:r>
            <a:r>
              <a:rPr lang="zh-CN" altLang="en-US" sz="2800" b="1">
                <a:solidFill>
                  <a:schemeClr val="tx1"/>
                </a:solidFill>
              </a:rPr>
              <a:t>芯片时的设计</a:t>
            </a:r>
            <a:endParaRPr lang="zh-CN" altLang="en-US" b="1">
              <a:solidFill>
                <a:schemeClr val="tx1"/>
              </a:solidFill>
              <a:ea typeface="黑体" charset="-122"/>
            </a:endParaRPr>
          </a:p>
        </p:txBody>
      </p:sp>
      <p:grpSp>
        <p:nvGrpSpPr>
          <p:cNvPr id="2" name="Group 2051">
            <a:extLst>
              <a:ext uri="{FF2B5EF4-FFF2-40B4-BE49-F238E27FC236}">
                <a16:creationId xmlns:a16="http://schemas.microsoft.com/office/drawing/2014/main" id="{DC75DF0D-48D6-3643-9740-B7FB8913FF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819400"/>
            <a:ext cx="4800600" cy="3657600"/>
            <a:chOff x="1200" y="1008"/>
            <a:chExt cx="3024" cy="2304"/>
          </a:xfrm>
        </p:grpSpPr>
        <p:sp>
          <p:nvSpPr>
            <p:cNvPr id="56325" name="Text Box 2052">
              <a:extLst>
                <a:ext uri="{FF2B5EF4-FFF2-40B4-BE49-F238E27FC236}">
                  <a16:creationId xmlns:a16="http://schemas.microsoft.com/office/drawing/2014/main" id="{C4B37C79-3921-E247-A73D-22B8BD676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008"/>
              <a:ext cx="2784" cy="2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几种</a:t>
              </a:r>
              <a:r>
                <a:rPr lang="en-US" altLang="zh-CN" sz="2000" b="1">
                  <a:ea typeface="宋体" panose="02010600030101010101" pitchFamily="2" charset="-122"/>
                </a:rPr>
                <a:t>74LS</a:t>
              </a:r>
              <a:r>
                <a:rPr lang="zh-CN" altLang="en-US" sz="2000" b="1">
                  <a:ea typeface="宋体" panose="02010600030101010101" pitchFamily="2" charset="-122"/>
                </a:rPr>
                <a:t>系列器件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  型号                         器件名称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74LS00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两输入端四与非门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74LS01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两输入端四与非门</a:t>
              </a:r>
              <a:r>
                <a:rPr lang="en-US" altLang="zh-CN" sz="2000" b="1">
                  <a:ea typeface="宋体" panose="02010600030101010101" pitchFamily="2" charset="-122"/>
                </a:rPr>
                <a:t>(OC)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74LS02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两输入端四或非门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74LS04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六非门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74LS10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三输入端三与非门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74LS32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三输入端三与非门</a:t>
              </a:r>
              <a:r>
                <a:rPr lang="en-US" altLang="zh-CN" sz="2000" b="1">
                  <a:ea typeface="宋体" panose="02010600030101010101" pitchFamily="2" charset="-122"/>
                </a:rPr>
                <a:t>(OC)</a:t>
              </a:r>
            </a:p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74LS386             </a:t>
              </a:r>
              <a:r>
                <a:rPr lang="zh-CN" altLang="en-US" sz="2000" b="1">
                  <a:ea typeface="宋体" panose="02010600030101010101" pitchFamily="2" charset="-122"/>
                </a:rPr>
                <a:t>两输入端四异或门</a:t>
              </a:r>
            </a:p>
          </p:txBody>
        </p:sp>
        <p:sp>
          <p:nvSpPr>
            <p:cNvPr id="56326" name="Line 2053">
              <a:extLst>
                <a:ext uri="{FF2B5EF4-FFF2-40B4-BE49-F238E27FC236}">
                  <a16:creationId xmlns:a16="http://schemas.microsoft.com/office/drawing/2014/main" id="{53246957-76C3-9945-83D1-21A6F4DC6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12"/>
              <a:ext cx="3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327" name="Line 2054">
              <a:extLst>
                <a:ext uri="{FF2B5EF4-FFF2-40B4-BE49-F238E27FC236}">
                  <a16:creationId xmlns:a16="http://schemas.microsoft.com/office/drawing/2014/main" id="{AD6B1617-C5C0-2E4C-91E4-58B139C52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296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328" name="Line 2055">
              <a:extLst>
                <a:ext uri="{FF2B5EF4-FFF2-40B4-BE49-F238E27FC236}">
                  <a16:creationId xmlns:a16="http://schemas.microsoft.com/office/drawing/2014/main" id="{8F48D8CA-DE23-EC47-AE73-EFF9F98AA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296"/>
              <a:ext cx="3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329" name="Line 2056">
              <a:extLst>
                <a:ext uri="{FF2B5EF4-FFF2-40B4-BE49-F238E27FC236}">
                  <a16:creationId xmlns:a16="http://schemas.microsoft.com/office/drawing/2014/main" id="{135DE616-7F53-4643-8AAA-7169640DC5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536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6323" name="Text Box 2057">
            <a:extLst>
              <a:ext uri="{FF2B5EF4-FFF2-40B4-BE49-F238E27FC236}">
                <a16:creationId xmlns:a16="http://schemas.microsoft.com/office/drawing/2014/main" id="{9ACB012B-169C-4E45-8388-1946FF010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371600"/>
            <a:ext cx="78644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</a:t>
            </a:r>
            <a:r>
              <a:rPr lang="zh-CN" altLang="en-US" sz="2200" b="1">
                <a:ea typeface="宋体" panose="02010600030101010101" pitchFamily="2" charset="-122"/>
              </a:rPr>
              <a:t>在电路设计时，实际使用的都是集成电路芯片，每种芯片封装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固定数目的逻辑门</a:t>
            </a:r>
            <a:r>
              <a:rPr lang="zh-CN" altLang="en-US" sz="2200" b="1">
                <a:ea typeface="宋体" panose="02010600030101010101" pitchFamily="2" charset="-122"/>
              </a:rPr>
              <a:t>，每个门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输入端数固定</a:t>
            </a:r>
            <a:r>
              <a:rPr lang="zh-CN" altLang="en-US" sz="2200" b="1">
                <a:ea typeface="宋体" panose="02010600030101010101" pitchFamily="2" charset="-122"/>
              </a:rPr>
              <a:t>，在设计时还需考虑这些限制。</a:t>
            </a:r>
          </a:p>
        </p:txBody>
      </p:sp>
      <p:pic>
        <p:nvPicPr>
          <p:cNvPr id="56324" name="Picture 2058" descr="386family">
            <a:extLst>
              <a:ext uri="{FF2B5EF4-FFF2-40B4-BE49-F238E27FC236}">
                <a16:creationId xmlns:a16="http://schemas.microsoft.com/office/drawing/2014/main" id="{3D9EADA0-E7C1-234A-96D8-8B5A76B3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286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36D49AB-1274-0640-A38C-EB09FF25FB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采用</a:t>
            </a:r>
            <a:r>
              <a:rPr lang="en-US" altLang="zh-CN" sz="2800" b="1">
                <a:solidFill>
                  <a:schemeClr val="tx1"/>
                </a:solidFill>
              </a:rPr>
              <a:t>SSI</a:t>
            </a:r>
            <a:r>
              <a:rPr lang="zh-CN" altLang="en-US" sz="2800" b="1">
                <a:solidFill>
                  <a:schemeClr val="tx1"/>
                </a:solidFill>
              </a:rPr>
              <a:t>芯片时的设计</a:t>
            </a:r>
          </a:p>
        </p:txBody>
      </p:sp>
      <p:sp>
        <p:nvSpPr>
          <p:cNvPr id="57346" name="Text Box 3">
            <a:extLst>
              <a:ext uri="{FF2B5EF4-FFF2-40B4-BE49-F238E27FC236}">
                <a16:creationId xmlns:a16="http://schemas.microsoft.com/office/drawing/2014/main" id="{94FB1CD2-AF7E-4844-AE1A-AE3FC08B1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371600"/>
            <a:ext cx="77120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设输入可提供原变量和反变量，试用</a:t>
            </a:r>
            <a:r>
              <a:rPr lang="en-US" altLang="zh-CN" sz="2000" b="1">
                <a:ea typeface="宋体" panose="02010600030101010101" pitchFamily="2" charset="-122"/>
              </a:rPr>
              <a:t>74LS00</a:t>
            </a:r>
            <a:r>
              <a:rPr lang="zh-CN" altLang="en-US" sz="2200" b="1">
                <a:ea typeface="宋体" panose="02010600030101010101" pitchFamily="2" charset="-122"/>
              </a:rPr>
              <a:t>实现下列函数。</a:t>
            </a:r>
          </a:p>
        </p:txBody>
      </p:sp>
      <p:graphicFrame>
        <p:nvGraphicFramePr>
          <p:cNvPr id="57347" name="Object 4">
            <a:extLst>
              <a:ext uri="{FF2B5EF4-FFF2-40B4-BE49-F238E27FC236}">
                <a16:creationId xmlns:a16="http://schemas.microsoft.com/office/drawing/2014/main" id="{6B93A8FE-8DAE-7E48-91C3-ECD6B61EEF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1213" y="1905000"/>
          <a:ext cx="47609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公式" r:id="rId3" imgW="60858400" imgH="5854700" progId="Equation.3">
                  <p:embed/>
                </p:oleObj>
              </mc:Choice>
              <mc:Fallback>
                <p:oleObj name="公式" r:id="rId3" imgW="608584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213" y="1905000"/>
                        <a:ext cx="47609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BE8F383A-18BB-954C-B26F-B59CB69C6C1F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43175"/>
            <a:ext cx="3281363" cy="2638425"/>
            <a:chOff x="672" y="1488"/>
            <a:chExt cx="2067" cy="1662"/>
          </a:xfrm>
        </p:grpSpPr>
        <p:grpSp>
          <p:nvGrpSpPr>
            <p:cNvPr id="57353" name="Group 6">
              <a:extLst>
                <a:ext uri="{FF2B5EF4-FFF2-40B4-BE49-F238E27FC236}">
                  <a16:creationId xmlns:a16="http://schemas.microsoft.com/office/drawing/2014/main" id="{2A9D6984-34D1-2C4E-A04D-CF22078B4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728"/>
              <a:ext cx="1827" cy="1422"/>
              <a:chOff x="864" y="2034"/>
              <a:chExt cx="1827" cy="1422"/>
            </a:xfrm>
          </p:grpSpPr>
          <p:grpSp>
            <p:nvGrpSpPr>
              <p:cNvPr id="57355" name="Group 7">
                <a:extLst>
                  <a:ext uri="{FF2B5EF4-FFF2-40B4-BE49-F238E27FC236}">
                    <a16:creationId xmlns:a16="http://schemas.microsoft.com/office/drawing/2014/main" id="{E1A66E4D-6C6E-EF47-93E8-D9A790E63C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9" y="2140"/>
                <a:ext cx="1772" cy="1296"/>
                <a:chOff x="3216" y="2496"/>
                <a:chExt cx="1968" cy="1488"/>
              </a:xfrm>
            </p:grpSpPr>
            <p:sp>
              <p:nvSpPr>
                <p:cNvPr id="57387" name="Rectangle 8">
                  <a:extLst>
                    <a:ext uri="{FF2B5EF4-FFF2-40B4-BE49-F238E27FC236}">
                      <a16:creationId xmlns:a16="http://schemas.microsoft.com/office/drawing/2014/main" id="{FFB772DA-43E4-6C43-BCC3-7D52AA05A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1584" cy="12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40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388" name="Line 9">
                  <a:extLst>
                    <a:ext uri="{FF2B5EF4-FFF2-40B4-BE49-F238E27FC236}">
                      <a16:creationId xmlns:a16="http://schemas.microsoft.com/office/drawing/2014/main" id="{C79280D2-75C2-DB4A-AFFD-8CC4F60346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312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89" name="Line 10">
                  <a:extLst>
                    <a:ext uri="{FF2B5EF4-FFF2-40B4-BE49-F238E27FC236}">
                      <a16:creationId xmlns:a16="http://schemas.microsoft.com/office/drawing/2014/main" id="{0A087FC9-989E-7C49-90E3-029A4D6D5E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648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90" name="Line 11">
                  <a:extLst>
                    <a:ext uri="{FF2B5EF4-FFF2-40B4-BE49-F238E27FC236}">
                      <a16:creationId xmlns:a16="http://schemas.microsoft.com/office/drawing/2014/main" id="{8A3AB3A5-E1CB-8746-9387-B81A4958B2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02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91" name="Line 12">
                  <a:extLst>
                    <a:ext uri="{FF2B5EF4-FFF2-40B4-BE49-F238E27FC236}">
                      <a16:creationId xmlns:a16="http://schemas.microsoft.com/office/drawing/2014/main" id="{3E9A3759-9097-8F4E-89FA-D10E235BD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92" name="Line 13">
                  <a:extLst>
                    <a:ext uri="{FF2B5EF4-FFF2-40B4-BE49-F238E27FC236}">
                      <a16:creationId xmlns:a16="http://schemas.microsoft.com/office/drawing/2014/main" id="{019D03EB-470E-E445-8070-B958A9B2DD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93" name="Line 14">
                  <a:extLst>
                    <a:ext uri="{FF2B5EF4-FFF2-40B4-BE49-F238E27FC236}">
                      <a16:creationId xmlns:a16="http://schemas.microsoft.com/office/drawing/2014/main" id="{5FE855D4-C393-B942-B116-329470C614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94" name="Line 15">
                  <a:extLst>
                    <a:ext uri="{FF2B5EF4-FFF2-40B4-BE49-F238E27FC236}">
                      <a16:creationId xmlns:a16="http://schemas.microsoft.com/office/drawing/2014/main" id="{2C95FC92-772E-DE49-B492-B8F4F6FFC1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2496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7356" name="Text Box 16">
                <a:extLst>
                  <a:ext uri="{FF2B5EF4-FFF2-40B4-BE49-F238E27FC236}">
                    <a16:creationId xmlns:a16="http://schemas.microsoft.com/office/drawing/2014/main" id="{37BD6AD0-1CB9-754A-839D-85653A9A9E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3" y="214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57357" name="Text Box 17">
                <a:extLst>
                  <a:ext uri="{FF2B5EF4-FFF2-40B4-BE49-F238E27FC236}">
                    <a16:creationId xmlns:a16="http://schemas.microsoft.com/office/drawing/2014/main" id="{DD267B92-9533-EB49-B5BA-197370577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7" y="214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57358" name="Text Box 18">
                <a:extLst>
                  <a:ext uri="{FF2B5EF4-FFF2-40B4-BE49-F238E27FC236}">
                    <a16:creationId xmlns:a16="http://schemas.microsoft.com/office/drawing/2014/main" id="{EDE2709F-CE9D-7E4A-90E7-CF6475479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1" y="214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57359" name="Text Box 19">
                <a:extLst>
                  <a:ext uri="{FF2B5EF4-FFF2-40B4-BE49-F238E27FC236}">
                    <a16:creationId xmlns:a16="http://schemas.microsoft.com/office/drawing/2014/main" id="{CF969593-6BED-2F45-B2BE-82704538FD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5" y="214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57360" name="Text Box 20">
                <a:extLst>
                  <a:ext uri="{FF2B5EF4-FFF2-40B4-BE49-F238E27FC236}">
                    <a16:creationId xmlns:a16="http://schemas.microsoft.com/office/drawing/2014/main" id="{AF11594C-3387-9048-A132-05385DB879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1" y="233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57361" name="Text Box 21">
                <a:extLst>
                  <a:ext uri="{FF2B5EF4-FFF2-40B4-BE49-F238E27FC236}">
                    <a16:creationId xmlns:a16="http://schemas.microsoft.com/office/drawing/2014/main" id="{CB1241BE-2ECE-1143-B6DE-1BA5502298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1" y="262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57362" name="Text Box 22">
                <a:extLst>
                  <a:ext uri="{FF2B5EF4-FFF2-40B4-BE49-F238E27FC236}">
                    <a16:creationId xmlns:a16="http://schemas.microsoft.com/office/drawing/2014/main" id="{4B737FD1-DBC4-A549-BD8A-0A2CC4EF3D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1" y="290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57363" name="Text Box 23">
                <a:extLst>
                  <a:ext uri="{FF2B5EF4-FFF2-40B4-BE49-F238E27FC236}">
                    <a16:creationId xmlns:a16="http://schemas.microsoft.com/office/drawing/2014/main" id="{EBD05A1B-405B-5143-A0A2-6CED5C9E4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1" y="3196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57364" name="Text Box 24">
                <a:extLst>
                  <a:ext uri="{FF2B5EF4-FFF2-40B4-BE49-F238E27FC236}">
                    <a16:creationId xmlns:a16="http://schemas.microsoft.com/office/drawing/2014/main" id="{F873592A-E228-FB4D-8E6E-763DD6A4B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9" y="2322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endParaRPr lang="en-US" altLang="zh-CN" sz="2000" b="1">
                  <a:ea typeface="宋体" panose="02010600030101010101" pitchFamily="2" charset="-122"/>
                  <a:sym typeface="Symbol" pitchFamily="2" charset="2"/>
                </a:endParaRPr>
              </a:p>
            </p:txBody>
          </p:sp>
          <p:sp>
            <p:nvSpPr>
              <p:cNvPr id="57365" name="Text Box 25">
                <a:extLst>
                  <a:ext uri="{FF2B5EF4-FFF2-40B4-BE49-F238E27FC236}">
                    <a16:creationId xmlns:a16="http://schemas.microsoft.com/office/drawing/2014/main" id="{17202414-2DC2-A743-8604-2BA3672EC3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3" y="232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000" b="1">
                  <a:ea typeface="宋体" panose="02010600030101010101" pitchFamily="2" charset="-122"/>
                </a:endParaRPr>
              </a:p>
            </p:txBody>
          </p:sp>
          <p:sp>
            <p:nvSpPr>
              <p:cNvPr id="57366" name="Text Box 26">
                <a:extLst>
                  <a:ext uri="{FF2B5EF4-FFF2-40B4-BE49-F238E27FC236}">
                    <a16:creationId xmlns:a16="http://schemas.microsoft.com/office/drawing/2014/main" id="{9186BC51-7204-7145-9BF8-9E3F3E7607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7" y="233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67" name="Text Box 27">
                <a:extLst>
                  <a:ext uri="{FF2B5EF4-FFF2-40B4-BE49-F238E27FC236}">
                    <a16:creationId xmlns:a16="http://schemas.microsoft.com/office/drawing/2014/main" id="{1B41BCB6-0D9D-9542-83FA-AF941C471C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9" y="233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68" name="Text Box 28">
                <a:extLst>
                  <a:ext uri="{FF2B5EF4-FFF2-40B4-BE49-F238E27FC236}">
                    <a16:creationId xmlns:a16="http://schemas.microsoft.com/office/drawing/2014/main" id="{68521B6B-AA56-8E42-B731-C1EC69C9BE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9" y="261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69" name="Text Box 29">
                <a:extLst>
                  <a:ext uri="{FF2B5EF4-FFF2-40B4-BE49-F238E27FC236}">
                    <a16:creationId xmlns:a16="http://schemas.microsoft.com/office/drawing/2014/main" id="{FC2389B9-9CB1-2844-BBD3-A354F49235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3" y="261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70" name="Text Box 30">
                <a:extLst>
                  <a:ext uri="{FF2B5EF4-FFF2-40B4-BE49-F238E27FC236}">
                    <a16:creationId xmlns:a16="http://schemas.microsoft.com/office/drawing/2014/main" id="{B45BBD99-5E67-CF45-8A68-F59AAC19B0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7" y="262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71" name="Text Box 31">
                <a:extLst>
                  <a:ext uri="{FF2B5EF4-FFF2-40B4-BE49-F238E27FC236}">
                    <a16:creationId xmlns:a16="http://schemas.microsoft.com/office/drawing/2014/main" id="{17BE1F25-5D2B-B64C-814D-0AE303379C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9" y="262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72" name="Text Box 32">
                <a:extLst>
                  <a:ext uri="{FF2B5EF4-FFF2-40B4-BE49-F238E27FC236}">
                    <a16:creationId xmlns:a16="http://schemas.microsoft.com/office/drawing/2014/main" id="{5D06C745-6C5E-FD4D-9499-541845B079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9" y="289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73" name="Text Box 33">
                <a:extLst>
                  <a:ext uri="{FF2B5EF4-FFF2-40B4-BE49-F238E27FC236}">
                    <a16:creationId xmlns:a16="http://schemas.microsoft.com/office/drawing/2014/main" id="{E042E2D3-6835-784C-809C-59A827D4E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3" y="289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74" name="Text Box 34">
                <a:extLst>
                  <a:ext uri="{FF2B5EF4-FFF2-40B4-BE49-F238E27FC236}">
                    <a16:creationId xmlns:a16="http://schemas.microsoft.com/office/drawing/2014/main" id="{7BE1A5BF-45B3-E943-A638-282908CD5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7" y="290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75" name="Text Box 35">
                <a:extLst>
                  <a:ext uri="{FF2B5EF4-FFF2-40B4-BE49-F238E27FC236}">
                    <a16:creationId xmlns:a16="http://schemas.microsoft.com/office/drawing/2014/main" id="{C47F6816-DD79-9840-B82A-8FBB590DE7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9" y="290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endParaRPr lang="en-US" altLang="zh-CN" sz="2000" b="1">
                  <a:ea typeface="宋体" panose="02010600030101010101" pitchFamily="2" charset="-122"/>
                  <a:sym typeface="Symbol" pitchFamily="2" charset="2"/>
                </a:endParaRPr>
              </a:p>
            </p:txBody>
          </p:sp>
          <p:sp>
            <p:nvSpPr>
              <p:cNvPr id="57376" name="Text Box 36">
                <a:extLst>
                  <a:ext uri="{FF2B5EF4-FFF2-40B4-BE49-F238E27FC236}">
                    <a16:creationId xmlns:a16="http://schemas.microsoft.com/office/drawing/2014/main" id="{B5C94931-BFD8-644B-8A6D-80DE457E14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7" y="319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77" name="Text Box 37">
                <a:extLst>
                  <a:ext uri="{FF2B5EF4-FFF2-40B4-BE49-F238E27FC236}">
                    <a16:creationId xmlns:a16="http://schemas.microsoft.com/office/drawing/2014/main" id="{2A1CC11C-1AE9-724B-839C-8314D5E8B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9" y="3196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7378" name="Text Box 38">
                <a:extLst>
                  <a:ext uri="{FF2B5EF4-FFF2-40B4-BE49-F238E27FC236}">
                    <a16:creationId xmlns:a16="http://schemas.microsoft.com/office/drawing/2014/main" id="{13DF6D9C-52C3-CB4A-BBEB-93D91D81F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7" y="320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79" name="Text Box 39">
                <a:extLst>
                  <a:ext uri="{FF2B5EF4-FFF2-40B4-BE49-F238E27FC236}">
                    <a16:creationId xmlns:a16="http://schemas.microsoft.com/office/drawing/2014/main" id="{A3AC23BF-D551-0243-8998-FD9B644873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9" y="320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57380" name="Text Box 40">
                <a:extLst>
                  <a:ext uri="{FF2B5EF4-FFF2-40B4-BE49-F238E27FC236}">
                    <a16:creationId xmlns:a16="http://schemas.microsoft.com/office/drawing/2014/main" id="{00DF3E8C-BE94-2449-9140-514C07866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207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CD</a:t>
                </a:r>
              </a:p>
            </p:txBody>
          </p:sp>
          <p:sp>
            <p:nvSpPr>
              <p:cNvPr id="57381" name="Text Box 41">
                <a:extLst>
                  <a:ext uri="{FF2B5EF4-FFF2-40B4-BE49-F238E27FC236}">
                    <a16:creationId xmlns:a16="http://schemas.microsoft.com/office/drawing/2014/main" id="{EBD45DB6-E023-F742-8309-95FFCFFF3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2" y="2034"/>
                <a:ext cx="33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57382" name="Text Box 42">
                <a:extLst>
                  <a:ext uri="{FF2B5EF4-FFF2-40B4-BE49-F238E27FC236}">
                    <a16:creationId xmlns:a16="http://schemas.microsoft.com/office/drawing/2014/main" id="{036C1592-61AA-4343-B8A6-1D0B477BF5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87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83" name="Text Box 43">
                <a:extLst>
                  <a:ext uri="{FF2B5EF4-FFF2-40B4-BE49-F238E27FC236}">
                    <a16:creationId xmlns:a16="http://schemas.microsoft.com/office/drawing/2014/main" id="{D7FDF82F-8E18-374C-915D-A05CBF2875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316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84" name="Text Box 44">
                <a:extLst>
                  <a:ext uri="{FF2B5EF4-FFF2-40B4-BE49-F238E27FC236}">
                    <a16:creationId xmlns:a16="http://schemas.microsoft.com/office/drawing/2014/main" id="{4B09C1BF-E055-1548-900A-07238A0654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4" y="3168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85" name="Text Box 45">
                <a:extLst>
                  <a:ext uri="{FF2B5EF4-FFF2-40B4-BE49-F238E27FC236}">
                    <a16:creationId xmlns:a16="http://schemas.microsoft.com/office/drawing/2014/main" id="{C48B2C57-EBD6-934A-850F-3FCA02EF06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4" y="288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57386" name="Text Box 46">
                <a:extLst>
                  <a:ext uri="{FF2B5EF4-FFF2-40B4-BE49-F238E27FC236}">
                    <a16:creationId xmlns:a16="http://schemas.microsoft.com/office/drawing/2014/main" id="{B68DF52B-2A47-E54E-BC22-11C18E9705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0" y="258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</p:grpSp>
        <p:sp>
          <p:nvSpPr>
            <p:cNvPr id="57354" name="Text Box 47">
              <a:extLst>
                <a:ext uri="{FF2B5EF4-FFF2-40B4-BE49-F238E27FC236}">
                  <a16:creationId xmlns:a16="http://schemas.microsoft.com/office/drawing/2014/main" id="{A74F15F1-70AF-0F44-8F21-377C13DEF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488"/>
              <a:ext cx="18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解</a:t>
              </a:r>
              <a:r>
                <a:rPr lang="en-US" altLang="zh-CN" sz="2000" b="1">
                  <a:ea typeface="宋体" panose="02010600030101010101" pitchFamily="2" charset="-122"/>
                </a:rPr>
                <a:t>: </a:t>
              </a:r>
              <a:r>
                <a:rPr lang="zh-CN" altLang="en-US" sz="2000" b="1">
                  <a:ea typeface="宋体" panose="02010600030101010101" pitchFamily="2" charset="-122"/>
                </a:rPr>
                <a:t>逻辑函数填入卡诺图</a:t>
              </a:r>
              <a:r>
                <a:rPr lang="zh-CN" altLang="en-US" sz="24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  <p:pic>
        <p:nvPicPr>
          <p:cNvPr id="630832" name="Picture 48">
            <a:extLst>
              <a:ext uri="{FF2B5EF4-FFF2-40B4-BE49-F238E27FC236}">
                <a16:creationId xmlns:a16="http://schemas.microsoft.com/office/drawing/2014/main" id="{A78FEBB3-349C-2A4F-B9D2-EED2D65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73575"/>
            <a:ext cx="37338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0833" name="Object 49">
            <a:extLst>
              <a:ext uri="{FF2B5EF4-FFF2-40B4-BE49-F238E27FC236}">
                <a16:creationId xmlns:a16="http://schemas.microsoft.com/office/drawing/2014/main" id="{45AF9444-BBD0-304B-B720-BC1F806DB2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8500" y="5410200"/>
          <a:ext cx="254158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9" name="公式" r:id="rId6" imgW="27800300" imgH="12293600" progId="Equation.3">
                  <p:embed/>
                </p:oleObj>
              </mc:Choice>
              <mc:Fallback>
                <p:oleObj name="公式" r:id="rId6" imgW="27800300" imgH="122936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5410200"/>
                        <a:ext cx="2541588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834" name="Object 50">
            <a:extLst>
              <a:ext uri="{FF2B5EF4-FFF2-40B4-BE49-F238E27FC236}">
                <a16:creationId xmlns:a16="http://schemas.microsoft.com/office/drawing/2014/main" id="{34AF9758-1568-184F-80D4-F54DC962BF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8600" y="2895600"/>
          <a:ext cx="347980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0" name="公式" r:id="rId8" imgW="39497000" imgH="12293600" progId="Equation.3">
                  <p:embed/>
                </p:oleObj>
              </mc:Choice>
              <mc:Fallback>
                <p:oleObj name="公式" r:id="rId8" imgW="39497000" imgH="122936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2895600"/>
                        <a:ext cx="3479800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2" name="Picture 51">
            <a:extLst>
              <a:ext uri="{FF2B5EF4-FFF2-40B4-BE49-F238E27FC236}">
                <a16:creationId xmlns:a16="http://schemas.microsoft.com/office/drawing/2014/main" id="{C931B5FD-1D0A-9445-B74B-DFBA35827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2400"/>
            <a:ext cx="1589088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69" name="Group 1110">
            <a:extLst>
              <a:ext uri="{FF2B5EF4-FFF2-40B4-BE49-F238E27FC236}">
                <a16:creationId xmlns:a16="http://schemas.microsoft.com/office/drawing/2014/main" id="{13832E8F-723E-FE4D-AE85-41AC9DB7A084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5648325"/>
            <a:ext cx="7059612" cy="1057275"/>
            <a:chOff x="1177" y="3558"/>
            <a:chExt cx="4447" cy="666"/>
          </a:xfrm>
        </p:grpSpPr>
        <p:graphicFrame>
          <p:nvGraphicFramePr>
            <p:cNvPr id="58451" name="Object 80">
              <a:extLst>
                <a:ext uri="{FF2B5EF4-FFF2-40B4-BE49-F238E27FC236}">
                  <a16:creationId xmlns:a16="http://schemas.microsoft.com/office/drawing/2014/main" id="{6D7D2C29-7A37-964F-B594-1309F572B0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7" y="3568"/>
            <a:ext cx="2014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6" name="公式" r:id="rId3" imgW="37744400" imgH="12293600" progId="Equation.3">
                    <p:embed/>
                  </p:oleObj>
                </mc:Choice>
                <mc:Fallback>
                  <p:oleObj name="公式" r:id="rId3" imgW="37744400" imgH="12293600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7" y="3568"/>
                          <a:ext cx="2014" cy="6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52" name="Object 81">
              <a:extLst>
                <a:ext uri="{FF2B5EF4-FFF2-40B4-BE49-F238E27FC236}">
                  <a16:creationId xmlns:a16="http://schemas.microsoft.com/office/drawing/2014/main" id="{A339886A-51FD-684D-A700-EA2CBD7903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70" y="3558"/>
            <a:ext cx="1854" cy="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7" name="公式" r:id="rId5" imgW="34226500" imgH="12293600" progId="Equation.3">
                    <p:embed/>
                  </p:oleObj>
                </mc:Choice>
                <mc:Fallback>
                  <p:oleObj name="公式" r:id="rId5" imgW="34226500" imgH="12293600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0" y="3558"/>
                          <a:ext cx="1854" cy="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059" name="Rectangle 2">
            <a:extLst>
              <a:ext uri="{FF2B5EF4-FFF2-40B4-BE49-F238E27FC236}">
                <a16:creationId xmlns:a16="http://schemas.microsoft.com/office/drawing/2014/main" id="{274C43F4-51D0-7F46-A700-BD902B92F5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采用</a:t>
            </a:r>
            <a:r>
              <a:rPr lang="en-US" altLang="zh-CN" sz="2800" b="1">
                <a:solidFill>
                  <a:schemeClr val="tx1"/>
                </a:solidFill>
              </a:rPr>
              <a:t>SSI</a:t>
            </a:r>
            <a:r>
              <a:rPr lang="zh-CN" altLang="en-US" sz="2800" b="1">
                <a:solidFill>
                  <a:schemeClr val="tx1"/>
                </a:solidFill>
              </a:rPr>
              <a:t>芯片时的设计</a:t>
            </a: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2FFE25DA-C1B5-7D4B-A0A5-F3CBC16E9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295400"/>
            <a:ext cx="7712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设输入可提供原变量和反变量，试用两块</a:t>
            </a:r>
            <a:r>
              <a:rPr lang="en-US" altLang="zh-CN" sz="2000" b="1">
                <a:ea typeface="宋体" panose="02010600030101010101" pitchFamily="2" charset="-122"/>
              </a:rPr>
              <a:t>74LS10</a:t>
            </a:r>
            <a:r>
              <a:rPr lang="zh-CN" altLang="en-US" sz="2000" b="1">
                <a:ea typeface="宋体" panose="02010600030101010101" pitchFamily="2" charset="-122"/>
              </a:rPr>
              <a:t>实现下列函数。</a:t>
            </a: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98D0B716-66A9-7145-8B64-F1C44E2FB4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6863" y="1751013"/>
          <a:ext cx="39846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8" name="公式" r:id="rId7" imgW="50901600" imgH="11696700" progId="Equation.3">
                  <p:embed/>
                </p:oleObj>
              </mc:Choice>
              <mc:Fallback>
                <p:oleObj name="公式" r:id="rId7" imgW="50901600" imgH="1169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1751013"/>
                        <a:ext cx="39846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73" name="Group 86">
            <a:extLst>
              <a:ext uri="{FF2B5EF4-FFF2-40B4-BE49-F238E27FC236}">
                <a16:creationId xmlns:a16="http://schemas.microsoft.com/office/drawing/2014/main" id="{B33A4393-78C4-B94D-86DF-DF2C18A2446F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743200"/>
            <a:ext cx="7467600" cy="2987675"/>
            <a:chOff x="672" y="1728"/>
            <a:chExt cx="4704" cy="1882"/>
          </a:xfrm>
        </p:grpSpPr>
        <p:sp>
          <p:nvSpPr>
            <p:cNvPr id="58375" name="Text Box 77">
              <a:extLst>
                <a:ext uri="{FF2B5EF4-FFF2-40B4-BE49-F238E27FC236}">
                  <a16:creationId xmlns:a16="http://schemas.microsoft.com/office/drawing/2014/main" id="{5D148F6F-D08A-DA4D-8D90-26B32FBAD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18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解</a:t>
              </a:r>
              <a:r>
                <a:rPr lang="en-US" altLang="zh-CN" sz="2000" b="1">
                  <a:ea typeface="宋体" panose="02010600030101010101" pitchFamily="2" charset="-122"/>
                </a:rPr>
                <a:t>: </a:t>
              </a:r>
              <a:r>
                <a:rPr lang="zh-CN" altLang="en-US" sz="2000" b="1">
                  <a:ea typeface="宋体" panose="02010600030101010101" pitchFamily="2" charset="-122"/>
                </a:rPr>
                <a:t>逻辑函数填入卡诺图</a:t>
              </a:r>
              <a:r>
                <a:rPr lang="zh-CN" altLang="en-US" sz="2400" b="1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  <p:grpSp>
          <p:nvGrpSpPr>
            <p:cNvPr id="58376" name="Group 85">
              <a:extLst>
                <a:ext uri="{FF2B5EF4-FFF2-40B4-BE49-F238E27FC236}">
                  <a16:creationId xmlns:a16="http://schemas.microsoft.com/office/drawing/2014/main" id="{3BE1C955-350D-3641-9B11-A59E55597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968"/>
              <a:ext cx="4320" cy="1642"/>
              <a:chOff x="1056" y="1968"/>
              <a:chExt cx="4320" cy="1642"/>
            </a:xfrm>
          </p:grpSpPr>
          <p:sp>
            <p:nvSpPr>
              <p:cNvPr id="58377" name="Text Box 78">
                <a:extLst>
                  <a:ext uri="{FF2B5EF4-FFF2-40B4-BE49-F238E27FC236}">
                    <a16:creationId xmlns:a16="http://schemas.microsoft.com/office/drawing/2014/main" id="{87237675-8233-044A-9930-A18F91E877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3350"/>
                <a:ext cx="25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F</a:t>
                </a:r>
                <a:r>
                  <a:rPr lang="en-US" altLang="zh-CN" sz="20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8378" name="Text Box 79">
                <a:extLst>
                  <a:ext uri="{FF2B5EF4-FFF2-40B4-BE49-F238E27FC236}">
                    <a16:creationId xmlns:a16="http://schemas.microsoft.com/office/drawing/2014/main" id="{22AF7632-8477-D942-B755-C76F2A09B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1" y="3360"/>
                <a:ext cx="25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F</a:t>
                </a:r>
                <a:r>
                  <a:rPr lang="en-US" altLang="zh-CN" sz="2000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grpSp>
            <p:nvGrpSpPr>
              <p:cNvPr id="58379" name="Group 5">
                <a:extLst>
                  <a:ext uri="{FF2B5EF4-FFF2-40B4-BE49-F238E27FC236}">
                    <a16:creationId xmlns:a16="http://schemas.microsoft.com/office/drawing/2014/main" id="{778CFA69-7CE4-4F45-A9A6-EE8F60C35D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1968"/>
                <a:ext cx="1827" cy="1422"/>
                <a:chOff x="1629" y="2438"/>
                <a:chExt cx="1827" cy="1422"/>
              </a:xfrm>
            </p:grpSpPr>
            <p:grpSp>
              <p:nvGrpSpPr>
                <p:cNvPr id="58416" name="Group 6">
                  <a:extLst>
                    <a:ext uri="{FF2B5EF4-FFF2-40B4-BE49-F238E27FC236}">
                      <a16:creationId xmlns:a16="http://schemas.microsoft.com/office/drawing/2014/main" id="{19E110EE-A4BE-FD4E-8A26-9AD6E7B38B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84" y="2544"/>
                  <a:ext cx="1772" cy="1296"/>
                  <a:chOff x="3216" y="2496"/>
                  <a:chExt cx="1968" cy="1488"/>
                </a:xfrm>
              </p:grpSpPr>
              <p:sp>
                <p:nvSpPr>
                  <p:cNvPr id="58443" name="Rectangle 7">
                    <a:extLst>
                      <a:ext uri="{FF2B5EF4-FFF2-40B4-BE49-F238E27FC236}">
                        <a16:creationId xmlns:a16="http://schemas.microsoft.com/office/drawing/2014/main" id="{7584E2C8-8F90-2849-9FDD-9B026F8437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736"/>
                    <a:ext cx="1584" cy="124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8444" name="Line 8">
                    <a:extLst>
                      <a:ext uri="{FF2B5EF4-FFF2-40B4-BE49-F238E27FC236}">
                        <a16:creationId xmlns:a16="http://schemas.microsoft.com/office/drawing/2014/main" id="{B26CF316-BDBB-C048-A92B-E1A296B438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312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45" name="Line 9">
                    <a:extLst>
                      <a:ext uri="{FF2B5EF4-FFF2-40B4-BE49-F238E27FC236}">
                        <a16:creationId xmlns:a16="http://schemas.microsoft.com/office/drawing/2014/main" id="{1B3E5CEC-8F2B-7942-85D3-9B5B9EAB31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648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46" name="Line 10">
                    <a:extLst>
                      <a:ext uri="{FF2B5EF4-FFF2-40B4-BE49-F238E27FC236}">
                        <a16:creationId xmlns:a16="http://schemas.microsoft.com/office/drawing/2014/main" id="{3CC1DE0A-F3A3-024E-B88B-A0134917EF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024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47" name="Line 11">
                    <a:extLst>
                      <a:ext uri="{FF2B5EF4-FFF2-40B4-BE49-F238E27FC236}">
                        <a16:creationId xmlns:a16="http://schemas.microsoft.com/office/drawing/2014/main" id="{0CBF170C-7F81-0F46-BE9F-40B95ED4D4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16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48" name="Line 12">
                    <a:extLst>
                      <a:ext uri="{FF2B5EF4-FFF2-40B4-BE49-F238E27FC236}">
                        <a16:creationId xmlns:a16="http://schemas.microsoft.com/office/drawing/2014/main" id="{9084B4EC-1160-2D49-A2AA-E4C98FEC0F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00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49" name="Line 13">
                    <a:extLst>
                      <a:ext uri="{FF2B5EF4-FFF2-40B4-BE49-F238E27FC236}">
                        <a16:creationId xmlns:a16="http://schemas.microsoft.com/office/drawing/2014/main" id="{744A6B67-18A7-9340-BE38-E0EE1226E7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2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50" name="Line 14">
                    <a:extLst>
                      <a:ext uri="{FF2B5EF4-FFF2-40B4-BE49-F238E27FC236}">
                        <a16:creationId xmlns:a16="http://schemas.microsoft.com/office/drawing/2014/main" id="{D738ECD6-FCC9-6940-830F-186BDF3BF2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496"/>
                    <a:ext cx="384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8417" name="Text Box 15">
                  <a:extLst>
                    <a:ext uri="{FF2B5EF4-FFF2-40B4-BE49-F238E27FC236}">
                      <a16:creationId xmlns:a16="http://schemas.microsoft.com/office/drawing/2014/main" id="{BC16DDB3-7F88-1F47-84E3-8C71C18E87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28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58418" name="Text Box 16">
                  <a:extLst>
                    <a:ext uri="{FF2B5EF4-FFF2-40B4-BE49-F238E27FC236}">
                      <a16:creationId xmlns:a16="http://schemas.microsoft.com/office/drawing/2014/main" id="{17CBE490-EA29-D54E-B73F-B4CE0E35F4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2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58419" name="Text Box 17">
                  <a:extLst>
                    <a:ext uri="{FF2B5EF4-FFF2-40B4-BE49-F238E27FC236}">
                      <a16:creationId xmlns:a16="http://schemas.microsoft.com/office/drawing/2014/main" id="{6218E987-9136-5240-AFAE-6EB86E5A22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96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58420" name="Text Box 18">
                  <a:extLst>
                    <a:ext uri="{FF2B5EF4-FFF2-40B4-BE49-F238E27FC236}">
                      <a16:creationId xmlns:a16="http://schemas.microsoft.com/office/drawing/2014/main" id="{8C2C50D0-8CA1-0F4E-83A9-1CC53A3A84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80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58421" name="Text Box 19">
                  <a:extLst>
                    <a:ext uri="{FF2B5EF4-FFF2-40B4-BE49-F238E27FC236}">
                      <a16:creationId xmlns:a16="http://schemas.microsoft.com/office/drawing/2014/main" id="{37F15B44-A63C-CE4C-8EF9-E92C2F64E5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6" y="2736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58422" name="Text Box 20">
                  <a:extLst>
                    <a:ext uri="{FF2B5EF4-FFF2-40B4-BE49-F238E27FC236}">
                      <a16:creationId xmlns:a16="http://schemas.microsoft.com/office/drawing/2014/main" id="{802D9787-D531-1A43-912A-1E496AAF8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6" y="302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58423" name="Text Box 21">
                  <a:extLst>
                    <a:ext uri="{FF2B5EF4-FFF2-40B4-BE49-F238E27FC236}">
                      <a16:creationId xmlns:a16="http://schemas.microsoft.com/office/drawing/2014/main" id="{D813B78F-B9E3-094B-9F25-A0DF3F28E1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31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58424" name="Text Box 22">
                  <a:extLst>
                    <a:ext uri="{FF2B5EF4-FFF2-40B4-BE49-F238E27FC236}">
                      <a16:creationId xmlns:a16="http://schemas.microsoft.com/office/drawing/2014/main" id="{DFB7A266-DC29-8347-BF31-8A4F0061E6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60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58425" name="Text Box 23">
                  <a:extLst>
                    <a:ext uri="{FF2B5EF4-FFF2-40B4-BE49-F238E27FC236}">
                      <a16:creationId xmlns:a16="http://schemas.microsoft.com/office/drawing/2014/main" id="{96EEE2C9-E45F-9D4D-9F1D-DDAF264D56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4" y="2726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  <a:endParaRPr lang="en-US" altLang="zh-CN" sz="2000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58426" name="Text Box 24">
                  <a:extLst>
                    <a:ext uri="{FF2B5EF4-FFF2-40B4-BE49-F238E27FC236}">
                      <a16:creationId xmlns:a16="http://schemas.microsoft.com/office/drawing/2014/main" id="{62E623D3-4F19-5B4B-88A4-0AC1BBEE2C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8" y="2726"/>
                  <a:ext cx="11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0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427" name="Text Box 25">
                  <a:extLst>
                    <a:ext uri="{FF2B5EF4-FFF2-40B4-BE49-F238E27FC236}">
                      <a16:creationId xmlns:a16="http://schemas.microsoft.com/office/drawing/2014/main" id="{2F232F0D-65EB-8C4C-9FD7-E2D22E85BB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72" y="273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428" name="Text Box 26">
                  <a:extLst>
                    <a:ext uri="{FF2B5EF4-FFF2-40B4-BE49-F238E27FC236}">
                      <a16:creationId xmlns:a16="http://schemas.microsoft.com/office/drawing/2014/main" id="{0B3A8EDF-B329-CB4C-A6AD-4F894B1C0F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3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429" name="Text Box 27">
                  <a:extLst>
                    <a:ext uri="{FF2B5EF4-FFF2-40B4-BE49-F238E27FC236}">
                      <a16:creationId xmlns:a16="http://schemas.microsoft.com/office/drawing/2014/main" id="{CB38550A-15B7-C747-B42E-7DBE1059AC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4" y="301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30" name="Text Box 28">
                  <a:extLst>
                    <a:ext uri="{FF2B5EF4-FFF2-40B4-BE49-F238E27FC236}">
                      <a16:creationId xmlns:a16="http://schemas.microsoft.com/office/drawing/2014/main" id="{8B79E7D2-8D28-7440-9DF9-E1BF098A4F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88" y="301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31" name="Text Box 29">
                  <a:extLst>
                    <a:ext uri="{FF2B5EF4-FFF2-40B4-BE49-F238E27FC236}">
                      <a16:creationId xmlns:a16="http://schemas.microsoft.com/office/drawing/2014/main" id="{5427BCD4-8CFD-CD4F-B470-76C199047C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72" y="302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432" name="Text Box 30">
                  <a:extLst>
                    <a:ext uri="{FF2B5EF4-FFF2-40B4-BE49-F238E27FC236}">
                      <a16:creationId xmlns:a16="http://schemas.microsoft.com/office/drawing/2014/main" id="{381B095D-74FC-B643-848D-FD6F8E512E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4" y="302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33" name="Text Box 31">
                  <a:extLst>
                    <a:ext uri="{FF2B5EF4-FFF2-40B4-BE49-F238E27FC236}">
                      <a16:creationId xmlns:a16="http://schemas.microsoft.com/office/drawing/2014/main" id="{ED14F235-C8C4-0E46-B7E2-EABD742F82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4" y="330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34" name="Text Box 32">
                  <a:extLst>
                    <a:ext uri="{FF2B5EF4-FFF2-40B4-BE49-F238E27FC236}">
                      <a16:creationId xmlns:a16="http://schemas.microsoft.com/office/drawing/2014/main" id="{8B533241-F800-A34D-894A-679D03070D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302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435" name="Text Box 33">
                  <a:extLst>
                    <a:ext uri="{FF2B5EF4-FFF2-40B4-BE49-F238E27FC236}">
                      <a16:creationId xmlns:a16="http://schemas.microsoft.com/office/drawing/2014/main" id="{85AA3C11-225F-734A-A381-C74F030C5D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2" y="331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36" name="Text Box 34">
                  <a:extLst>
                    <a:ext uri="{FF2B5EF4-FFF2-40B4-BE49-F238E27FC236}">
                      <a16:creationId xmlns:a16="http://schemas.microsoft.com/office/drawing/2014/main" id="{A5EAE7C8-234D-E64C-BE59-7F5651743B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4" y="331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  <a:endParaRPr lang="en-US" altLang="zh-CN" sz="2000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58437" name="Text Box 35">
                  <a:extLst>
                    <a:ext uri="{FF2B5EF4-FFF2-40B4-BE49-F238E27FC236}">
                      <a16:creationId xmlns:a16="http://schemas.microsoft.com/office/drawing/2014/main" id="{C9F3A58B-202E-2148-A67E-7CECD939D1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360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38" name="Text Box 36">
                  <a:extLst>
                    <a:ext uri="{FF2B5EF4-FFF2-40B4-BE49-F238E27FC236}">
                      <a16:creationId xmlns:a16="http://schemas.microsoft.com/office/drawing/2014/main" id="{A53BB1A9-19EC-6044-B7B3-0E5D2A70E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84" y="3600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58439" name="Text Box 37">
                  <a:extLst>
                    <a:ext uri="{FF2B5EF4-FFF2-40B4-BE49-F238E27FC236}">
                      <a16:creationId xmlns:a16="http://schemas.microsoft.com/office/drawing/2014/main" id="{5BF0A5E5-FCD2-2A46-873C-3D878F9374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2" y="361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40" name="Text Box 38">
                  <a:extLst>
                    <a:ext uri="{FF2B5EF4-FFF2-40B4-BE49-F238E27FC236}">
                      <a16:creationId xmlns:a16="http://schemas.microsoft.com/office/drawing/2014/main" id="{6E736772-E516-D14F-AE64-8500A38A3F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4" y="361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41" name="Text Box 39">
                  <a:extLst>
                    <a:ext uri="{FF2B5EF4-FFF2-40B4-BE49-F238E27FC236}">
                      <a16:creationId xmlns:a16="http://schemas.microsoft.com/office/drawing/2014/main" id="{58361401-BE4D-B943-AF7D-6E4F9C8B56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29" y="2611"/>
                  <a:ext cx="33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ea typeface="宋体" panose="02010600030101010101" pitchFamily="2" charset="-122"/>
                    </a:rPr>
                    <a:t>CD</a:t>
                  </a:r>
                </a:p>
              </p:txBody>
            </p:sp>
            <p:sp>
              <p:nvSpPr>
                <p:cNvPr id="58442" name="Text Box 40">
                  <a:extLst>
                    <a:ext uri="{FF2B5EF4-FFF2-40B4-BE49-F238E27FC236}">
                      <a16:creationId xmlns:a16="http://schemas.microsoft.com/office/drawing/2014/main" id="{ED67C1C0-5742-AF49-8805-A6634D8E2E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86" y="2438"/>
                  <a:ext cx="31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ea typeface="宋体" panose="02010600030101010101" pitchFamily="2" charset="-122"/>
                    </a:rPr>
                    <a:t>AB</a:t>
                  </a:r>
                </a:p>
              </p:txBody>
            </p:sp>
          </p:grpSp>
          <p:grpSp>
            <p:nvGrpSpPr>
              <p:cNvPr id="58380" name="Group 41">
                <a:extLst>
                  <a:ext uri="{FF2B5EF4-FFF2-40B4-BE49-F238E27FC236}">
                    <a16:creationId xmlns:a16="http://schemas.microsoft.com/office/drawing/2014/main" id="{C9AF8A75-3665-EA4C-948F-440FE7106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9" y="1968"/>
                <a:ext cx="1827" cy="1422"/>
                <a:chOff x="1629" y="2438"/>
                <a:chExt cx="1827" cy="1422"/>
              </a:xfrm>
            </p:grpSpPr>
            <p:grpSp>
              <p:nvGrpSpPr>
                <p:cNvPr id="58381" name="Group 42">
                  <a:extLst>
                    <a:ext uri="{FF2B5EF4-FFF2-40B4-BE49-F238E27FC236}">
                      <a16:creationId xmlns:a16="http://schemas.microsoft.com/office/drawing/2014/main" id="{E99ECF50-2A63-2A4C-9CCE-FCAF3EFFD3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84" y="2544"/>
                  <a:ext cx="1772" cy="1296"/>
                  <a:chOff x="3216" y="2496"/>
                  <a:chExt cx="1968" cy="1488"/>
                </a:xfrm>
              </p:grpSpPr>
              <p:sp>
                <p:nvSpPr>
                  <p:cNvPr id="58408" name="Rectangle 43">
                    <a:extLst>
                      <a:ext uri="{FF2B5EF4-FFF2-40B4-BE49-F238E27FC236}">
                        <a16:creationId xmlns:a16="http://schemas.microsoft.com/office/drawing/2014/main" id="{E0BBBBC2-ABF9-664E-9574-40A8C0D7DC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736"/>
                    <a:ext cx="1584" cy="124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8409" name="Line 44">
                    <a:extLst>
                      <a:ext uri="{FF2B5EF4-FFF2-40B4-BE49-F238E27FC236}">
                        <a16:creationId xmlns:a16="http://schemas.microsoft.com/office/drawing/2014/main" id="{F9F180E5-A9C8-EF4B-8BAC-9A8062C3E0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312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10" name="Line 45">
                    <a:extLst>
                      <a:ext uri="{FF2B5EF4-FFF2-40B4-BE49-F238E27FC236}">
                        <a16:creationId xmlns:a16="http://schemas.microsoft.com/office/drawing/2014/main" id="{AAA6FE7D-22E1-AE43-A5DC-7D7520F7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648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11" name="Line 46">
                    <a:extLst>
                      <a:ext uri="{FF2B5EF4-FFF2-40B4-BE49-F238E27FC236}">
                        <a16:creationId xmlns:a16="http://schemas.microsoft.com/office/drawing/2014/main" id="{CD4DE988-F61A-904A-937E-0E55815106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024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12" name="Line 47">
                    <a:extLst>
                      <a:ext uri="{FF2B5EF4-FFF2-40B4-BE49-F238E27FC236}">
                        <a16:creationId xmlns:a16="http://schemas.microsoft.com/office/drawing/2014/main" id="{A1326BD7-2C3E-084F-985B-4DED5F7931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16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13" name="Line 48">
                    <a:extLst>
                      <a:ext uri="{FF2B5EF4-FFF2-40B4-BE49-F238E27FC236}">
                        <a16:creationId xmlns:a16="http://schemas.microsoft.com/office/drawing/2014/main" id="{C7B47FE8-63F1-E64B-A9A4-8D2C2AB94A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00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14" name="Line 49">
                    <a:extLst>
                      <a:ext uri="{FF2B5EF4-FFF2-40B4-BE49-F238E27FC236}">
                        <a16:creationId xmlns:a16="http://schemas.microsoft.com/office/drawing/2014/main" id="{3A99265B-911C-B247-9EE3-40A2BD65BD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2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415" name="Line 50">
                    <a:extLst>
                      <a:ext uri="{FF2B5EF4-FFF2-40B4-BE49-F238E27FC236}">
                        <a16:creationId xmlns:a16="http://schemas.microsoft.com/office/drawing/2014/main" id="{0B29DB72-22EC-4F4D-9618-4AA3B1E333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496"/>
                    <a:ext cx="384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8382" name="Text Box 51">
                  <a:extLst>
                    <a:ext uri="{FF2B5EF4-FFF2-40B4-BE49-F238E27FC236}">
                      <a16:creationId xmlns:a16="http://schemas.microsoft.com/office/drawing/2014/main" id="{63D10704-3CAE-8140-ACC0-B498367B1D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28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58383" name="Text Box 52">
                  <a:extLst>
                    <a:ext uri="{FF2B5EF4-FFF2-40B4-BE49-F238E27FC236}">
                      <a16:creationId xmlns:a16="http://schemas.microsoft.com/office/drawing/2014/main" id="{EBEE6A92-1F02-F848-9583-D782052C0B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2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58384" name="Text Box 53">
                  <a:extLst>
                    <a:ext uri="{FF2B5EF4-FFF2-40B4-BE49-F238E27FC236}">
                      <a16:creationId xmlns:a16="http://schemas.microsoft.com/office/drawing/2014/main" id="{487DF540-32D3-6A45-802B-17D1BBD705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96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58385" name="Text Box 54">
                  <a:extLst>
                    <a:ext uri="{FF2B5EF4-FFF2-40B4-BE49-F238E27FC236}">
                      <a16:creationId xmlns:a16="http://schemas.microsoft.com/office/drawing/2014/main" id="{280987FF-3F5F-694B-A963-E6331A7559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80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58386" name="Text Box 55">
                  <a:extLst>
                    <a:ext uri="{FF2B5EF4-FFF2-40B4-BE49-F238E27FC236}">
                      <a16:creationId xmlns:a16="http://schemas.microsoft.com/office/drawing/2014/main" id="{60426D2B-47C2-7F45-BA19-41F05FC269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6" y="2736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58387" name="Text Box 56">
                  <a:extLst>
                    <a:ext uri="{FF2B5EF4-FFF2-40B4-BE49-F238E27FC236}">
                      <a16:creationId xmlns:a16="http://schemas.microsoft.com/office/drawing/2014/main" id="{8149E204-0EF3-0A45-8138-B36009697F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6" y="302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58388" name="Text Box 57">
                  <a:extLst>
                    <a:ext uri="{FF2B5EF4-FFF2-40B4-BE49-F238E27FC236}">
                      <a16:creationId xmlns:a16="http://schemas.microsoft.com/office/drawing/2014/main" id="{A04FD150-BD1F-BD4F-A569-B4CDD1BAFF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31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58389" name="Text Box 58">
                  <a:extLst>
                    <a:ext uri="{FF2B5EF4-FFF2-40B4-BE49-F238E27FC236}">
                      <a16:creationId xmlns:a16="http://schemas.microsoft.com/office/drawing/2014/main" id="{84606285-60A3-2842-AE72-839BFB1C1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60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58390" name="Text Box 59">
                  <a:extLst>
                    <a:ext uri="{FF2B5EF4-FFF2-40B4-BE49-F238E27FC236}">
                      <a16:creationId xmlns:a16="http://schemas.microsoft.com/office/drawing/2014/main" id="{BE2F6A14-D164-EF40-B3C4-CAFBA64F4A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4" y="2726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  <a:endParaRPr lang="en-US" altLang="zh-CN" sz="2000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58391" name="Text Box 60">
                  <a:extLst>
                    <a:ext uri="{FF2B5EF4-FFF2-40B4-BE49-F238E27FC236}">
                      <a16:creationId xmlns:a16="http://schemas.microsoft.com/office/drawing/2014/main" id="{D44BB27F-DC02-7049-8AC4-B063E366D5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8" y="2726"/>
                  <a:ext cx="11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0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392" name="Text Box 61">
                  <a:extLst>
                    <a:ext uri="{FF2B5EF4-FFF2-40B4-BE49-F238E27FC236}">
                      <a16:creationId xmlns:a16="http://schemas.microsoft.com/office/drawing/2014/main" id="{7C1D77E1-0FC6-F44C-BE6E-708349AAE8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72" y="273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393" name="Text Box 62">
                  <a:extLst>
                    <a:ext uri="{FF2B5EF4-FFF2-40B4-BE49-F238E27FC236}">
                      <a16:creationId xmlns:a16="http://schemas.microsoft.com/office/drawing/2014/main" id="{543441E6-B050-B744-B14A-6CDC324771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4" y="2736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394" name="Text Box 63">
                  <a:extLst>
                    <a:ext uri="{FF2B5EF4-FFF2-40B4-BE49-F238E27FC236}">
                      <a16:creationId xmlns:a16="http://schemas.microsoft.com/office/drawing/2014/main" id="{98903C78-55D1-494B-9173-657D6C9248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4" y="301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395" name="Text Box 64">
                  <a:extLst>
                    <a:ext uri="{FF2B5EF4-FFF2-40B4-BE49-F238E27FC236}">
                      <a16:creationId xmlns:a16="http://schemas.microsoft.com/office/drawing/2014/main" id="{6FEE992C-FB97-E845-B641-1E05141A30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01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396" name="Text Box 65">
                  <a:extLst>
                    <a:ext uri="{FF2B5EF4-FFF2-40B4-BE49-F238E27FC236}">
                      <a16:creationId xmlns:a16="http://schemas.microsoft.com/office/drawing/2014/main" id="{E9A67F8F-9092-554D-996F-9E29B7E1E7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72" y="302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397" name="Text Box 66">
                  <a:extLst>
                    <a:ext uri="{FF2B5EF4-FFF2-40B4-BE49-F238E27FC236}">
                      <a16:creationId xmlns:a16="http://schemas.microsoft.com/office/drawing/2014/main" id="{FF1CAEBC-0C41-8A40-9995-07E17FF980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302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398" name="Text Box 67">
                  <a:extLst>
                    <a:ext uri="{FF2B5EF4-FFF2-40B4-BE49-F238E27FC236}">
                      <a16:creationId xmlns:a16="http://schemas.microsoft.com/office/drawing/2014/main" id="{A41907ED-9526-CE4A-A502-FA3D982F86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4" y="330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399" name="Text Box 68">
                  <a:extLst>
                    <a:ext uri="{FF2B5EF4-FFF2-40B4-BE49-F238E27FC236}">
                      <a16:creationId xmlns:a16="http://schemas.microsoft.com/office/drawing/2014/main" id="{4708794A-61DB-644D-8738-3C772CBC86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302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400" name="Text Box 69">
                  <a:extLst>
                    <a:ext uri="{FF2B5EF4-FFF2-40B4-BE49-F238E27FC236}">
                      <a16:creationId xmlns:a16="http://schemas.microsoft.com/office/drawing/2014/main" id="{04195465-2F70-4B43-9F71-7A5442574B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2" y="331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01" name="Text Box 70">
                  <a:extLst>
                    <a:ext uri="{FF2B5EF4-FFF2-40B4-BE49-F238E27FC236}">
                      <a16:creationId xmlns:a16="http://schemas.microsoft.com/office/drawing/2014/main" id="{927BFA43-C047-9E4B-801A-F857954F40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3312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  <a:endParaRPr lang="en-US" altLang="zh-CN" sz="2000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58402" name="Text Box 71">
                  <a:extLst>
                    <a:ext uri="{FF2B5EF4-FFF2-40B4-BE49-F238E27FC236}">
                      <a16:creationId xmlns:a16="http://schemas.microsoft.com/office/drawing/2014/main" id="{6FAE2C89-513C-B641-A791-40BABB5A53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360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03" name="Text Box 72">
                  <a:extLst>
                    <a:ext uri="{FF2B5EF4-FFF2-40B4-BE49-F238E27FC236}">
                      <a16:creationId xmlns:a16="http://schemas.microsoft.com/office/drawing/2014/main" id="{F4025F2E-E782-C24F-B49D-E613BD5279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4" y="360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58404" name="Text Box 73">
                  <a:extLst>
                    <a:ext uri="{FF2B5EF4-FFF2-40B4-BE49-F238E27FC236}">
                      <a16:creationId xmlns:a16="http://schemas.microsoft.com/office/drawing/2014/main" id="{956F1845-4D61-C948-8A9E-94A19448F8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2" y="361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05" name="Text Box 74">
                  <a:extLst>
                    <a:ext uri="{FF2B5EF4-FFF2-40B4-BE49-F238E27FC236}">
                      <a16:creationId xmlns:a16="http://schemas.microsoft.com/office/drawing/2014/main" id="{4D0B51AA-7E39-8A41-8549-8DDBCE9585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4" y="361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58406" name="Text Box 75">
                  <a:extLst>
                    <a:ext uri="{FF2B5EF4-FFF2-40B4-BE49-F238E27FC236}">
                      <a16:creationId xmlns:a16="http://schemas.microsoft.com/office/drawing/2014/main" id="{2B2ED95B-F455-D141-9B2D-B69600AE1F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29" y="2611"/>
                  <a:ext cx="33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ea typeface="宋体" panose="02010600030101010101" pitchFamily="2" charset="-122"/>
                    </a:rPr>
                    <a:t>CD</a:t>
                  </a:r>
                </a:p>
              </p:txBody>
            </p:sp>
            <p:sp>
              <p:nvSpPr>
                <p:cNvPr id="58407" name="Text Box 76">
                  <a:extLst>
                    <a:ext uri="{FF2B5EF4-FFF2-40B4-BE49-F238E27FC236}">
                      <a16:creationId xmlns:a16="http://schemas.microsoft.com/office/drawing/2014/main" id="{6246E0A0-69A5-9A4F-9835-30AB6290A4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86" y="2438"/>
                  <a:ext cx="31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ea typeface="宋体" panose="02010600030101010101" pitchFamily="2" charset="-122"/>
                    </a:rPr>
                    <a:t>AB</a:t>
                  </a:r>
                </a:p>
              </p:txBody>
            </p:sp>
          </p:grpSp>
        </p:grpSp>
      </p:grpSp>
      <p:pic>
        <p:nvPicPr>
          <p:cNvPr id="58374" name="Picture 82">
            <a:extLst>
              <a:ext uri="{FF2B5EF4-FFF2-40B4-BE49-F238E27FC236}">
                <a16:creationId xmlns:a16="http://schemas.microsoft.com/office/drawing/2014/main" id="{50199911-9BA8-9D49-B0E5-8B6B0DC8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0"/>
            <a:ext cx="2084388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82E555B-014E-F940-A9C3-5AC88AC389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指定门类型的设计</a:t>
            </a:r>
          </a:p>
        </p:txBody>
      </p:sp>
      <p:sp>
        <p:nvSpPr>
          <p:cNvPr id="768003" name="Text Box 12">
            <a:extLst>
              <a:ext uri="{FF2B5EF4-FFF2-40B4-BE49-F238E27FC236}">
                <a16:creationId xmlns:a16="http://schemas.microsoft.com/office/drawing/2014/main" id="{2D3726EC-9A5E-E54D-B725-B0E4763A8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16163"/>
            <a:ext cx="3505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 (1)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作出全减器的真值表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aphicFrame>
        <p:nvGraphicFramePr>
          <p:cNvPr id="511119" name="Group 143">
            <a:extLst>
              <a:ext uri="{FF2B5EF4-FFF2-40B4-BE49-F238E27FC236}">
                <a16:creationId xmlns:a16="http://schemas.microsoft.com/office/drawing/2014/main" id="{340C84CC-B022-D545-A82A-12E68EF5131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2895600"/>
          <a:ext cx="2971800" cy="3767138"/>
        </p:xfrm>
        <a:graphic>
          <a:graphicData uri="http://schemas.openxmlformats.org/drawingml/2006/table">
            <a:tbl>
              <a:tblPr/>
              <a:tblGrid>
                <a:gridCol w="595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14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i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B</a:t>
                      </a:r>
                      <a:r>
                        <a:rPr kumimoji="1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i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C</a:t>
                      </a:r>
                      <a:r>
                        <a:rPr kumimoji="1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i-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D</a:t>
                      </a:r>
                      <a:r>
                        <a:rPr kumimoji="1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i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C</a:t>
                      </a:r>
                      <a:r>
                        <a:rPr kumimoji="1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i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0024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1109" name="Object 133">
            <a:extLst>
              <a:ext uri="{FF2B5EF4-FFF2-40B4-BE49-F238E27FC236}">
                <a16:creationId xmlns:a16="http://schemas.microsoft.com/office/drawing/2014/main" id="{D190593B-A3E3-6A42-AEAD-B237C6080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1825" y="2778125"/>
          <a:ext cx="4625975" cy="362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公式" r:id="rId3" imgW="59105800" imgH="46228000" progId="Equation.3">
                  <p:embed/>
                </p:oleObj>
              </mc:Choice>
              <mc:Fallback>
                <p:oleObj name="公式" r:id="rId3" imgW="59105800" imgH="46228000" progId="Equation.3">
                  <p:embed/>
                  <p:pic>
                    <p:nvPicPr>
                      <p:cNvPr id="0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825" y="2778125"/>
                        <a:ext cx="4625975" cy="362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1112" name="Line 136">
            <a:extLst>
              <a:ext uri="{FF2B5EF4-FFF2-40B4-BE49-F238E27FC236}">
                <a16:creationId xmlns:a16="http://schemas.microsoft.com/office/drawing/2014/main" id="{B5EF6698-7479-1241-BABB-10FC2D6FB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14600"/>
            <a:ext cx="0" cy="4267200"/>
          </a:xfrm>
          <a:prstGeom prst="line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1113" name="Text Box 137">
            <a:extLst>
              <a:ext uri="{FF2B5EF4-FFF2-40B4-BE49-F238E27FC236}">
                <a16:creationId xmlns:a16="http://schemas.microsoft.com/office/drawing/2014/main" id="{2B17E37C-6E38-5841-B867-C751B13AB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638" y="2286000"/>
            <a:ext cx="3733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写函数式并变换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sp>
        <p:nvSpPr>
          <p:cNvPr id="59413" name="Text Box 138">
            <a:extLst>
              <a:ext uri="{FF2B5EF4-FFF2-40B4-BE49-F238E27FC236}">
                <a16:creationId xmlns:a16="http://schemas.microsoft.com/office/drawing/2014/main" id="{1929D19F-42AA-C541-AE7F-CDB85154C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371600"/>
            <a:ext cx="83058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[</a:t>
            </a: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] </a:t>
            </a:r>
            <a:r>
              <a:rPr lang="zh-CN" altLang="en-US" sz="2200" b="1">
                <a:ea typeface="宋体" panose="02010600030101010101" pitchFamily="2" charset="-122"/>
              </a:rPr>
              <a:t>设输入不提供反变量，试用一片</a:t>
            </a:r>
            <a:r>
              <a:rPr lang="en-US" altLang="zh-CN" sz="2200" b="1">
                <a:ea typeface="宋体" panose="02010600030101010101" pitchFamily="2" charset="-122"/>
              </a:rPr>
              <a:t>74LS00</a:t>
            </a:r>
            <a:r>
              <a:rPr lang="zh-CN" altLang="en-US" sz="2200" b="1">
                <a:ea typeface="宋体" panose="02010600030101010101" pitchFamily="2" charset="-122"/>
              </a:rPr>
              <a:t>和一片</a:t>
            </a:r>
            <a:r>
              <a:rPr lang="en-US" altLang="zh-CN" sz="2200" b="1">
                <a:ea typeface="宋体" panose="02010600030101010101" pitchFamily="2" charset="-122"/>
              </a:rPr>
              <a:t>74LS386</a:t>
            </a:r>
            <a:r>
              <a:rPr lang="zh-CN" altLang="en-US" sz="2200" b="1">
                <a:ea typeface="宋体" panose="02010600030101010101" pitchFamily="2" charset="-122"/>
              </a:rPr>
              <a:t>实现</a:t>
            </a:r>
          </a:p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全减器</a:t>
            </a:r>
            <a:r>
              <a:rPr lang="zh-CN" altLang="en-US" sz="2200" b="1">
                <a:ea typeface="宋体" panose="02010600030101010101" pitchFamily="2" charset="-122"/>
              </a:rPr>
              <a:t>。 </a:t>
            </a:r>
          </a:p>
        </p:txBody>
      </p:sp>
      <p:sp>
        <p:nvSpPr>
          <p:cNvPr id="59414" name="Text Box 139">
            <a:extLst>
              <a:ext uri="{FF2B5EF4-FFF2-40B4-BE49-F238E27FC236}">
                <a16:creationId xmlns:a16="http://schemas.microsoft.com/office/drawing/2014/main" id="{42C7A39A-B688-2442-B39C-565E20B13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450" y="1752600"/>
            <a:ext cx="1428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>
                <a:ea typeface="宋体" panose="02010600030101010101" pitchFamily="2" charset="-122"/>
              </a:rPr>
              <a:t>两输入四与非门</a:t>
            </a:r>
          </a:p>
        </p:txBody>
      </p:sp>
      <p:sp>
        <p:nvSpPr>
          <p:cNvPr id="59415" name="Text Box 140">
            <a:extLst>
              <a:ext uri="{FF2B5EF4-FFF2-40B4-BE49-F238E27FC236}">
                <a16:creationId xmlns:a16="http://schemas.microsoft.com/office/drawing/2014/main" id="{F447BA7B-B8B5-CD4A-90C6-26E45070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1752600"/>
            <a:ext cx="1428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>
                <a:ea typeface="宋体" panose="02010600030101010101" pitchFamily="2" charset="-122"/>
              </a:rPr>
              <a:t>两输入四异或门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3" grpId="0" autoUpdateAnimBg="0"/>
      <p:bldP spid="51111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69D38E9-7833-0346-9F79-9D3C796F3A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举例：全减器的设计</a:t>
            </a:r>
          </a:p>
        </p:txBody>
      </p:sp>
      <p:sp>
        <p:nvSpPr>
          <p:cNvPr id="60418" name="Text Box 5">
            <a:extLst>
              <a:ext uri="{FF2B5EF4-FFF2-40B4-BE49-F238E27FC236}">
                <a16:creationId xmlns:a16="http://schemas.microsoft.com/office/drawing/2014/main" id="{33BB1C91-E235-5E4C-B913-575E72F10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330450"/>
            <a:ext cx="3733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(3)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画出逻辑图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60419" name="Group 11">
            <a:extLst>
              <a:ext uri="{FF2B5EF4-FFF2-40B4-BE49-F238E27FC236}">
                <a16:creationId xmlns:a16="http://schemas.microsoft.com/office/drawing/2014/main" id="{3BC8AB1A-C99E-EC4B-8D96-1783D9EE28FC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787650"/>
            <a:ext cx="5700713" cy="3459163"/>
            <a:chOff x="1104" y="1824"/>
            <a:chExt cx="3099" cy="1889"/>
          </a:xfrm>
        </p:grpSpPr>
        <p:pic>
          <p:nvPicPr>
            <p:cNvPr id="60422" name="Picture 7">
              <a:extLst>
                <a:ext uri="{FF2B5EF4-FFF2-40B4-BE49-F238E27FC236}">
                  <a16:creationId xmlns:a16="http://schemas.microsoft.com/office/drawing/2014/main" id="{27C9F4C8-9F76-5A44-9591-39674FD78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824"/>
              <a:ext cx="3024" cy="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23" name="Text Box 8">
              <a:extLst>
                <a:ext uri="{FF2B5EF4-FFF2-40B4-BE49-F238E27FC236}">
                  <a16:creationId xmlns:a16="http://schemas.microsoft.com/office/drawing/2014/main" id="{9694E8F8-066F-1541-8687-D8A8299B4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" y="1863"/>
              <a:ext cx="13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i="1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0424" name="Text Box 9">
              <a:extLst>
                <a:ext uri="{FF2B5EF4-FFF2-40B4-BE49-F238E27FC236}">
                  <a16:creationId xmlns:a16="http://schemas.microsoft.com/office/drawing/2014/main" id="{6962B141-8A0F-E14C-B3E1-860879C37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2" y="2256"/>
              <a:ext cx="13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i="1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0425" name="Text Box 10">
              <a:extLst>
                <a:ext uri="{FF2B5EF4-FFF2-40B4-BE49-F238E27FC236}">
                  <a16:creationId xmlns:a16="http://schemas.microsoft.com/office/drawing/2014/main" id="{D8C14E5D-9878-694D-BB4A-9504ACB4B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2" y="1959"/>
              <a:ext cx="13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i="1">
                  <a:ea typeface="宋体" panose="02010600030101010101" pitchFamily="2" charset="-122"/>
                </a:rPr>
                <a:t>i</a:t>
              </a:r>
            </a:p>
          </p:txBody>
        </p:sp>
      </p:grpSp>
      <p:sp>
        <p:nvSpPr>
          <p:cNvPr id="60420" name="Text Box 12">
            <a:extLst>
              <a:ext uri="{FF2B5EF4-FFF2-40B4-BE49-F238E27FC236}">
                <a16:creationId xmlns:a16="http://schemas.microsoft.com/office/drawing/2014/main" id="{18732C73-A035-3E4B-B955-E8EB96945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6445250"/>
            <a:ext cx="1617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>
                <a:latin typeface="Tahoma" panose="020B0604030504040204" pitchFamily="34" charset="0"/>
                <a:ea typeface="宋体" panose="02010600030101010101" pitchFamily="2" charset="-122"/>
              </a:rPr>
              <a:t>全减器的逻辑图</a:t>
            </a:r>
          </a:p>
        </p:txBody>
      </p:sp>
      <p:sp>
        <p:nvSpPr>
          <p:cNvPr id="60421" name="Text Box 138">
            <a:extLst>
              <a:ext uri="{FF2B5EF4-FFF2-40B4-BE49-F238E27FC236}">
                <a16:creationId xmlns:a16="http://schemas.microsoft.com/office/drawing/2014/main" id="{3B3289AB-98F8-0F4A-A87C-03910CDB1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371600"/>
            <a:ext cx="83058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[</a:t>
            </a: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] </a:t>
            </a:r>
            <a:r>
              <a:rPr lang="zh-CN" altLang="en-US" sz="2200" b="1">
                <a:ea typeface="宋体" panose="02010600030101010101" pitchFamily="2" charset="-122"/>
              </a:rPr>
              <a:t>设输入不提供反变量，试用一片</a:t>
            </a:r>
            <a:r>
              <a:rPr lang="en-US" altLang="zh-CN" sz="2200" b="1">
                <a:ea typeface="宋体" panose="02010600030101010101" pitchFamily="2" charset="-122"/>
              </a:rPr>
              <a:t>74LS00</a:t>
            </a:r>
            <a:r>
              <a:rPr lang="zh-CN" altLang="en-US" sz="2200" b="1">
                <a:ea typeface="宋体" panose="02010600030101010101" pitchFamily="2" charset="-122"/>
              </a:rPr>
              <a:t>和一片</a:t>
            </a:r>
            <a:r>
              <a:rPr lang="en-US" altLang="zh-CN" sz="2200" b="1">
                <a:ea typeface="宋体" panose="02010600030101010101" pitchFamily="2" charset="-122"/>
              </a:rPr>
              <a:t>74LS386</a:t>
            </a:r>
            <a:r>
              <a:rPr lang="zh-CN" altLang="en-US" sz="2200" b="1">
                <a:ea typeface="宋体" panose="02010600030101010101" pitchFamily="2" charset="-122"/>
              </a:rPr>
              <a:t>实现</a:t>
            </a:r>
          </a:p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全减器</a:t>
            </a:r>
            <a:r>
              <a:rPr lang="zh-CN" altLang="en-US" sz="2200" b="1">
                <a:ea typeface="宋体" panose="02010600030101010101" pitchFamily="2" charset="-122"/>
              </a:rPr>
              <a:t>。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D5BF0F1-DDF1-8248-B46F-4B2D164E10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3.3.5 </a:t>
            </a:r>
            <a:r>
              <a:rPr lang="zh-CN" altLang="en-US" sz="3600" b="1"/>
              <a:t>组合电路设计实例－</a:t>
            </a:r>
            <a:r>
              <a:rPr lang="zh-CN" altLang="en-US" sz="3200"/>
              <a:t>运算电路</a:t>
            </a:r>
          </a:p>
        </p:txBody>
      </p:sp>
      <p:grpSp>
        <p:nvGrpSpPr>
          <p:cNvPr id="776195" name="Group 4">
            <a:extLst>
              <a:ext uri="{FF2B5EF4-FFF2-40B4-BE49-F238E27FC236}">
                <a16:creationId xmlns:a16="http://schemas.microsoft.com/office/drawing/2014/main" id="{4DD51D63-D072-F042-A388-ACE684F3118E}"/>
              </a:ext>
            </a:extLst>
          </p:cNvPr>
          <p:cNvGrpSpPr>
            <a:grpSpLocks/>
          </p:cNvGrpSpPr>
          <p:nvPr/>
        </p:nvGrpSpPr>
        <p:grpSpPr bwMode="auto">
          <a:xfrm>
            <a:off x="6045200" y="4868863"/>
            <a:ext cx="2708275" cy="1187450"/>
            <a:chOff x="864" y="2524"/>
            <a:chExt cx="1706" cy="748"/>
          </a:xfrm>
        </p:grpSpPr>
        <p:sp>
          <p:nvSpPr>
            <p:cNvPr id="61445" name="Text Box 5">
              <a:extLst>
                <a:ext uri="{FF2B5EF4-FFF2-40B4-BE49-F238E27FC236}">
                  <a16:creationId xmlns:a16="http://schemas.microsoft.com/office/drawing/2014/main" id="{AE217BD0-0762-5544-AE2B-FB0120B7E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524"/>
              <a:ext cx="170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1  0  1  0      </a:t>
              </a:r>
              <a:r>
                <a:rPr lang="zh-CN" altLang="en-US" sz="2000" b="1">
                  <a:ea typeface="宋体" panose="02010600030101010101" pitchFamily="2" charset="-122"/>
                </a:rPr>
                <a:t>加   数</a:t>
              </a:r>
              <a:r>
                <a:rPr lang="en-US" altLang="zh-CN" sz="2000" b="1">
                  <a:ea typeface="宋体" panose="02010600030101010101" pitchFamily="2" charset="-122"/>
                </a:rPr>
                <a:t>A</a:t>
              </a:r>
            </a:p>
            <a:p>
              <a:pPr eaLnBrk="1" hangingPunct="1"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＋ </a:t>
              </a:r>
              <a:r>
                <a:rPr lang="en-US" altLang="zh-CN" sz="2000" b="1">
                  <a:ea typeface="宋体" panose="02010600030101010101" pitchFamily="2" charset="-122"/>
                </a:rPr>
                <a:t>0  0  1  1      </a:t>
              </a:r>
              <a:r>
                <a:rPr lang="zh-CN" altLang="en-US" sz="2000" b="1">
                  <a:ea typeface="宋体" panose="02010600030101010101" pitchFamily="2" charset="-122"/>
                </a:rPr>
                <a:t>加    数</a:t>
              </a:r>
              <a:r>
                <a:rPr lang="en-US" altLang="zh-CN" sz="2000" b="1">
                  <a:ea typeface="宋体" panose="02010600030101010101" pitchFamily="2" charset="-122"/>
                </a:rPr>
                <a:t>B</a:t>
              </a:r>
            </a:p>
            <a:p>
              <a:pPr eaLnBrk="1" hangingPunct="1"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1  1  0  1      </a:t>
              </a:r>
              <a:r>
                <a:rPr lang="zh-CN" altLang="en-US" sz="2000" b="1">
                  <a:ea typeface="宋体" panose="02010600030101010101" pitchFamily="2" charset="-122"/>
                </a:rPr>
                <a:t>和        </a:t>
              </a:r>
              <a:r>
                <a:rPr lang="en-US" altLang="zh-CN" sz="2000" b="1"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61446" name="Line 6">
              <a:extLst>
                <a:ext uri="{FF2B5EF4-FFF2-40B4-BE49-F238E27FC236}">
                  <a16:creationId xmlns:a16="http://schemas.microsoft.com/office/drawing/2014/main" id="{C61AE8A3-C55A-9C4F-A429-D63522721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024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1443" name="Text Box 7">
            <a:extLst>
              <a:ext uri="{FF2B5EF4-FFF2-40B4-BE49-F238E27FC236}">
                <a16:creationId xmlns:a16="http://schemas.microsoft.com/office/drawing/2014/main" id="{76682061-8E6A-E443-A19E-5D787EA69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71600"/>
            <a:ext cx="81534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2200" b="1">
                <a:latin typeface="Tahoma" panose="020B0604030504040204" pitchFamily="34" charset="0"/>
                <a:ea typeface="楷体_GB2312" pitchFamily="49" charset="-122"/>
              </a:rPr>
              <a:t>数字电路包括</a:t>
            </a:r>
            <a:r>
              <a:rPr lang="zh-CN" altLang="en-US" sz="2200" b="1">
                <a:solidFill>
                  <a:srgbClr val="FF3300"/>
                </a:solidFill>
                <a:ea typeface="楷体_GB2312" pitchFamily="49" charset="-122"/>
              </a:rPr>
              <a:t>逻辑运算电路</a:t>
            </a:r>
            <a:r>
              <a:rPr lang="zh-CN" altLang="en-US" sz="2200" b="1">
                <a:ea typeface="楷体_GB2312" pitchFamily="49" charset="-122"/>
              </a:rPr>
              <a:t>和</a:t>
            </a:r>
            <a:r>
              <a:rPr lang="zh-CN" altLang="en-US" sz="2200" b="1">
                <a:solidFill>
                  <a:srgbClr val="FF3300"/>
                </a:solidFill>
                <a:ea typeface="楷体_GB2312" pitchFamily="49" charset="-122"/>
              </a:rPr>
              <a:t>算术运算电路</a:t>
            </a:r>
            <a:r>
              <a:rPr lang="zh-CN" altLang="en-US" sz="2200" b="1">
                <a:ea typeface="楷体_GB2312" pitchFamily="49" charset="-122"/>
              </a:rPr>
              <a:t>，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加法器</a:t>
            </a:r>
            <a:r>
              <a:rPr lang="zh-CN" altLang="en-US" sz="2200" b="1">
                <a:ea typeface="楷体_GB2312" pitchFamily="49" charset="-122"/>
              </a:rPr>
              <a:t>是实现多位二进制数加法运算的逻辑电路，由全加器和半加器构成。</a:t>
            </a:r>
          </a:p>
        </p:txBody>
      </p:sp>
      <p:sp>
        <p:nvSpPr>
          <p:cNvPr id="776199" name="Rectangle 8">
            <a:extLst>
              <a:ext uri="{FF2B5EF4-FFF2-40B4-BE49-F238E27FC236}">
                <a16:creationId xmlns:a16="http://schemas.microsoft.com/office/drawing/2014/main" id="{64C82FA4-83F2-104D-9C9F-56268A5613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2438400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600" b="1"/>
              <a:t>半加器与全加器</a:t>
            </a:r>
            <a:r>
              <a:rPr lang="en-US" altLang="zh-CN" sz="2600" b="1"/>
              <a:t>:</a:t>
            </a:r>
            <a:r>
              <a:rPr lang="en-US" altLang="zh-CN" sz="2400" b="1"/>
              <a:t> </a:t>
            </a:r>
            <a:r>
              <a:rPr lang="zh-CN" altLang="en-US" sz="2000" b="1">
                <a:ea typeface="幼圆" pitchFamily="49" charset="-122"/>
              </a:rPr>
              <a:t>实现一位二进制数加法运算的逻辑电路</a:t>
            </a:r>
          </a:p>
          <a:p>
            <a:pPr lvl="1" eaLnBrk="1" hangingPunct="1">
              <a:defRPr/>
            </a:pPr>
            <a:r>
              <a:rPr lang="zh-CN" altLang="en-US" b="1">
                <a:solidFill>
                  <a:srgbClr val="006600"/>
                </a:solidFill>
                <a:ea typeface="仿宋_GB2312" pitchFamily="49" charset="-122"/>
              </a:rPr>
              <a:t>半加器：只考虑两个加数，不考虑低位进位的逻辑部件。</a:t>
            </a:r>
          </a:p>
          <a:p>
            <a:pPr lvl="1" eaLnBrk="1" hangingPunct="1">
              <a:defRPr/>
            </a:pPr>
            <a:r>
              <a:rPr lang="zh-CN" altLang="en-US" b="1">
                <a:solidFill>
                  <a:srgbClr val="006600"/>
                </a:solidFill>
                <a:ea typeface="仿宋_GB2312" pitchFamily="49" charset="-122"/>
              </a:rPr>
              <a:t>全加器：同时考虑两个加数和低位进位的逻辑部件。</a:t>
            </a:r>
          </a:p>
          <a:p>
            <a:pPr eaLnBrk="1" hangingPunct="1">
              <a:defRPr/>
            </a:pPr>
            <a:r>
              <a:rPr lang="zh-CN" altLang="en-US" sz="2600" b="1"/>
              <a:t>半加器和全加器的设计</a:t>
            </a:r>
          </a:p>
          <a:p>
            <a:pPr lvl="1" eaLnBrk="1" hangingPunct="1">
              <a:defRPr/>
            </a:pPr>
            <a:r>
              <a:rPr lang="zh-CN" altLang="en-US" b="1">
                <a:solidFill>
                  <a:srgbClr val="006600"/>
                </a:solidFill>
                <a:ea typeface="仿宋_GB2312" pitchFamily="49" charset="-122"/>
              </a:rPr>
              <a:t>用</a:t>
            </a:r>
            <a:r>
              <a:rPr lang="zh-CN" altLang="en-US" b="1">
                <a:solidFill>
                  <a:schemeClr val="hlink"/>
                </a:solidFill>
                <a:ea typeface="仿宋_GB2312" pitchFamily="49" charset="-122"/>
              </a:rPr>
              <a:t>异或门</a:t>
            </a:r>
            <a:r>
              <a:rPr lang="zh-CN" altLang="en-US" b="1">
                <a:solidFill>
                  <a:srgbClr val="006600"/>
                </a:solidFill>
                <a:ea typeface="仿宋_GB2312" pitchFamily="49" charset="-122"/>
              </a:rPr>
              <a:t>及</a:t>
            </a:r>
            <a:r>
              <a:rPr lang="zh-CN" altLang="en-US" b="1">
                <a:solidFill>
                  <a:schemeClr val="hlink"/>
                </a:solidFill>
                <a:ea typeface="仿宋_GB2312" pitchFamily="49" charset="-122"/>
              </a:rPr>
              <a:t>或非门</a:t>
            </a:r>
            <a:r>
              <a:rPr lang="zh-CN" altLang="en-US" b="1">
                <a:solidFill>
                  <a:srgbClr val="006600"/>
                </a:solidFill>
                <a:ea typeface="仿宋_GB2312" pitchFamily="49" charset="-122"/>
              </a:rPr>
              <a:t>设计全加器</a:t>
            </a:r>
          </a:p>
          <a:p>
            <a:pPr eaLnBrk="1" hangingPunct="1">
              <a:defRPr/>
            </a:pPr>
            <a:r>
              <a:rPr lang="zh-CN" altLang="en-US" sz="2600" b="1"/>
              <a:t>加法器的设计</a:t>
            </a:r>
          </a:p>
          <a:p>
            <a:pPr lvl="1" eaLnBrk="1" hangingPunct="1">
              <a:defRPr/>
            </a:pPr>
            <a:r>
              <a:rPr lang="zh-CN" altLang="en-US" b="1">
                <a:solidFill>
                  <a:srgbClr val="006600"/>
                </a:solidFill>
              </a:rPr>
              <a:t>串行进位加法器</a:t>
            </a:r>
          </a:p>
          <a:p>
            <a:pPr lvl="1" eaLnBrk="1" hangingPunct="1">
              <a:defRPr/>
            </a:pPr>
            <a:r>
              <a:rPr lang="zh-CN" altLang="en-US" b="1">
                <a:solidFill>
                  <a:srgbClr val="006600"/>
                </a:solidFill>
              </a:rPr>
              <a:t>并行进位加法器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6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76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6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76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6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76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76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76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9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18BC70C-D4A4-3E43-B458-2DDBC47485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半加器的设计</a:t>
            </a:r>
          </a:p>
        </p:txBody>
      </p:sp>
      <p:sp>
        <p:nvSpPr>
          <p:cNvPr id="62466" name="Text Box 4">
            <a:extLst>
              <a:ext uri="{FF2B5EF4-FFF2-40B4-BE49-F238E27FC236}">
                <a16:creationId xmlns:a16="http://schemas.microsoft.com/office/drawing/2014/main" id="{BA516B20-5DE7-C34E-BDB0-7A1F86C51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1447800"/>
            <a:ext cx="278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（</a:t>
            </a:r>
            <a:r>
              <a:rPr lang="en-US" altLang="zh-CN" sz="2400" b="1">
                <a:ea typeface="宋体" panose="02010600030101010101" pitchFamily="2" charset="-122"/>
              </a:rPr>
              <a:t>1</a:t>
            </a:r>
            <a:r>
              <a:rPr lang="zh-CN" altLang="en-US" sz="2400" b="1">
                <a:ea typeface="宋体" panose="02010600030101010101" pitchFamily="2" charset="-122"/>
              </a:rPr>
              <a:t>）半加器真值表</a:t>
            </a:r>
          </a:p>
        </p:txBody>
      </p:sp>
      <p:grpSp>
        <p:nvGrpSpPr>
          <p:cNvPr id="62467" name="Group 13">
            <a:extLst>
              <a:ext uri="{FF2B5EF4-FFF2-40B4-BE49-F238E27FC236}">
                <a16:creationId xmlns:a16="http://schemas.microsoft.com/office/drawing/2014/main" id="{FEBA8B5B-F86F-3442-B9C6-DC7890563E80}"/>
              </a:ext>
            </a:extLst>
          </p:cNvPr>
          <p:cNvGrpSpPr>
            <a:grpSpLocks/>
          </p:cNvGrpSpPr>
          <p:nvPr/>
        </p:nvGrpSpPr>
        <p:grpSpPr bwMode="auto">
          <a:xfrm>
            <a:off x="1125538" y="2209800"/>
            <a:ext cx="3543300" cy="1981200"/>
            <a:chOff x="144" y="1344"/>
            <a:chExt cx="2232" cy="1248"/>
          </a:xfrm>
        </p:grpSpPr>
        <p:sp>
          <p:nvSpPr>
            <p:cNvPr id="62478" name="Text Box 6">
              <a:extLst>
                <a:ext uri="{FF2B5EF4-FFF2-40B4-BE49-F238E27FC236}">
                  <a16:creationId xmlns:a16="http://schemas.microsoft.com/office/drawing/2014/main" id="{0D635812-25F3-B84A-965E-C6CE84072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375"/>
              <a:ext cx="2184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      </a:t>
              </a:r>
              <a:r>
                <a:rPr lang="zh-CN" altLang="en-US" sz="2000" b="1">
                  <a:ea typeface="宋体" panose="02010600030101010101" pitchFamily="2" charset="-122"/>
                </a:rPr>
                <a:t>输入                  </a:t>
              </a:r>
              <a:r>
                <a:rPr lang="zh-CN" altLang="en-US" sz="2000" b="1">
                  <a:solidFill>
                    <a:srgbClr val="FF0000"/>
                  </a:solidFill>
                  <a:ea typeface="宋体" panose="02010600030101010101" pitchFamily="2" charset="-122"/>
                </a:rPr>
                <a:t>输出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   加数</a:t>
              </a:r>
              <a:r>
                <a:rPr lang="en-US" altLang="zh-CN" sz="2000" b="1">
                  <a:ea typeface="宋体" panose="02010600030101010101" pitchFamily="2" charset="-122"/>
                </a:rPr>
                <a:t>A   </a:t>
              </a:r>
              <a:r>
                <a:rPr lang="zh-CN" altLang="en-US" sz="2000" b="1">
                  <a:solidFill>
                    <a:srgbClr val="003366"/>
                  </a:solidFill>
                  <a:ea typeface="宋体" panose="02010600030101010101" pitchFamily="2" charset="-122"/>
                </a:rPr>
                <a:t>加数</a:t>
              </a:r>
              <a:r>
                <a:rPr lang="en-US" altLang="zh-CN" sz="2000" b="1">
                  <a:solidFill>
                    <a:srgbClr val="003366"/>
                  </a:solidFill>
                  <a:ea typeface="宋体" panose="02010600030101010101" pitchFamily="2" charset="-122"/>
                </a:rPr>
                <a:t>B</a:t>
              </a:r>
              <a:r>
                <a:rPr lang="en-US" altLang="zh-CN" sz="2000" b="1">
                  <a:ea typeface="宋体" panose="02010600030101010101" pitchFamily="2" charset="-122"/>
                </a:rPr>
                <a:t>    </a:t>
              </a:r>
              <a:r>
                <a:rPr lang="zh-CN" altLang="en-US" sz="2000" b="1">
                  <a:ea typeface="宋体" panose="02010600030101010101" pitchFamily="2" charset="-122"/>
                </a:rPr>
                <a:t>和</a:t>
              </a:r>
              <a:r>
                <a:rPr lang="en-US" altLang="zh-CN" sz="2000" b="1">
                  <a:ea typeface="宋体" panose="02010600030101010101" pitchFamily="2" charset="-122"/>
                </a:rPr>
                <a:t>S   </a:t>
              </a:r>
              <a:r>
                <a:rPr lang="zh-CN" altLang="en-US" sz="2000" b="1">
                  <a:solidFill>
                    <a:srgbClr val="006600"/>
                  </a:solidFill>
                  <a:ea typeface="宋体" panose="02010600030101010101" pitchFamily="2" charset="-122"/>
                </a:rPr>
                <a:t>进位</a:t>
              </a:r>
              <a:r>
                <a:rPr lang="en-US" altLang="zh-CN" sz="2000" b="1">
                  <a:solidFill>
                    <a:srgbClr val="006600"/>
                  </a:solidFill>
                  <a:ea typeface="宋体" panose="02010600030101010101" pitchFamily="2" charset="-122"/>
                </a:rPr>
                <a:t>C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  0             0          0         </a:t>
              </a:r>
              <a:r>
                <a:rPr lang="en-US" altLang="zh-CN" sz="2000" b="1">
                  <a:solidFill>
                    <a:srgbClr val="006600"/>
                  </a:solidFill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  0             1          1         </a:t>
              </a:r>
              <a:r>
                <a:rPr lang="en-US" altLang="zh-CN" sz="2000" b="1">
                  <a:solidFill>
                    <a:srgbClr val="006600"/>
                  </a:solidFill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  1             0          1         </a:t>
              </a:r>
              <a:r>
                <a:rPr lang="en-US" altLang="zh-CN" sz="2000" b="1">
                  <a:solidFill>
                    <a:srgbClr val="006600"/>
                  </a:solidFill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      1             1          0         </a:t>
              </a:r>
              <a:r>
                <a:rPr lang="en-US" altLang="zh-CN" sz="2000" b="1">
                  <a:solidFill>
                    <a:srgbClr val="0066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2479" name="Line 9">
              <a:extLst>
                <a:ext uri="{FF2B5EF4-FFF2-40B4-BE49-F238E27FC236}">
                  <a16:creationId xmlns:a16="http://schemas.microsoft.com/office/drawing/2014/main" id="{FCE3D913-B8EE-604F-8734-B3EA6530D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592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0" name="Line 10">
              <a:extLst>
                <a:ext uri="{FF2B5EF4-FFF2-40B4-BE49-F238E27FC236}">
                  <a16:creationId xmlns:a16="http://schemas.microsoft.com/office/drawing/2014/main" id="{DE0478C8-5601-0A46-98A6-56B7A9A85A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34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1" name="Line 11">
              <a:extLst>
                <a:ext uri="{FF2B5EF4-FFF2-40B4-BE49-F238E27FC236}">
                  <a16:creationId xmlns:a16="http://schemas.microsoft.com/office/drawing/2014/main" id="{E9C86BA3-EE0E-7A41-8B7B-6BEED1559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584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2" name="Line 12">
              <a:extLst>
                <a:ext uri="{FF2B5EF4-FFF2-40B4-BE49-F238E27FC236}">
                  <a16:creationId xmlns:a16="http://schemas.microsoft.com/office/drawing/2014/main" id="{9CB7800A-FB43-9E45-9DB2-196576B05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344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468" name="Group 20">
            <a:extLst>
              <a:ext uri="{FF2B5EF4-FFF2-40B4-BE49-F238E27FC236}">
                <a16:creationId xmlns:a16="http://schemas.microsoft.com/office/drawing/2014/main" id="{836C3B82-F48D-E543-82C6-A6347AFAEF58}"/>
              </a:ext>
            </a:extLst>
          </p:cNvPr>
          <p:cNvGrpSpPr>
            <a:grpSpLocks/>
          </p:cNvGrpSpPr>
          <p:nvPr/>
        </p:nvGrpSpPr>
        <p:grpSpPr bwMode="auto">
          <a:xfrm>
            <a:off x="896938" y="4419600"/>
            <a:ext cx="3432175" cy="1535113"/>
            <a:chOff x="565" y="2784"/>
            <a:chExt cx="2162" cy="967"/>
          </a:xfrm>
        </p:grpSpPr>
        <p:sp>
          <p:nvSpPr>
            <p:cNvPr id="62476" name="Text Box 14">
              <a:extLst>
                <a:ext uri="{FF2B5EF4-FFF2-40B4-BE49-F238E27FC236}">
                  <a16:creationId xmlns:a16="http://schemas.microsoft.com/office/drawing/2014/main" id="{271DC51A-577C-0B40-B222-A9F715EAF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" y="2784"/>
              <a:ext cx="13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ea typeface="宋体" panose="02010600030101010101" pitchFamily="2" charset="-122"/>
                </a:rPr>
                <a:t>（</a:t>
              </a:r>
              <a:r>
                <a:rPr lang="en-US" altLang="zh-CN" sz="2400" b="1">
                  <a:ea typeface="宋体" panose="02010600030101010101" pitchFamily="2" charset="-122"/>
                </a:rPr>
                <a:t>2</a:t>
              </a:r>
              <a:r>
                <a:rPr lang="zh-CN" altLang="en-US" sz="2400" b="1">
                  <a:ea typeface="宋体" panose="02010600030101010101" pitchFamily="2" charset="-122"/>
                </a:rPr>
                <a:t>）输出函数</a:t>
              </a:r>
            </a:p>
          </p:txBody>
        </p:sp>
        <p:graphicFrame>
          <p:nvGraphicFramePr>
            <p:cNvPr id="62477" name="Object 15">
              <a:extLst>
                <a:ext uri="{FF2B5EF4-FFF2-40B4-BE49-F238E27FC236}">
                  <a16:creationId xmlns:a16="http://schemas.microsoft.com/office/drawing/2014/main" id="{657EDE26-D142-3246-BC15-3E4F03B951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6" y="3216"/>
            <a:ext cx="1711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4" name="公式" r:id="rId3" imgW="31013400" imgH="9944100" progId="Equation.3">
                    <p:embed/>
                  </p:oleObj>
                </mc:Choice>
                <mc:Fallback>
                  <p:oleObj name="公式" r:id="rId3" imgW="31013400" imgH="9944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" y="3216"/>
                          <a:ext cx="1711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6129" name="Line 17">
            <a:extLst>
              <a:ext uri="{FF2B5EF4-FFF2-40B4-BE49-F238E27FC236}">
                <a16:creationId xmlns:a16="http://schemas.microsoft.com/office/drawing/2014/main" id="{C65C4BFF-1055-F34C-9D8F-3D8E7D6338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447800"/>
            <a:ext cx="0" cy="52578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FFD81EFB-FA13-6147-87DC-81FAFEF98FB6}"/>
              </a:ext>
            </a:extLst>
          </p:cNvPr>
          <p:cNvGrpSpPr>
            <a:grpSpLocks/>
          </p:cNvGrpSpPr>
          <p:nvPr/>
        </p:nvGrpSpPr>
        <p:grpSpPr bwMode="auto">
          <a:xfrm>
            <a:off x="5016500" y="4343400"/>
            <a:ext cx="3230563" cy="1724025"/>
            <a:chOff x="3160" y="2832"/>
            <a:chExt cx="2035" cy="1086"/>
          </a:xfrm>
        </p:grpSpPr>
        <p:pic>
          <p:nvPicPr>
            <p:cNvPr id="62474" name="Picture 22">
              <a:extLst>
                <a:ext uri="{FF2B5EF4-FFF2-40B4-BE49-F238E27FC236}">
                  <a16:creationId xmlns:a16="http://schemas.microsoft.com/office/drawing/2014/main" id="{75C0338C-7E03-5A40-9461-D4312BE8D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168"/>
              <a:ext cx="1307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5" name="Text Box 19">
              <a:extLst>
                <a:ext uri="{FF2B5EF4-FFF2-40B4-BE49-F238E27FC236}">
                  <a16:creationId xmlns:a16="http://schemas.microsoft.com/office/drawing/2014/main" id="{D8B6AABE-6F3B-7247-A4D1-55499EA6F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0" y="2832"/>
              <a:ext cx="13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）逻辑符号</a:t>
              </a:r>
              <a:endParaRPr lang="zh-CN" altLang="en-US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826E8979-DEA6-F74C-A29C-27C1F68E6B7E}"/>
              </a:ext>
            </a:extLst>
          </p:cNvPr>
          <p:cNvGrpSpPr>
            <a:grpSpLocks/>
          </p:cNvGrpSpPr>
          <p:nvPr/>
        </p:nvGrpSpPr>
        <p:grpSpPr bwMode="auto">
          <a:xfrm>
            <a:off x="5011738" y="1524000"/>
            <a:ext cx="3505200" cy="2292350"/>
            <a:chOff x="3072" y="960"/>
            <a:chExt cx="2208" cy="1444"/>
          </a:xfrm>
        </p:grpSpPr>
        <p:sp>
          <p:nvSpPr>
            <p:cNvPr id="62472" name="Text Box 16">
              <a:extLst>
                <a:ext uri="{FF2B5EF4-FFF2-40B4-BE49-F238E27FC236}">
                  <a16:creationId xmlns:a16="http://schemas.microsoft.com/office/drawing/2014/main" id="{F67DC53A-C0F1-8640-BC5C-85EFA48A1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60"/>
              <a:ext cx="11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ea typeface="宋体" panose="02010600030101010101" pitchFamily="2" charset="-122"/>
                </a:rPr>
                <a:t>（</a:t>
              </a:r>
              <a:r>
                <a:rPr lang="en-US" altLang="zh-CN" sz="2400" b="1">
                  <a:ea typeface="宋体" panose="02010600030101010101" pitchFamily="2" charset="-122"/>
                </a:rPr>
                <a:t>3</a:t>
              </a:r>
              <a:r>
                <a:rPr lang="zh-CN" altLang="en-US" sz="2400" b="1">
                  <a:ea typeface="宋体" panose="02010600030101010101" pitchFamily="2" charset="-122"/>
                </a:rPr>
                <a:t>）逻辑图</a:t>
              </a:r>
            </a:p>
          </p:txBody>
        </p:sp>
        <p:pic>
          <p:nvPicPr>
            <p:cNvPr id="62473" name="Picture 21">
              <a:extLst>
                <a:ext uri="{FF2B5EF4-FFF2-40B4-BE49-F238E27FC236}">
                  <a16:creationId xmlns:a16="http://schemas.microsoft.com/office/drawing/2014/main" id="{33B66263-F55B-0A4A-A967-5548AA5A9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296"/>
              <a:ext cx="1584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45" name="Picture 9">
            <a:extLst>
              <a:ext uri="{FF2B5EF4-FFF2-40B4-BE49-F238E27FC236}">
                <a16:creationId xmlns:a16="http://schemas.microsoft.com/office/drawing/2014/main" id="{5E526DBD-D1E4-BF47-9BAC-1876B69B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20913"/>
            <a:ext cx="373380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>
            <a:extLst>
              <a:ext uri="{FF2B5EF4-FFF2-40B4-BE49-F238E27FC236}">
                <a16:creationId xmlns:a16="http://schemas.microsoft.com/office/drawing/2014/main" id="{6BFDB04D-9583-BE40-8388-DE85F2C9DDE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半加器的设计</a:t>
            </a:r>
          </a:p>
        </p:txBody>
      </p:sp>
      <p:sp>
        <p:nvSpPr>
          <p:cNvPr id="63491" name="Text Box 4">
            <a:extLst>
              <a:ext uri="{FF2B5EF4-FFF2-40B4-BE49-F238E27FC236}">
                <a16:creationId xmlns:a16="http://schemas.microsoft.com/office/drawing/2014/main" id="{F1CDD2F3-5761-A044-806B-A1C255E57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41438"/>
            <a:ext cx="6005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24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异或门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实现的半加器改为用</a:t>
            </a:r>
            <a:r>
              <a:rPr lang="zh-CN" altLang="en-US" sz="24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与非门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实现。</a:t>
            </a:r>
          </a:p>
        </p:txBody>
      </p:sp>
      <p:sp>
        <p:nvSpPr>
          <p:cNvPr id="347141" name="Text Box 5">
            <a:extLst>
              <a:ext uri="{FF2B5EF4-FFF2-40B4-BE49-F238E27FC236}">
                <a16:creationId xmlns:a16="http://schemas.microsoft.com/office/drawing/2014/main" id="{5F4D4F4F-1295-BB4E-8ADA-33A4FAA67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119313"/>
            <a:ext cx="2713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函数表达式的变换：</a:t>
            </a:r>
          </a:p>
        </p:txBody>
      </p:sp>
      <p:graphicFrame>
        <p:nvGraphicFramePr>
          <p:cNvPr id="347142" name="Object 6">
            <a:extLst>
              <a:ext uri="{FF2B5EF4-FFF2-40B4-BE49-F238E27FC236}">
                <a16:creationId xmlns:a16="http://schemas.microsoft.com/office/drawing/2014/main" id="{96D23087-8413-B140-AF03-DB50739A0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613" y="5022850"/>
          <a:ext cx="59055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4" name="公式" r:id="rId4" imgW="45935900" imgH="14046200" progId="Equation.3">
                  <p:embed/>
                </p:oleObj>
              </mc:Choice>
              <mc:Fallback>
                <p:oleObj name="公式" r:id="rId4" imgW="45935900" imgH="14046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5022850"/>
                        <a:ext cx="590550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43" name="Object 7">
            <a:extLst>
              <a:ext uri="{FF2B5EF4-FFF2-40B4-BE49-F238E27FC236}">
                <a16:creationId xmlns:a16="http://schemas.microsoft.com/office/drawing/2014/main" id="{D2A66501-855F-6547-AE08-91D995EF84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" y="2665413"/>
          <a:ext cx="31908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5" name="公式" r:id="rId6" imgW="32766000" imgH="11696700" progId="Equation.3">
                  <p:embed/>
                </p:oleObj>
              </mc:Choice>
              <mc:Fallback>
                <p:oleObj name="公式" r:id="rId6" imgW="32766000" imgH="11696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665413"/>
                        <a:ext cx="31908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4" name="AutoShape 8">
            <a:extLst>
              <a:ext uri="{FF2B5EF4-FFF2-40B4-BE49-F238E27FC236}">
                <a16:creationId xmlns:a16="http://schemas.microsoft.com/office/drawing/2014/main" id="{A80DC4EF-6866-0445-9FA3-5B504E978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663" y="4006850"/>
            <a:ext cx="457200" cy="762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25">
            <a:extLst>
              <a:ext uri="{FF2B5EF4-FFF2-40B4-BE49-F238E27FC236}">
                <a16:creationId xmlns:a16="http://schemas.microsoft.com/office/drawing/2014/main" id="{90CB5062-04F9-2D44-96B5-D57426DF0F18}"/>
              </a:ext>
            </a:extLst>
          </p:cNvPr>
          <p:cNvGrpSpPr>
            <a:grpSpLocks/>
          </p:cNvGrpSpPr>
          <p:nvPr/>
        </p:nvGrpSpPr>
        <p:grpSpPr bwMode="auto">
          <a:xfrm>
            <a:off x="2587625" y="3473450"/>
            <a:ext cx="1646238" cy="1666875"/>
            <a:chOff x="1630" y="2000"/>
            <a:chExt cx="1037" cy="1050"/>
          </a:xfrm>
        </p:grpSpPr>
        <p:grpSp>
          <p:nvGrpSpPr>
            <p:cNvPr id="63497" name="Group 10">
              <a:extLst>
                <a:ext uri="{FF2B5EF4-FFF2-40B4-BE49-F238E27FC236}">
                  <a16:creationId xmlns:a16="http://schemas.microsoft.com/office/drawing/2014/main" id="{9BF15EF7-097E-434D-9ECB-86D420961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0" y="2000"/>
              <a:ext cx="1037" cy="865"/>
              <a:chOff x="1343" y="1872"/>
              <a:chExt cx="1037" cy="865"/>
            </a:xfrm>
          </p:grpSpPr>
          <p:grpSp>
            <p:nvGrpSpPr>
              <p:cNvPr id="63499" name="Group 11">
                <a:extLst>
                  <a:ext uri="{FF2B5EF4-FFF2-40B4-BE49-F238E27FC236}">
                    <a16:creationId xmlns:a16="http://schemas.microsoft.com/office/drawing/2014/main" id="{F85CAB35-A950-994F-B852-4926DFBA48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0" y="2016"/>
                <a:ext cx="930" cy="685"/>
                <a:chOff x="3456" y="1536"/>
                <a:chExt cx="1008" cy="912"/>
              </a:xfrm>
            </p:grpSpPr>
            <p:sp>
              <p:nvSpPr>
                <p:cNvPr id="63508" name="Rectangle 12">
                  <a:extLst>
                    <a:ext uri="{FF2B5EF4-FFF2-40B4-BE49-F238E27FC236}">
                      <a16:creationId xmlns:a16="http://schemas.microsoft.com/office/drawing/2014/main" id="{6AEC30AD-4E1C-244D-B9CF-F02EC36A9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81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40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509" name="Line 13">
                  <a:extLst>
                    <a:ext uri="{FF2B5EF4-FFF2-40B4-BE49-F238E27FC236}">
                      <a16:creationId xmlns:a16="http://schemas.microsoft.com/office/drawing/2014/main" id="{6CB74826-F93E-9E47-8BAC-8EE50A78F7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48" y="2112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510" name="Line 14">
                  <a:extLst>
                    <a:ext uri="{FF2B5EF4-FFF2-40B4-BE49-F238E27FC236}">
                      <a16:creationId xmlns:a16="http://schemas.microsoft.com/office/drawing/2014/main" id="{722785A9-3A21-3846-8ECE-1EE55AD119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511" name="Line 15">
                  <a:extLst>
                    <a:ext uri="{FF2B5EF4-FFF2-40B4-BE49-F238E27FC236}">
                      <a16:creationId xmlns:a16="http://schemas.microsoft.com/office/drawing/2014/main" id="{A1BB7664-42F2-094B-B25C-5E568F4335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153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3500" name="Text Box 16">
                <a:extLst>
                  <a:ext uri="{FF2B5EF4-FFF2-40B4-BE49-F238E27FC236}">
                    <a16:creationId xmlns:a16="http://schemas.microsoft.com/office/drawing/2014/main" id="{5D112B29-3C41-9547-A7FC-0AD353C3A8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3" y="2016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B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1" name="Text Box 17">
                <a:extLst>
                  <a:ext uri="{FF2B5EF4-FFF2-40B4-BE49-F238E27FC236}">
                    <a16:creationId xmlns:a16="http://schemas.microsoft.com/office/drawing/2014/main" id="{BD15A2A9-38E4-9644-9933-8F998B9B95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0" y="187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A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2" name="Text Box 18">
                <a:extLst>
                  <a:ext uri="{FF2B5EF4-FFF2-40B4-BE49-F238E27FC236}">
                    <a16:creationId xmlns:a16="http://schemas.microsoft.com/office/drawing/2014/main" id="{A6B92F33-3744-F447-84AE-BAB8188A45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98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3" name="Text Box 19">
                <a:extLst>
                  <a:ext uri="{FF2B5EF4-FFF2-40B4-BE49-F238E27FC236}">
                    <a16:creationId xmlns:a16="http://schemas.microsoft.com/office/drawing/2014/main" id="{96726EDC-DDE3-5E48-BE06-44BD3313DF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198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4" name="Text Box 20">
                <a:extLst>
                  <a:ext uri="{FF2B5EF4-FFF2-40B4-BE49-F238E27FC236}">
                    <a16:creationId xmlns:a16="http://schemas.microsoft.com/office/drawing/2014/main" id="{C3C65816-0937-5942-8252-243C8951F4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4" y="2449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5" name="Text Box 21">
                <a:extLst>
                  <a:ext uri="{FF2B5EF4-FFF2-40B4-BE49-F238E27FC236}">
                    <a16:creationId xmlns:a16="http://schemas.microsoft.com/office/drawing/2014/main" id="{EB55C889-5459-DB47-8751-C56C8A7838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4" y="219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6" name="Text Box 22">
                <a:extLst>
                  <a:ext uri="{FF2B5EF4-FFF2-40B4-BE49-F238E27FC236}">
                    <a16:creationId xmlns:a16="http://schemas.microsoft.com/office/drawing/2014/main" id="{6C3F6297-A737-D149-B729-4E5F3443E2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4" y="2160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07" name="Text Box 23">
                <a:extLst>
                  <a:ext uri="{FF2B5EF4-FFF2-40B4-BE49-F238E27FC236}">
                    <a16:creationId xmlns:a16="http://schemas.microsoft.com/office/drawing/2014/main" id="{41245F0A-08AC-E448-8DFE-FD5EF07698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" y="2413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3498" name="Text Box 24">
              <a:extLst>
                <a:ext uri="{FF2B5EF4-FFF2-40B4-BE49-F238E27FC236}">
                  <a16:creationId xmlns:a16="http://schemas.microsoft.com/office/drawing/2014/main" id="{D6719889-4559-094D-A414-B68BB9777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2762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1" grpId="0" autoUpdateAnimBg="0"/>
      <p:bldP spid="347144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E908F63-CDA2-2647-869B-ED18784D52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全加器的设计</a:t>
            </a:r>
          </a:p>
        </p:txBody>
      </p:sp>
      <p:sp>
        <p:nvSpPr>
          <p:cNvPr id="64514" name="Text Box 4">
            <a:extLst>
              <a:ext uri="{FF2B5EF4-FFF2-40B4-BE49-F238E27FC236}">
                <a16:creationId xmlns:a16="http://schemas.microsoft.com/office/drawing/2014/main" id="{A153E9CB-5366-954E-9A5F-EC648ECEE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7800"/>
            <a:ext cx="278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（</a:t>
            </a:r>
            <a:r>
              <a:rPr lang="en-US" altLang="zh-CN" sz="2400" b="1">
                <a:ea typeface="宋体" panose="02010600030101010101" pitchFamily="2" charset="-122"/>
              </a:rPr>
              <a:t>1</a:t>
            </a:r>
            <a:r>
              <a:rPr lang="zh-CN" altLang="en-US" sz="2400" b="1">
                <a:ea typeface="宋体" panose="02010600030101010101" pitchFamily="2" charset="-122"/>
              </a:rPr>
              <a:t>）全加器真值表</a:t>
            </a:r>
          </a:p>
        </p:txBody>
      </p:sp>
      <p:grpSp>
        <p:nvGrpSpPr>
          <p:cNvPr id="64515" name="Group 5">
            <a:extLst>
              <a:ext uri="{FF2B5EF4-FFF2-40B4-BE49-F238E27FC236}">
                <a16:creationId xmlns:a16="http://schemas.microsoft.com/office/drawing/2014/main" id="{F7ED3643-5F89-D548-A015-F135F6F57482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117725"/>
            <a:ext cx="3124200" cy="3140075"/>
            <a:chOff x="384" y="1680"/>
            <a:chExt cx="1968" cy="1978"/>
          </a:xfrm>
        </p:grpSpPr>
        <p:grpSp>
          <p:nvGrpSpPr>
            <p:cNvPr id="64525" name="Group 6">
              <a:extLst>
                <a:ext uri="{FF2B5EF4-FFF2-40B4-BE49-F238E27FC236}">
                  <a16:creationId xmlns:a16="http://schemas.microsoft.com/office/drawing/2014/main" id="{28EF9E1C-98AE-254E-905C-3409906112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680"/>
              <a:ext cx="1968" cy="1978"/>
              <a:chOff x="384" y="1680"/>
              <a:chExt cx="1968" cy="1978"/>
            </a:xfrm>
          </p:grpSpPr>
          <p:sp>
            <p:nvSpPr>
              <p:cNvPr id="64527" name="Rectangle 7">
                <a:extLst>
                  <a:ext uri="{FF2B5EF4-FFF2-40B4-BE49-F238E27FC236}">
                    <a16:creationId xmlns:a16="http://schemas.microsoft.com/office/drawing/2014/main" id="{6656E23E-AB94-2148-88B7-3B4709181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680"/>
                <a:ext cx="1916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          </a:t>
                </a:r>
                <a:r>
                  <a:rPr lang="zh-CN" altLang="en-US" sz="2000" b="1">
                    <a:ea typeface="宋体" panose="02010600030101010101" pitchFamily="2" charset="-122"/>
                  </a:rPr>
                  <a:t>输入                </a:t>
                </a:r>
                <a:r>
                  <a:rPr lang="zh-CN" altLang="en-US" sz="2000" b="1">
                    <a:solidFill>
                      <a:schemeClr val="hlink"/>
                    </a:solidFill>
                    <a:ea typeface="宋体" panose="02010600030101010101" pitchFamily="2" charset="-122"/>
                  </a:rPr>
                  <a:t>输出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 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A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B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 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i-1 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S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</a:t>
                </a:r>
                <a:endParaRPr lang="en-US" altLang="zh-CN" sz="2000" b="1"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      </a:t>
                </a:r>
                <a:r>
                  <a:rPr lang="en-US" altLang="zh-CN" sz="2000">
                    <a:ea typeface="宋体" panose="02010600030101010101" pitchFamily="2" charset="-122"/>
                  </a:rPr>
                  <a:t>0      0      0        0        0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0      0      1        1        0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0      1      0        1        0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0      1      1        0        1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1      0      0        1        0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1      0      1        0        1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1      1      0        0        1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1      1      1        1        1</a:t>
                </a:r>
              </a:p>
            </p:txBody>
          </p:sp>
          <p:sp>
            <p:nvSpPr>
              <p:cNvPr id="64528" name="Line 8">
                <a:extLst>
                  <a:ext uri="{FF2B5EF4-FFF2-40B4-BE49-F238E27FC236}">
                    <a16:creationId xmlns:a16="http://schemas.microsoft.com/office/drawing/2014/main" id="{ADC9F098-4297-604D-AEF4-FE645FCDE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680"/>
                <a:ext cx="0" cy="19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29" name="Line 9">
                <a:extLst>
                  <a:ext uri="{FF2B5EF4-FFF2-40B4-BE49-F238E27FC236}">
                    <a16:creationId xmlns:a16="http://schemas.microsoft.com/office/drawing/2014/main" id="{0692BBE3-EF29-2E4A-9753-A9D237EE7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6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30" name="Line 10">
                <a:extLst>
                  <a:ext uri="{FF2B5EF4-FFF2-40B4-BE49-F238E27FC236}">
                    <a16:creationId xmlns:a16="http://schemas.microsoft.com/office/drawing/2014/main" id="{92912335-589D-214A-B735-EC5E84557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680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4526" name="Line 11">
              <a:extLst>
                <a:ext uri="{FF2B5EF4-FFF2-40B4-BE49-F238E27FC236}">
                  <a16:creationId xmlns:a16="http://schemas.microsoft.com/office/drawing/2014/main" id="{705E9DBF-651E-A84A-819D-3A999055B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87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4060" name="Line 12">
            <a:extLst>
              <a:ext uri="{FF2B5EF4-FFF2-40B4-BE49-F238E27FC236}">
                <a16:creationId xmlns:a16="http://schemas.microsoft.com/office/drawing/2014/main" id="{FB892773-6BAC-5F4F-9598-90E095946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447800"/>
            <a:ext cx="0" cy="52578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61" name="Text Box 13">
            <a:extLst>
              <a:ext uri="{FF2B5EF4-FFF2-40B4-BE49-F238E27FC236}">
                <a16:creationId xmlns:a16="http://schemas.microsoft.com/office/drawing/2014/main" id="{98B8B8E4-CE21-F743-8F22-22D73C49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86400"/>
            <a:ext cx="2174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（</a:t>
            </a:r>
            <a:r>
              <a:rPr lang="en-US" altLang="zh-CN" sz="2400" b="1">
                <a:ea typeface="宋体" panose="02010600030101010101" pitchFamily="2" charset="-122"/>
              </a:rPr>
              <a:t>2</a:t>
            </a:r>
            <a:r>
              <a:rPr lang="zh-CN" altLang="en-US" sz="2400" b="1">
                <a:ea typeface="宋体" panose="02010600030101010101" pitchFamily="2" charset="-122"/>
              </a:rPr>
              <a:t>）输出函数</a:t>
            </a:r>
          </a:p>
        </p:txBody>
      </p:sp>
      <p:sp>
        <p:nvSpPr>
          <p:cNvPr id="514062" name="Rectangle 14">
            <a:extLst>
              <a:ext uri="{FF2B5EF4-FFF2-40B4-BE49-F238E27FC236}">
                <a16:creationId xmlns:a16="http://schemas.microsoft.com/office/drawing/2014/main" id="{60D57B74-42D9-B64B-A5CF-13B9F6151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06538"/>
            <a:ext cx="32766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S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= </a:t>
            </a:r>
            <a:r>
              <a:rPr lang="en-US" altLang="zh-CN" sz="2400" i="1"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itchFamily="2" charset="2"/>
              </a:rPr>
              <a:t> </a:t>
            </a:r>
            <a:r>
              <a:rPr lang="en-US" altLang="zh-CN" sz="2400" i="1"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itchFamily="2" charset="2"/>
              </a:rPr>
              <a:t>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ea typeface="宋体" panose="02010600030101010101" pitchFamily="2" charset="-122"/>
              </a:rPr>
              <a:t>i-1</a:t>
            </a:r>
          </a:p>
          <a:p>
            <a:pPr ea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= (</a:t>
            </a:r>
            <a:r>
              <a:rPr lang="en-US" altLang="zh-CN" sz="2400" i="1"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itchFamily="2" charset="2"/>
              </a:rPr>
              <a:t> </a:t>
            </a:r>
            <a:r>
              <a:rPr lang="en-US" altLang="zh-CN" sz="2400" i="1"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)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ea typeface="宋体" panose="02010600030101010101" pitchFamily="2" charset="-122"/>
              </a:rPr>
              <a:t>i-1</a:t>
            </a:r>
            <a:r>
              <a:rPr lang="zh-CN" altLang="en-US" sz="2400">
                <a:ea typeface="宋体" panose="02010600030101010101" pitchFamily="2" charset="-122"/>
                <a:sym typeface="Symbol" pitchFamily="2" charset="2"/>
              </a:rPr>
              <a:t>＋</a:t>
            </a:r>
            <a:r>
              <a:rPr lang="en-US" altLang="zh-CN" sz="2400" i="1"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 i="1"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C412AFE6-8F7F-1245-B176-9ED425ADE3C2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2590800"/>
            <a:ext cx="4244975" cy="2286000"/>
            <a:chOff x="3024" y="1632"/>
            <a:chExt cx="2674" cy="1440"/>
          </a:xfrm>
        </p:grpSpPr>
        <p:pic>
          <p:nvPicPr>
            <p:cNvPr id="64523" name="Picture 16">
              <a:extLst>
                <a:ext uri="{FF2B5EF4-FFF2-40B4-BE49-F238E27FC236}">
                  <a16:creationId xmlns:a16="http://schemas.microsoft.com/office/drawing/2014/main" id="{586A8673-8C88-7746-AEB1-50E15438D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867"/>
              <a:ext cx="2194" cy="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4" name="Text Box 15">
              <a:extLst>
                <a:ext uri="{FF2B5EF4-FFF2-40B4-BE49-F238E27FC236}">
                  <a16:creationId xmlns:a16="http://schemas.microsoft.com/office/drawing/2014/main" id="{E4315C5F-B7E1-B642-A3D0-A475F4A79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32"/>
              <a:ext cx="11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ea typeface="宋体" panose="02010600030101010101" pitchFamily="2" charset="-122"/>
                </a:rPr>
                <a:t>（</a:t>
              </a:r>
              <a:r>
                <a:rPr lang="en-US" altLang="zh-CN" sz="2400" b="1">
                  <a:ea typeface="宋体" panose="02010600030101010101" pitchFamily="2" charset="-122"/>
                </a:rPr>
                <a:t>3</a:t>
              </a:r>
              <a:r>
                <a:rPr lang="zh-CN" altLang="en-US" sz="2400" b="1">
                  <a:ea typeface="宋体" panose="02010600030101010101" pitchFamily="2" charset="-122"/>
                </a:rPr>
                <a:t>）逻辑图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DE4AE71B-8545-0F41-8F21-94E4C18787C8}"/>
              </a:ext>
            </a:extLst>
          </p:cNvPr>
          <p:cNvGrpSpPr>
            <a:grpSpLocks/>
          </p:cNvGrpSpPr>
          <p:nvPr/>
        </p:nvGrpSpPr>
        <p:grpSpPr bwMode="auto">
          <a:xfrm>
            <a:off x="4881563" y="5029200"/>
            <a:ext cx="4186237" cy="1239838"/>
            <a:chOff x="3075" y="3168"/>
            <a:chExt cx="2637" cy="781"/>
          </a:xfrm>
        </p:grpSpPr>
        <p:sp>
          <p:nvSpPr>
            <p:cNvPr id="64521" name="Text Box 17">
              <a:extLst>
                <a:ext uri="{FF2B5EF4-FFF2-40B4-BE49-F238E27FC236}">
                  <a16:creationId xmlns:a16="http://schemas.microsoft.com/office/drawing/2014/main" id="{D2E852BC-DABE-0047-9CB2-065E3A6FC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5" y="3168"/>
              <a:ext cx="13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）逻辑符号</a:t>
              </a:r>
              <a:endParaRPr lang="zh-CN" altLang="en-US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64522" name="Picture 18">
              <a:extLst>
                <a:ext uri="{FF2B5EF4-FFF2-40B4-BE49-F238E27FC236}">
                  <a16:creationId xmlns:a16="http://schemas.microsoft.com/office/drawing/2014/main" id="{3BDC0A93-8162-C74A-AD70-9C0AA7193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3312"/>
              <a:ext cx="1296" cy="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61" grpId="0" autoUpdateAnimBg="0"/>
      <p:bldP spid="51406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10C20A9-241C-2846-9CCD-B7AD4B6220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>
                <a:solidFill>
                  <a:schemeClr val="tx1"/>
                </a:solidFill>
                <a:latin typeface="隶书" charset="0"/>
              </a:rPr>
              <a:t>加法运算电路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7235964-6F82-534E-9D41-B27F84CC0A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4684712" cy="17526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/>
              <a:t>串行进位加法器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200">
                <a:ea typeface="宋体" charset="-122"/>
              </a:rPr>
              <a:t>优点：电路容易实现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200">
                <a:ea typeface="宋体" charset="-122"/>
              </a:rPr>
              <a:t>缺点：速度慢</a:t>
            </a:r>
          </a:p>
        </p:txBody>
      </p:sp>
      <p:graphicFrame>
        <p:nvGraphicFramePr>
          <p:cNvPr id="348165" name="Object 5">
            <a:extLst>
              <a:ext uri="{FF2B5EF4-FFF2-40B4-BE49-F238E27FC236}">
                <a16:creationId xmlns:a16="http://schemas.microsoft.com/office/drawing/2014/main" id="{4285933F-B150-8E4F-A85B-D1AFBCD83D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613150"/>
          <a:ext cx="5486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2" name="BMP 图象" r:id="rId3" imgW="2698750" imgH="1308100" progId="Paint.Picture">
                  <p:embed/>
                </p:oleObj>
              </mc:Choice>
              <mc:Fallback>
                <p:oleObj name="BMP 图象" r:id="rId3" imgW="2698750" imgH="130810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613150"/>
                        <a:ext cx="5486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8A4E2FC2-4B00-2147-9E57-63B00ECFD84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146550"/>
            <a:ext cx="457200" cy="228600"/>
            <a:chOff x="2544" y="2400"/>
            <a:chExt cx="288" cy="144"/>
          </a:xfrm>
        </p:grpSpPr>
        <p:sp>
          <p:nvSpPr>
            <p:cNvPr id="65559" name="Line 7">
              <a:extLst>
                <a:ext uri="{FF2B5EF4-FFF2-40B4-BE49-F238E27FC236}">
                  <a16:creationId xmlns:a16="http://schemas.microsoft.com/office/drawing/2014/main" id="{228C93B0-DBD3-2D49-B61F-12D54B978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8">
              <a:extLst>
                <a:ext uri="{FF2B5EF4-FFF2-40B4-BE49-F238E27FC236}">
                  <a16:creationId xmlns:a16="http://schemas.microsoft.com/office/drawing/2014/main" id="{F61A3A17-D248-5B44-AD65-F51533EEC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00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B74785A3-0D97-1B47-8212-969F5E4FFCCF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4146550"/>
            <a:ext cx="838200" cy="1295400"/>
            <a:chOff x="3024" y="1872"/>
            <a:chExt cx="528" cy="816"/>
          </a:xfrm>
        </p:grpSpPr>
        <p:sp>
          <p:nvSpPr>
            <p:cNvPr id="65554" name="Line 10">
              <a:extLst>
                <a:ext uri="{FF2B5EF4-FFF2-40B4-BE49-F238E27FC236}">
                  <a16:creationId xmlns:a16="http://schemas.microsoft.com/office/drawing/2014/main" id="{0E5B94D3-D69D-1748-989D-5EF5EA8B5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544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Line 11">
              <a:extLst>
                <a:ext uri="{FF2B5EF4-FFF2-40B4-BE49-F238E27FC236}">
                  <a16:creationId xmlns:a16="http://schemas.microsoft.com/office/drawing/2014/main" id="{E5E8F8F4-AE5B-894C-A33B-B8BC8F9D7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1872"/>
              <a:ext cx="0" cy="81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6" name="Line 12">
              <a:extLst>
                <a:ext uri="{FF2B5EF4-FFF2-40B4-BE49-F238E27FC236}">
                  <a16:creationId xmlns:a16="http://schemas.microsoft.com/office/drawing/2014/main" id="{93F0DF1B-464D-4440-9832-291830D46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872"/>
              <a:ext cx="240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Line 13">
              <a:extLst>
                <a:ext uri="{FF2B5EF4-FFF2-40B4-BE49-F238E27FC236}">
                  <a16:creationId xmlns:a16="http://schemas.microsoft.com/office/drawing/2014/main" id="{A4D3BC19-3EB6-7C46-B9C7-DE893AC39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872"/>
              <a:ext cx="0" cy="192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14">
              <a:extLst>
                <a:ext uri="{FF2B5EF4-FFF2-40B4-BE49-F238E27FC236}">
                  <a16:creationId xmlns:a16="http://schemas.microsoft.com/office/drawing/2014/main" id="{D841636B-EE29-F64E-A307-73959F06C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2688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E693781B-085B-E944-B658-5E8D569A321F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4222750"/>
            <a:ext cx="838200" cy="1295400"/>
            <a:chOff x="3792" y="1920"/>
            <a:chExt cx="528" cy="816"/>
          </a:xfrm>
        </p:grpSpPr>
        <p:sp>
          <p:nvSpPr>
            <p:cNvPr id="65549" name="Line 16">
              <a:extLst>
                <a:ext uri="{FF2B5EF4-FFF2-40B4-BE49-F238E27FC236}">
                  <a16:creationId xmlns:a16="http://schemas.microsoft.com/office/drawing/2014/main" id="{651C64AC-C745-0848-838F-AB874B45F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592"/>
              <a:ext cx="0" cy="9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0" name="Line 17">
              <a:extLst>
                <a:ext uri="{FF2B5EF4-FFF2-40B4-BE49-F238E27FC236}">
                  <a16:creationId xmlns:a16="http://schemas.microsoft.com/office/drawing/2014/main" id="{004AC7CD-6DC0-0446-AC0B-C105FF5CF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920"/>
              <a:ext cx="0" cy="81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1" name="Line 18">
              <a:extLst>
                <a:ext uri="{FF2B5EF4-FFF2-40B4-BE49-F238E27FC236}">
                  <a16:creationId xmlns:a16="http://schemas.microsoft.com/office/drawing/2014/main" id="{7B0647F8-EA05-3844-B01C-0A6467114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920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2" name="Line 19">
              <a:extLst>
                <a:ext uri="{FF2B5EF4-FFF2-40B4-BE49-F238E27FC236}">
                  <a16:creationId xmlns:a16="http://schemas.microsoft.com/office/drawing/2014/main" id="{1B2DAABC-FB54-2848-8CC2-5824217E0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3" name="Line 20">
              <a:extLst>
                <a:ext uri="{FF2B5EF4-FFF2-40B4-BE49-F238E27FC236}">
                  <a16:creationId xmlns:a16="http://schemas.microsoft.com/office/drawing/2014/main" id="{DA8029B5-D3B6-5A4B-8BAA-7391570C6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688"/>
              <a:ext cx="240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1">
            <a:extLst>
              <a:ext uri="{FF2B5EF4-FFF2-40B4-BE49-F238E27FC236}">
                <a16:creationId xmlns:a16="http://schemas.microsoft.com/office/drawing/2014/main" id="{194E3EC6-A1CE-9E4D-8EE4-86207D2AF264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222750"/>
            <a:ext cx="838200" cy="1295400"/>
            <a:chOff x="4512" y="1920"/>
            <a:chExt cx="528" cy="816"/>
          </a:xfrm>
        </p:grpSpPr>
        <p:sp>
          <p:nvSpPr>
            <p:cNvPr id="65544" name="Line 22">
              <a:extLst>
                <a:ext uri="{FF2B5EF4-FFF2-40B4-BE49-F238E27FC236}">
                  <a16:creationId xmlns:a16="http://schemas.microsoft.com/office/drawing/2014/main" id="{7D705865-9C4D-694F-A385-F5FA85696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544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5" name="Line 23">
              <a:extLst>
                <a:ext uri="{FF2B5EF4-FFF2-40B4-BE49-F238E27FC236}">
                  <a16:creationId xmlns:a16="http://schemas.microsoft.com/office/drawing/2014/main" id="{42B69AD1-E353-AA43-8016-E652D2172F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1920"/>
              <a:ext cx="0" cy="81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6" name="Line 24">
              <a:extLst>
                <a:ext uri="{FF2B5EF4-FFF2-40B4-BE49-F238E27FC236}">
                  <a16:creationId xmlns:a16="http://schemas.microsoft.com/office/drawing/2014/main" id="{3F02B76D-6024-0942-8375-8771B04E0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920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7" name="Line 25">
              <a:extLst>
                <a:ext uri="{FF2B5EF4-FFF2-40B4-BE49-F238E27FC236}">
                  <a16:creationId xmlns:a16="http://schemas.microsoft.com/office/drawing/2014/main" id="{93A4F8AC-C4C2-EC42-8DD2-54F26D840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920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8" name="Line 26">
              <a:extLst>
                <a:ext uri="{FF2B5EF4-FFF2-40B4-BE49-F238E27FC236}">
                  <a16:creationId xmlns:a16="http://schemas.microsoft.com/office/drawing/2014/main" id="{87EE2828-FC25-5A40-B5E5-E5DD388C7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2736"/>
              <a:ext cx="240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4FF86A4-9F49-FF41-9AF1-1E88FD99A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：试分析下图所示逻辑电路的功能</a:t>
            </a:r>
            <a:r>
              <a:rPr lang="zh-CN" altLang="en-US" sz="2000" b="1">
                <a:solidFill>
                  <a:schemeClr val="tx1"/>
                </a:solidFill>
                <a:ea typeface="宋体" charset="-122"/>
              </a:rPr>
              <a:t>。</a:t>
            </a:r>
          </a:p>
        </p:txBody>
      </p:sp>
      <p:sp>
        <p:nvSpPr>
          <p:cNvPr id="485383" name="Text Box 7">
            <a:extLst>
              <a:ext uri="{FF2B5EF4-FFF2-40B4-BE49-F238E27FC236}">
                <a16:creationId xmlns:a16="http://schemas.microsoft.com/office/drawing/2014/main" id="{412188A0-5306-3844-B4CB-B2EEAEB33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209800"/>
            <a:ext cx="40290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zh-CN" altLang="en-US" b="1">
                <a:latin typeface="Times New Roman" charset="0"/>
                <a:ea typeface="黑体" charset="-122"/>
              </a:rPr>
              <a:t>解：</a:t>
            </a:r>
            <a:r>
              <a:rPr lang="zh-CN" altLang="en-US" sz="2000" b="1">
                <a:latin typeface="Times New Roman" charset="0"/>
              </a:rPr>
              <a:t>该电路为二级组合电路。</a:t>
            </a:r>
          </a:p>
        </p:txBody>
      </p:sp>
      <p:sp>
        <p:nvSpPr>
          <p:cNvPr id="485384" name="Text Box 8">
            <a:extLst>
              <a:ext uri="{FF2B5EF4-FFF2-40B4-BE49-F238E27FC236}">
                <a16:creationId xmlns:a16="http://schemas.microsoft.com/office/drawing/2014/main" id="{3EF87710-CA4F-D747-8890-8349CA3E4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7620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en-US" altLang="zh-CN" sz="2000" b="1">
                <a:latin typeface="Times New Roman" charset="0"/>
                <a:ea typeface="幼圆" charset="0"/>
              </a:rPr>
              <a:t>        </a:t>
            </a:r>
            <a:r>
              <a:rPr lang="zh-CN" altLang="en-US" sz="2000" b="1">
                <a:solidFill>
                  <a:schemeClr val="hlink"/>
                </a:solidFill>
                <a:latin typeface="Times New Roman" charset="0"/>
                <a:ea typeface="幼圆" charset="0"/>
              </a:rPr>
              <a:t>组合电路的级数 </a:t>
            </a:r>
            <a:r>
              <a:rPr lang="zh-CN" altLang="en-US" sz="2000" b="1">
                <a:latin typeface="Times New Roman" charset="0"/>
                <a:ea typeface="幼圆" charset="0"/>
              </a:rPr>
              <a:t>是指输入信号从输入端到输出端所经历的逻辑门数的最大数目。</a:t>
            </a:r>
          </a:p>
        </p:txBody>
      </p:sp>
      <p:grpSp>
        <p:nvGrpSpPr>
          <p:cNvPr id="485395" name="Group 19">
            <a:extLst>
              <a:ext uri="{FF2B5EF4-FFF2-40B4-BE49-F238E27FC236}">
                <a16:creationId xmlns:a16="http://schemas.microsoft.com/office/drawing/2014/main" id="{4464D5D7-3FDC-AE46-A46A-E21C649E15F0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2927350"/>
            <a:ext cx="3390900" cy="1876425"/>
            <a:chOff x="1024" y="1844"/>
            <a:chExt cx="2136" cy="1182"/>
          </a:xfrm>
        </p:grpSpPr>
        <p:sp>
          <p:nvSpPr>
            <p:cNvPr id="9226" name="Text Box 9">
              <a:extLst>
                <a:ext uri="{FF2B5EF4-FFF2-40B4-BE49-F238E27FC236}">
                  <a16:creationId xmlns:a16="http://schemas.microsoft.com/office/drawing/2014/main" id="{3B771F9C-7AD8-7841-9930-78E0FDBFD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" y="1844"/>
              <a:ext cx="213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200" b="1">
                  <a:ea typeface="宋体" panose="02010600030101010101" pitchFamily="2" charset="-122"/>
                </a:rPr>
                <a:t>(1) </a:t>
              </a:r>
              <a:r>
                <a:rPr lang="zh-CN" altLang="en-US" sz="2200" b="1">
                  <a:ea typeface="宋体" panose="02010600030101010101" pitchFamily="2" charset="-122"/>
                </a:rPr>
                <a:t>写出电路的逻辑表达式</a:t>
              </a:r>
            </a:p>
          </p:txBody>
        </p:sp>
        <p:graphicFrame>
          <p:nvGraphicFramePr>
            <p:cNvPr id="19466" name="Object 11">
              <a:extLst>
                <a:ext uri="{FF2B5EF4-FFF2-40B4-BE49-F238E27FC236}">
                  <a16:creationId xmlns:a16="http://schemas.microsoft.com/office/drawing/2014/main" id="{F2B9D6C0-63AC-754F-B362-94C4D3DDD3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9" y="2112"/>
            <a:ext cx="1471" cy="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9" name="公式" r:id="rId3" imgW="27800300" imgH="17259300" progId="Equation.3">
                    <p:embed/>
                  </p:oleObj>
                </mc:Choice>
                <mc:Fallback>
                  <p:oleObj name="公式" r:id="rId3" imgW="27800300" imgH="17259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9" y="2112"/>
                          <a:ext cx="1471" cy="9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5391" name="Group 15">
            <a:extLst>
              <a:ext uri="{FF2B5EF4-FFF2-40B4-BE49-F238E27FC236}">
                <a16:creationId xmlns:a16="http://schemas.microsoft.com/office/drawing/2014/main" id="{0EC55C66-94B2-6D47-B857-0369106BC6B7}"/>
              </a:ext>
            </a:extLst>
          </p:cNvPr>
          <p:cNvGrpSpPr>
            <a:grpSpLocks/>
          </p:cNvGrpSpPr>
          <p:nvPr/>
        </p:nvGrpSpPr>
        <p:grpSpPr bwMode="auto">
          <a:xfrm>
            <a:off x="1652588" y="5159375"/>
            <a:ext cx="6881812" cy="1317625"/>
            <a:chOff x="1041" y="2998"/>
            <a:chExt cx="3423" cy="830"/>
          </a:xfrm>
        </p:grpSpPr>
        <p:sp>
          <p:nvSpPr>
            <p:cNvPr id="9224" name="Text Box 13">
              <a:extLst>
                <a:ext uri="{FF2B5EF4-FFF2-40B4-BE49-F238E27FC236}">
                  <a16:creationId xmlns:a16="http://schemas.microsoft.com/office/drawing/2014/main" id="{21667794-B2F4-6643-818B-96341E3DB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1" y="2998"/>
              <a:ext cx="15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200" b="1">
                  <a:ea typeface="宋体" panose="02010600030101010101" pitchFamily="2" charset="-122"/>
                </a:rPr>
                <a:t>(2) </a:t>
              </a:r>
              <a:r>
                <a:rPr lang="zh-CN" altLang="en-US" sz="2200" b="1">
                  <a:ea typeface="宋体" panose="02010600030101010101" pitchFamily="2" charset="-122"/>
                </a:rPr>
                <a:t>描述电路的逻辑功能</a:t>
              </a:r>
            </a:p>
          </p:txBody>
        </p:sp>
        <p:sp>
          <p:nvSpPr>
            <p:cNvPr id="9225" name="Text Box 14">
              <a:extLst>
                <a:ext uri="{FF2B5EF4-FFF2-40B4-BE49-F238E27FC236}">
                  <a16:creationId xmlns:a16="http://schemas.microsoft.com/office/drawing/2014/main" id="{DCD5978B-9D00-9E4D-BDE2-BC7461F5E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264"/>
              <a:ext cx="3168" cy="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Aft>
                  <a:spcPct val="20000"/>
                </a:spcAft>
                <a:defRPr/>
              </a:pPr>
              <a:r>
                <a:rPr lang="en-US" altLang="zh-CN" sz="2000" b="1">
                  <a:latin typeface="宋体" charset="-122"/>
                </a:rPr>
                <a:t>    </a:t>
              </a:r>
              <a:r>
                <a:rPr lang="zh-CN" altLang="en-US" sz="2200" b="1">
                  <a:latin typeface="宋体" charset="-122"/>
                </a:rPr>
                <a:t>该函数表达式比较简单，不用列真值表，由表达式可知此电路是一个</a:t>
              </a:r>
              <a:r>
                <a:rPr lang="zh-CN" altLang="en-US" sz="2200" b="1">
                  <a:solidFill>
                    <a:srgbClr val="FF6600"/>
                  </a:solidFill>
                  <a:latin typeface="宋体" charset="-122"/>
                </a:rPr>
                <a:t>异或</a:t>
              </a:r>
              <a:r>
                <a:rPr lang="zh-CN" altLang="en-US" sz="2200" b="1">
                  <a:latin typeface="宋体" charset="-122"/>
                </a:rPr>
                <a:t>电路。</a:t>
              </a:r>
              <a:r>
                <a:rPr lang="zh-CN" altLang="en-US" sz="2200" b="1">
                  <a:latin typeface="Times New Roman" charset="0"/>
                </a:rPr>
                <a:t> </a:t>
              </a:r>
            </a:p>
          </p:txBody>
        </p:sp>
      </p:grpSp>
      <p:graphicFrame>
        <p:nvGraphicFramePr>
          <p:cNvPr id="19462" name="Object 18">
            <a:extLst>
              <a:ext uri="{FF2B5EF4-FFF2-40B4-BE49-F238E27FC236}">
                <a16:creationId xmlns:a16="http://schemas.microsoft.com/office/drawing/2014/main" id="{9577E21E-ACEF-E342-BF96-6C41171CA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8763" y="2438400"/>
          <a:ext cx="3652837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Visio" r:id="rId5" imgW="17119600" imgH="10185400" progId="Visio.Drawing.11">
                  <p:embed/>
                </p:oleObj>
              </mc:Choice>
              <mc:Fallback>
                <p:oleObj name="Visio" r:id="rId5" imgW="17119600" imgH="10185400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2438400"/>
                        <a:ext cx="3652837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3" grpId="0" autoUpdateAnimBg="0"/>
      <p:bldP spid="485384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A78CF15B-DD37-D043-AC3F-F593FD0ED7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>
                <a:solidFill>
                  <a:schemeClr val="tx1"/>
                </a:solidFill>
                <a:latin typeface="隶书" charset="0"/>
              </a:rPr>
              <a:t>加法运算电路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9AA228A-4356-3643-B675-F09649D553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4684712" cy="17526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/>
              <a:t>串行进位加法器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200">
                <a:ea typeface="宋体" charset="-122"/>
              </a:rPr>
              <a:t>优点：电路容易实现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200">
                <a:ea typeface="宋体" charset="-122"/>
              </a:rPr>
              <a:t>缺点：速度慢</a:t>
            </a:r>
          </a:p>
        </p:txBody>
      </p:sp>
      <p:graphicFrame>
        <p:nvGraphicFramePr>
          <p:cNvPr id="66563" name="Object 5">
            <a:extLst>
              <a:ext uri="{FF2B5EF4-FFF2-40B4-BE49-F238E27FC236}">
                <a16:creationId xmlns:a16="http://schemas.microsoft.com/office/drawing/2014/main" id="{6B2EF751-6B6D-5842-9154-651841584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429000"/>
          <a:ext cx="5486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7" name="BMP 图象" r:id="rId3" imgW="2698750" imgH="1308100" progId="Paint.Picture">
                  <p:embed/>
                </p:oleObj>
              </mc:Choice>
              <mc:Fallback>
                <p:oleObj name="BMP 图象" r:id="rId3" imgW="2698750" imgH="130810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5486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4" name="Group 6">
            <a:extLst>
              <a:ext uri="{FF2B5EF4-FFF2-40B4-BE49-F238E27FC236}">
                <a16:creationId xmlns:a16="http://schemas.microsoft.com/office/drawing/2014/main" id="{39BDCCF3-2383-9A47-AD45-EDE1372BCF62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962400"/>
            <a:ext cx="457200" cy="228600"/>
            <a:chOff x="2544" y="2400"/>
            <a:chExt cx="288" cy="144"/>
          </a:xfrm>
        </p:grpSpPr>
        <p:sp>
          <p:nvSpPr>
            <p:cNvPr id="66584" name="Line 7">
              <a:extLst>
                <a:ext uri="{FF2B5EF4-FFF2-40B4-BE49-F238E27FC236}">
                  <a16:creationId xmlns:a16="http://schemas.microsoft.com/office/drawing/2014/main" id="{7C814353-79A9-914B-B0F9-CE892911C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5" name="Line 8">
              <a:extLst>
                <a:ext uri="{FF2B5EF4-FFF2-40B4-BE49-F238E27FC236}">
                  <a16:creationId xmlns:a16="http://schemas.microsoft.com/office/drawing/2014/main" id="{0363D5D1-225A-7748-A13F-7F1855B75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00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565" name="Group 9">
            <a:extLst>
              <a:ext uri="{FF2B5EF4-FFF2-40B4-BE49-F238E27FC236}">
                <a16:creationId xmlns:a16="http://schemas.microsoft.com/office/drawing/2014/main" id="{B4333AC4-417F-E74E-91E9-332837C184E5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962400"/>
            <a:ext cx="838200" cy="1295400"/>
            <a:chOff x="3024" y="1872"/>
            <a:chExt cx="528" cy="816"/>
          </a:xfrm>
        </p:grpSpPr>
        <p:sp>
          <p:nvSpPr>
            <p:cNvPr id="66579" name="Line 10">
              <a:extLst>
                <a:ext uri="{FF2B5EF4-FFF2-40B4-BE49-F238E27FC236}">
                  <a16:creationId xmlns:a16="http://schemas.microsoft.com/office/drawing/2014/main" id="{8168DCEB-0F65-E347-AEA7-B267BE222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544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0" name="Line 11">
              <a:extLst>
                <a:ext uri="{FF2B5EF4-FFF2-40B4-BE49-F238E27FC236}">
                  <a16:creationId xmlns:a16="http://schemas.microsoft.com/office/drawing/2014/main" id="{EE44C44F-4E33-9148-8785-5C274D25E1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1872"/>
              <a:ext cx="0" cy="81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1" name="Line 12">
              <a:extLst>
                <a:ext uri="{FF2B5EF4-FFF2-40B4-BE49-F238E27FC236}">
                  <a16:creationId xmlns:a16="http://schemas.microsoft.com/office/drawing/2014/main" id="{74A11104-8E15-5F43-AB47-345947F81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872"/>
              <a:ext cx="240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2" name="Line 13">
              <a:extLst>
                <a:ext uri="{FF2B5EF4-FFF2-40B4-BE49-F238E27FC236}">
                  <a16:creationId xmlns:a16="http://schemas.microsoft.com/office/drawing/2014/main" id="{5BDA37AF-90CC-5B41-B652-D3A3E64A6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872"/>
              <a:ext cx="0" cy="192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3" name="Line 14">
              <a:extLst>
                <a:ext uri="{FF2B5EF4-FFF2-40B4-BE49-F238E27FC236}">
                  <a16:creationId xmlns:a16="http://schemas.microsoft.com/office/drawing/2014/main" id="{FBBD0965-ADC9-2D43-A76E-4EA842600D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2688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566" name="Group 15">
            <a:extLst>
              <a:ext uri="{FF2B5EF4-FFF2-40B4-BE49-F238E27FC236}">
                <a16:creationId xmlns:a16="http://schemas.microsoft.com/office/drawing/2014/main" id="{D5860945-D5EE-6A42-9277-1EFBB28ADFEB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4038600"/>
            <a:ext cx="838200" cy="1295400"/>
            <a:chOff x="3792" y="1920"/>
            <a:chExt cx="528" cy="816"/>
          </a:xfrm>
        </p:grpSpPr>
        <p:sp>
          <p:nvSpPr>
            <p:cNvPr id="66574" name="Line 16">
              <a:extLst>
                <a:ext uri="{FF2B5EF4-FFF2-40B4-BE49-F238E27FC236}">
                  <a16:creationId xmlns:a16="http://schemas.microsoft.com/office/drawing/2014/main" id="{989D45D3-C4C1-0C42-9B02-A03307639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592"/>
              <a:ext cx="0" cy="9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" name="Line 17">
              <a:extLst>
                <a:ext uri="{FF2B5EF4-FFF2-40B4-BE49-F238E27FC236}">
                  <a16:creationId xmlns:a16="http://schemas.microsoft.com/office/drawing/2014/main" id="{3E421899-44DD-7244-88E4-CBEEF318C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920"/>
              <a:ext cx="0" cy="81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6" name="Line 18">
              <a:extLst>
                <a:ext uri="{FF2B5EF4-FFF2-40B4-BE49-F238E27FC236}">
                  <a16:creationId xmlns:a16="http://schemas.microsoft.com/office/drawing/2014/main" id="{2C9114D7-013E-0C48-ABF9-1D7B60568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920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7" name="Line 19">
              <a:extLst>
                <a:ext uri="{FF2B5EF4-FFF2-40B4-BE49-F238E27FC236}">
                  <a16:creationId xmlns:a16="http://schemas.microsoft.com/office/drawing/2014/main" id="{43D6D795-A146-D445-9C59-700622DC4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8" name="Line 20">
              <a:extLst>
                <a:ext uri="{FF2B5EF4-FFF2-40B4-BE49-F238E27FC236}">
                  <a16:creationId xmlns:a16="http://schemas.microsoft.com/office/drawing/2014/main" id="{8A72DEAE-49FB-BA40-8466-85866CA06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688"/>
              <a:ext cx="240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567" name="Group 21">
            <a:extLst>
              <a:ext uri="{FF2B5EF4-FFF2-40B4-BE49-F238E27FC236}">
                <a16:creationId xmlns:a16="http://schemas.microsoft.com/office/drawing/2014/main" id="{348C0155-26E4-EC44-B31F-CDE3049746F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038600"/>
            <a:ext cx="838200" cy="1295400"/>
            <a:chOff x="4512" y="1920"/>
            <a:chExt cx="528" cy="816"/>
          </a:xfrm>
        </p:grpSpPr>
        <p:sp>
          <p:nvSpPr>
            <p:cNvPr id="66569" name="Line 22">
              <a:extLst>
                <a:ext uri="{FF2B5EF4-FFF2-40B4-BE49-F238E27FC236}">
                  <a16:creationId xmlns:a16="http://schemas.microsoft.com/office/drawing/2014/main" id="{6B3FB477-2F1B-D548-988C-176C0F18B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544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0" name="Line 23">
              <a:extLst>
                <a:ext uri="{FF2B5EF4-FFF2-40B4-BE49-F238E27FC236}">
                  <a16:creationId xmlns:a16="http://schemas.microsoft.com/office/drawing/2014/main" id="{960B0ACC-031F-FE43-B1E5-62B85C6AF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1920"/>
              <a:ext cx="0" cy="816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" name="Line 24">
              <a:extLst>
                <a:ext uri="{FF2B5EF4-FFF2-40B4-BE49-F238E27FC236}">
                  <a16:creationId xmlns:a16="http://schemas.microsoft.com/office/drawing/2014/main" id="{59CFCCD5-290E-DE47-90BD-F35F19360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920"/>
              <a:ext cx="288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" name="Line 25">
              <a:extLst>
                <a:ext uri="{FF2B5EF4-FFF2-40B4-BE49-F238E27FC236}">
                  <a16:creationId xmlns:a16="http://schemas.microsoft.com/office/drawing/2014/main" id="{734F8FB5-C970-0549-B62F-5785832B8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920"/>
              <a:ext cx="0" cy="14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3" name="Line 26">
              <a:extLst>
                <a:ext uri="{FF2B5EF4-FFF2-40B4-BE49-F238E27FC236}">
                  <a16:creationId xmlns:a16="http://schemas.microsoft.com/office/drawing/2014/main" id="{B78A07CA-A7C0-FE40-93EE-86152A55C1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2736"/>
              <a:ext cx="240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66568" name="Picture 27">
            <a:extLst>
              <a:ext uri="{FF2B5EF4-FFF2-40B4-BE49-F238E27FC236}">
                <a16:creationId xmlns:a16="http://schemas.microsoft.com/office/drawing/2014/main" id="{77A44AB6-D625-E848-B2C4-9F0BC7FE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30480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76F1C6A-6378-8844-B40B-FB9893679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 dirty="0"/>
              <a:t>全加器</a:t>
            </a:r>
          </a:p>
        </p:txBody>
      </p:sp>
      <p:sp>
        <p:nvSpPr>
          <p:cNvPr id="67586" name="文本框 16">
            <a:extLst>
              <a:ext uri="{FF2B5EF4-FFF2-40B4-BE49-F238E27FC236}">
                <a16:creationId xmlns:a16="http://schemas.microsoft.com/office/drawing/2014/main" id="{B5C2813F-82E4-D846-8614-FF93B2FE7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47800"/>
            <a:ext cx="5481638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Fadd(a,b,Cin,Cout,Sum);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input a,b,Cin;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output Cout,Sum;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wire x,y,z;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24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xor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xor1(x,a,b);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xor2(Sum,x,Cin);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and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and1(y,a,b);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and2(z,Cin,x);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or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or1(Cout,y,z);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  <a:endParaRPr lang="zh-CN" altLang="en-US" sz="240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7587" name="Group 5">
            <a:extLst>
              <a:ext uri="{FF2B5EF4-FFF2-40B4-BE49-F238E27FC236}">
                <a16:creationId xmlns:a16="http://schemas.microsoft.com/office/drawing/2014/main" id="{4C4C5508-8CEB-B44E-8EC4-DD2C42A0E349}"/>
              </a:ext>
            </a:extLst>
          </p:cNvPr>
          <p:cNvGrpSpPr>
            <a:grpSpLocks/>
          </p:cNvGrpSpPr>
          <p:nvPr/>
        </p:nvGrpSpPr>
        <p:grpSpPr bwMode="auto">
          <a:xfrm>
            <a:off x="5840413" y="1728788"/>
            <a:ext cx="3124200" cy="3140075"/>
            <a:chOff x="384" y="1680"/>
            <a:chExt cx="1968" cy="1978"/>
          </a:xfrm>
        </p:grpSpPr>
        <p:grpSp>
          <p:nvGrpSpPr>
            <p:cNvPr id="67591" name="Group 6">
              <a:extLst>
                <a:ext uri="{FF2B5EF4-FFF2-40B4-BE49-F238E27FC236}">
                  <a16:creationId xmlns:a16="http://schemas.microsoft.com/office/drawing/2014/main" id="{38D02D3D-E8E8-314F-9BBF-7F0196481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680"/>
              <a:ext cx="1968" cy="1978"/>
              <a:chOff x="384" y="1680"/>
              <a:chExt cx="1968" cy="1978"/>
            </a:xfrm>
          </p:grpSpPr>
          <p:sp>
            <p:nvSpPr>
              <p:cNvPr id="67593" name="Rectangle 7">
                <a:extLst>
                  <a:ext uri="{FF2B5EF4-FFF2-40B4-BE49-F238E27FC236}">
                    <a16:creationId xmlns:a16="http://schemas.microsoft.com/office/drawing/2014/main" id="{35B39ECB-5E88-BC4E-80F8-45751A844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680"/>
                <a:ext cx="1916" cy="1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          </a:t>
                </a:r>
                <a:r>
                  <a:rPr lang="zh-CN" altLang="en-US" sz="2000" b="1">
                    <a:ea typeface="宋体" panose="02010600030101010101" pitchFamily="2" charset="-122"/>
                  </a:rPr>
                  <a:t>输入                </a:t>
                </a:r>
                <a:r>
                  <a:rPr lang="zh-CN" altLang="en-US" sz="2000" b="1">
                    <a:solidFill>
                      <a:schemeClr val="hlink"/>
                    </a:solidFill>
                    <a:ea typeface="宋体" panose="02010600030101010101" pitchFamily="2" charset="-122"/>
                  </a:rPr>
                  <a:t>输出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 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A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B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 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i-1 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S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     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C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i</a:t>
                </a:r>
                <a:endParaRPr lang="en-US" altLang="zh-CN" sz="2000" b="1"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      </a:t>
                </a:r>
                <a:r>
                  <a:rPr lang="en-US" altLang="zh-CN" sz="2000">
                    <a:ea typeface="宋体" panose="02010600030101010101" pitchFamily="2" charset="-122"/>
                  </a:rPr>
                  <a:t>0      0      0        0        0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0      0      1        1        0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0      1      0        1        0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0      1      1        0        1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1      0      0        1        0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1      0      1        0        1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1      1      0        0        1</a:t>
                </a:r>
              </a:p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       1      1      1        1        1</a:t>
                </a:r>
              </a:p>
            </p:txBody>
          </p:sp>
          <p:sp>
            <p:nvSpPr>
              <p:cNvPr id="67594" name="Line 8">
                <a:extLst>
                  <a:ext uri="{FF2B5EF4-FFF2-40B4-BE49-F238E27FC236}">
                    <a16:creationId xmlns:a16="http://schemas.microsoft.com/office/drawing/2014/main" id="{8E89103B-E1FA-F445-A4E6-6B27E1FE1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680"/>
                <a:ext cx="0" cy="19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95" name="Line 9">
                <a:extLst>
                  <a:ext uri="{FF2B5EF4-FFF2-40B4-BE49-F238E27FC236}">
                    <a16:creationId xmlns:a16="http://schemas.microsoft.com/office/drawing/2014/main" id="{06E07882-5F74-0E4B-847B-42967C5D7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6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96" name="Line 10">
                <a:extLst>
                  <a:ext uri="{FF2B5EF4-FFF2-40B4-BE49-F238E27FC236}">
                    <a16:creationId xmlns:a16="http://schemas.microsoft.com/office/drawing/2014/main" id="{7ADDEB27-1AF0-3C48-B3A5-2EFF199DE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680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7592" name="Line 11">
              <a:extLst>
                <a:ext uri="{FF2B5EF4-FFF2-40B4-BE49-F238E27FC236}">
                  <a16:creationId xmlns:a16="http://schemas.microsoft.com/office/drawing/2014/main" id="{ACF4BD6B-6A28-1C46-B28B-EBD76ABE9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87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" name="Rectangle 14">
            <a:extLst>
              <a:ext uri="{FF2B5EF4-FFF2-40B4-BE49-F238E27FC236}">
                <a16:creationId xmlns:a16="http://schemas.microsoft.com/office/drawing/2014/main" id="{2FF32E10-3E33-2045-9D58-8688B07D7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260350"/>
            <a:ext cx="32766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S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= </a:t>
            </a:r>
            <a:r>
              <a:rPr lang="en-US" altLang="zh-CN" sz="2400" i="1"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itchFamily="2" charset="2"/>
              </a:rPr>
              <a:t> </a:t>
            </a:r>
            <a:r>
              <a:rPr lang="en-US" altLang="zh-CN" sz="2400" i="1"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itchFamily="2" charset="2"/>
              </a:rPr>
              <a:t>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ea typeface="宋体" panose="02010600030101010101" pitchFamily="2" charset="-122"/>
              </a:rPr>
              <a:t>i-1</a:t>
            </a:r>
          </a:p>
          <a:p>
            <a:pPr ea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= (</a:t>
            </a:r>
            <a:r>
              <a:rPr lang="en-US" altLang="zh-CN" sz="2400" i="1"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Symbol" pitchFamily="2" charset="2"/>
              </a:rPr>
              <a:t> </a:t>
            </a:r>
            <a:r>
              <a:rPr lang="en-US" altLang="zh-CN" sz="2400" i="1"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)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baseline="-25000">
                <a:ea typeface="宋体" panose="02010600030101010101" pitchFamily="2" charset="-122"/>
              </a:rPr>
              <a:t>i-1</a:t>
            </a:r>
            <a:r>
              <a:rPr lang="zh-CN" altLang="en-US" sz="2400">
                <a:ea typeface="宋体" panose="02010600030101010101" pitchFamily="2" charset="-122"/>
                <a:sym typeface="Symbol" pitchFamily="2" charset="2"/>
              </a:rPr>
              <a:t>＋</a:t>
            </a:r>
            <a:r>
              <a:rPr lang="en-US" altLang="zh-CN" sz="2400" i="1">
                <a:ea typeface="宋体" panose="02010600030101010101" pitchFamily="2" charset="-122"/>
              </a:rPr>
              <a:t>A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  <a:r>
              <a:rPr lang="en-US" altLang="zh-CN" sz="2400" i="1">
                <a:ea typeface="宋体" panose="02010600030101010101" pitchFamily="2" charset="-122"/>
              </a:rPr>
              <a:t>B</a:t>
            </a:r>
            <a:r>
              <a:rPr lang="en-US" altLang="zh-CN" sz="2400" baseline="-25000">
                <a:ea typeface="宋体" panose="02010600030101010101" pitchFamily="2" charset="-122"/>
              </a:rPr>
              <a:t>i</a:t>
            </a:r>
          </a:p>
        </p:txBody>
      </p:sp>
      <p:pic>
        <p:nvPicPr>
          <p:cNvPr id="67589" name="Picture 16">
            <a:extLst>
              <a:ext uri="{FF2B5EF4-FFF2-40B4-BE49-F238E27FC236}">
                <a16:creationId xmlns:a16="http://schemas.microsoft.com/office/drawing/2014/main" id="{992B7B88-FAED-F94F-97A9-B24874C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4945063"/>
            <a:ext cx="3402013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15">
            <a:extLst>
              <a:ext uri="{FF2B5EF4-FFF2-40B4-BE49-F238E27FC236}">
                <a16:creationId xmlns:a16="http://schemas.microsoft.com/office/drawing/2014/main" id="{2CB786E4-D1FB-204C-B4EF-0F02A082B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1328738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全加器的真值表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E1D3F19-6382-3248-BF12-B85FC96CAA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 dirty="0"/>
              <a:t>全加器</a:t>
            </a:r>
          </a:p>
        </p:txBody>
      </p:sp>
      <p:sp>
        <p:nvSpPr>
          <p:cNvPr id="69634" name="文本框 16">
            <a:extLst>
              <a:ext uri="{FF2B5EF4-FFF2-40B4-BE49-F238E27FC236}">
                <a16:creationId xmlns:a16="http://schemas.microsoft.com/office/drawing/2014/main" id="{3FDA2F04-41F8-7644-AC70-D25737384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47800"/>
            <a:ext cx="5481638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宋体" panose="02010600030101010101" pitchFamily="2" charset="-122"/>
              </a:rPr>
              <a:t>add_N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latin typeface="Tahoma" panose="020B0604030504040204" pitchFamily="34" charset="0"/>
                <a:ea typeface="宋体" panose="02010600030101010101" pitchFamily="2" charset="-122"/>
              </a:rPr>
              <a:t>a,b,Cin,Cout,Sum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  input  </a:t>
            </a:r>
            <a:r>
              <a:rPr lang="en-US" altLang="zh-CN" sz="2400" dirty="0" err="1">
                <a:latin typeface="Tahoma" panose="020B0604030504040204" pitchFamily="34" charset="0"/>
                <a:ea typeface="宋体" panose="02010600030101010101" pitchFamily="2" charset="-122"/>
              </a:rPr>
              <a:t>a,b,Cin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  output  </a:t>
            </a:r>
            <a:r>
              <a:rPr lang="en-US" altLang="zh-CN" sz="2400" dirty="0" err="1">
                <a:latin typeface="Tahoma" panose="020B0604030504040204" pitchFamily="34" charset="0"/>
                <a:ea typeface="宋体" panose="02010600030101010101" pitchFamily="2" charset="-122"/>
              </a:rPr>
              <a:t>Sum,Cout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assign  {</a:t>
            </a:r>
            <a:r>
              <a:rPr lang="en-US" altLang="zh-CN" sz="2400" dirty="0" err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Cout,Sum</a:t>
            </a:r>
            <a:r>
              <a:rPr lang="en-US" altLang="zh-CN" sz="240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}=</a:t>
            </a:r>
            <a:r>
              <a:rPr lang="en-US" altLang="zh-CN" sz="2400" dirty="0" err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a+b+Cin</a:t>
            </a:r>
            <a:r>
              <a:rPr lang="en-US" altLang="zh-CN" sz="240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err="1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  <a:endParaRPr lang="zh-CN" altLang="en-US" sz="2400" dirty="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4A410FF-26E8-E647-B017-03BCC3C17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4</a:t>
            </a:r>
            <a:r>
              <a:rPr lang="zh-CN" altLang="en-US" sz="3600" b="1" dirty="0"/>
              <a:t>位并行加法器</a:t>
            </a:r>
          </a:p>
        </p:txBody>
      </p:sp>
      <p:sp>
        <p:nvSpPr>
          <p:cNvPr id="71682" name="文本框 16">
            <a:extLst>
              <a:ext uri="{FF2B5EF4-FFF2-40B4-BE49-F238E27FC236}">
                <a16:creationId xmlns:a16="http://schemas.microsoft.com/office/drawing/2014/main" id="{655FEEC6-4E39-3A46-81A2-8CC37059C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47800"/>
            <a:ext cx="5481638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add_4(a,b,Cin,Cout,Sum);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input [3:0] a,b;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input Cin;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output [3:0] Sum;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output  Cout;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assign  {Cout,Sum}=a+b+Cin;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  <a:endParaRPr lang="zh-CN" altLang="en-US" sz="240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DD78C58-5AEC-6946-B506-0A65A41D26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>
                <a:solidFill>
                  <a:schemeClr val="tx1"/>
                </a:solidFill>
                <a:latin typeface="隶书" charset="0"/>
              </a:rPr>
              <a:t>加法运算电路－</a:t>
            </a:r>
            <a:r>
              <a:rPr lang="zh-CN" altLang="en-US" sz="2400" b="1">
                <a:solidFill>
                  <a:schemeClr val="tx1"/>
                </a:solidFill>
                <a:latin typeface="宋体" charset="-122"/>
                <a:ea typeface="宋体" charset="-122"/>
              </a:rPr>
              <a:t>四位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超前进位加法器</a:t>
            </a:r>
            <a:endParaRPr lang="zh-CN" altLang="en-US" sz="800" b="1">
              <a:solidFill>
                <a:srgbClr val="B2B2B2"/>
              </a:solidFill>
              <a:ea typeface="宋体" charset="-122"/>
            </a:endParaRP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6BF4836F-D1B7-E742-BDA9-0251938D50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447800"/>
            <a:ext cx="7772400" cy="12954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2400"/>
              <a:t>各级进位直接由加数和最低进位</a:t>
            </a:r>
            <a:r>
              <a:rPr lang="en-US" altLang="zh-CN" sz="2400"/>
              <a:t>CI</a:t>
            </a:r>
            <a:r>
              <a:rPr lang="en-US" altLang="zh-CN" sz="2400" baseline="-25000"/>
              <a:t>0</a:t>
            </a:r>
            <a:r>
              <a:rPr lang="zh-CN" altLang="en-US" sz="2400"/>
              <a:t>产生</a:t>
            </a: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2941557E-DD05-B945-8F20-9036E761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2187575"/>
            <a:ext cx="669290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49E0CD7-EC30-D44B-8EE6-A18B75C2EA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  <a:latin typeface="隶书" pitchFamily="49" charset="-122"/>
              </a:rPr>
              <a:t>加法运算电路</a:t>
            </a:r>
            <a:r>
              <a:rPr lang="en-US" altLang="zh-CN" sz="3200" b="1">
                <a:solidFill>
                  <a:schemeClr val="tx1"/>
                </a:solidFill>
                <a:latin typeface="隶书" pitchFamily="49" charset="-122"/>
              </a:rPr>
              <a:t>- </a:t>
            </a:r>
            <a:r>
              <a:rPr lang="zh-CN" altLang="en-US" sz="2000" b="1">
                <a:solidFill>
                  <a:schemeClr val="tx1"/>
                </a:solidFill>
                <a:ea typeface="宋体" panose="02010600030101010101" pitchFamily="2" charset="-122"/>
              </a:rPr>
              <a:t>超前进位原理</a:t>
            </a:r>
            <a:r>
              <a:rPr lang="zh-CN" altLang="en-US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74754" name="Object 5">
            <a:extLst>
              <a:ext uri="{FF2B5EF4-FFF2-40B4-BE49-F238E27FC236}">
                <a16:creationId xmlns:a16="http://schemas.microsoft.com/office/drawing/2014/main" id="{723D6A6B-427C-DD45-BB3D-FDE83EEAC7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851025"/>
          <a:ext cx="40719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公式" r:id="rId3" imgW="50025300" imgH="5270500" progId="Equation.3">
                  <p:embed/>
                </p:oleObj>
              </mc:Choice>
              <mc:Fallback>
                <p:oleObj name="公式" r:id="rId3" imgW="50025300" imgH="527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51025"/>
                        <a:ext cx="407193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5" name="Text Box 7">
            <a:extLst>
              <a:ext uri="{FF2B5EF4-FFF2-40B4-BE49-F238E27FC236}">
                <a16:creationId xmlns:a16="http://schemas.microsoft.com/office/drawing/2014/main" id="{383CB2B6-06A9-0F47-8EDF-83A3E058F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1428750"/>
            <a:ext cx="5202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设 加数</a:t>
            </a:r>
            <a:r>
              <a:rPr lang="en-US" altLang="zh-CN" sz="2000" b="1">
                <a:ea typeface="宋体" panose="02010600030101010101" pitchFamily="2" charset="-122"/>
              </a:rPr>
              <a:t>A</a:t>
            </a:r>
            <a:r>
              <a:rPr lang="zh-CN" altLang="en-US" sz="2000" b="1">
                <a:ea typeface="宋体" panose="02010600030101010101" pitchFamily="2" charset="-122"/>
              </a:rPr>
              <a:t>和</a:t>
            </a:r>
            <a:r>
              <a:rPr lang="en-US" altLang="zh-CN" sz="2000" b="1">
                <a:ea typeface="宋体" panose="02010600030101010101" pitchFamily="2" charset="-122"/>
              </a:rPr>
              <a:t>B</a:t>
            </a:r>
            <a:r>
              <a:rPr lang="zh-CN" altLang="en-US" sz="2000" b="1">
                <a:ea typeface="宋体" panose="02010600030101010101" pitchFamily="2" charset="-122"/>
              </a:rPr>
              <a:t>均为四位二进制数，表示如下：</a:t>
            </a:r>
          </a:p>
        </p:txBody>
      </p:sp>
      <p:graphicFrame>
        <p:nvGraphicFramePr>
          <p:cNvPr id="351240" name="Object 8">
            <a:extLst>
              <a:ext uri="{FF2B5EF4-FFF2-40B4-BE49-F238E27FC236}">
                <a16:creationId xmlns:a16="http://schemas.microsoft.com/office/drawing/2014/main" id="{A995090B-7B84-6940-8FFE-597F9B168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75" y="2381250"/>
          <a:ext cx="50847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公式" r:id="rId5" imgW="65239900" imgH="21069300" progId="Equation.3">
                  <p:embed/>
                </p:oleObj>
              </mc:Choice>
              <mc:Fallback>
                <p:oleObj name="公式" r:id="rId5" imgW="65239900" imgH="21069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2381250"/>
                        <a:ext cx="50847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57" name="Group 2060">
            <a:extLst>
              <a:ext uri="{FF2B5EF4-FFF2-40B4-BE49-F238E27FC236}">
                <a16:creationId xmlns:a16="http://schemas.microsoft.com/office/drawing/2014/main" id="{95C038EB-FD0B-B44E-8B59-93DDBF5DEE81}"/>
              </a:ext>
            </a:extLst>
          </p:cNvPr>
          <p:cNvGrpSpPr>
            <a:grpSpLocks/>
          </p:cNvGrpSpPr>
          <p:nvPr/>
        </p:nvGrpSpPr>
        <p:grpSpPr bwMode="auto">
          <a:xfrm>
            <a:off x="1238250" y="4254500"/>
            <a:ext cx="7702550" cy="457200"/>
            <a:chOff x="780" y="2680"/>
            <a:chExt cx="4852" cy="288"/>
          </a:xfrm>
        </p:grpSpPr>
        <p:sp>
          <p:nvSpPr>
            <p:cNvPr id="74760" name="Text Box 10">
              <a:extLst>
                <a:ext uri="{FF2B5EF4-FFF2-40B4-BE49-F238E27FC236}">
                  <a16:creationId xmlns:a16="http://schemas.microsoft.com/office/drawing/2014/main" id="{DA150502-3D59-FF44-8A01-1476BD41E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" y="2697"/>
              <a:ext cx="48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设  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进位生成项</a:t>
              </a:r>
              <a:r>
                <a:rPr lang="zh-CN" altLang="en-US" sz="2000" b="1">
                  <a:ea typeface="宋体" panose="02010600030101010101" pitchFamily="2" charset="-122"/>
                </a:rPr>
                <a:t>为                      </a:t>
              </a:r>
              <a:r>
                <a:rPr lang="en-US" altLang="zh-CN" sz="2000" b="1">
                  <a:ea typeface="宋体" panose="02010600030101010101" pitchFamily="2" charset="-122"/>
                </a:rPr>
                <a:t>,  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进位传递项</a:t>
              </a:r>
              <a:r>
                <a:rPr lang="zh-CN" altLang="en-US" sz="2000" b="1">
                  <a:ea typeface="宋体" panose="02010600030101010101" pitchFamily="2" charset="-122"/>
                </a:rPr>
                <a:t>为                          ，则： </a:t>
              </a:r>
            </a:p>
          </p:txBody>
        </p:sp>
        <p:graphicFrame>
          <p:nvGraphicFramePr>
            <p:cNvPr id="74761" name="Object 11">
              <a:extLst>
                <a:ext uri="{FF2B5EF4-FFF2-40B4-BE49-F238E27FC236}">
                  <a16:creationId xmlns:a16="http://schemas.microsoft.com/office/drawing/2014/main" id="{655F04DF-FBBA-784E-B5DF-2B687D8DAD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2" y="2680"/>
            <a:ext cx="75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70" name="公式" r:id="rId7" imgW="13754100" imgH="5270500" progId="Equation.3">
                    <p:embed/>
                  </p:oleObj>
                </mc:Choice>
                <mc:Fallback>
                  <p:oleObj name="公式" r:id="rId7" imgW="13754100" imgH="5270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2" y="2680"/>
                          <a:ext cx="75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62" name="Object 12">
              <a:extLst>
                <a:ext uri="{FF2B5EF4-FFF2-40B4-BE49-F238E27FC236}">
                  <a16:creationId xmlns:a16="http://schemas.microsoft.com/office/drawing/2014/main" id="{1D4EE851-697D-8044-9DB4-0937285658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2" y="2680"/>
            <a:ext cx="9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71" name="公式" r:id="rId9" imgW="16967200" imgH="5270500" progId="Equation.3">
                    <p:embed/>
                  </p:oleObj>
                </mc:Choice>
                <mc:Fallback>
                  <p:oleObj name="公式" r:id="rId9" imgW="16967200" imgH="52705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2" y="2680"/>
                          <a:ext cx="9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1246" name="Object 14">
            <a:extLst>
              <a:ext uri="{FF2B5EF4-FFF2-40B4-BE49-F238E27FC236}">
                <a16:creationId xmlns:a16="http://schemas.microsoft.com/office/drawing/2014/main" id="{1132F761-EECF-8644-99B3-8BDF0873DE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9600" y="4724400"/>
          <a:ext cx="648811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2" name="公式" r:id="rId11" imgW="78701900" imgH="21069300" progId="Equation.3">
                  <p:embed/>
                </p:oleObj>
              </mc:Choice>
              <mc:Fallback>
                <p:oleObj name="公式" r:id="rId11" imgW="78701900" imgH="21069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4724400"/>
                        <a:ext cx="6488113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47" name="Text Box 15">
            <a:extLst>
              <a:ext uri="{FF2B5EF4-FFF2-40B4-BE49-F238E27FC236}">
                <a16:creationId xmlns:a16="http://schemas.microsoft.com/office/drawing/2014/main" id="{2749F383-C318-6F47-AF5A-9375C244B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2252663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则：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47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8FCE757-3C57-7248-A2D2-78F5AE4F16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3.3.5 </a:t>
            </a:r>
            <a:r>
              <a:rPr lang="zh-CN" altLang="en-US" sz="3600" b="1"/>
              <a:t>组合电路设计实例－</a:t>
            </a:r>
            <a:r>
              <a:rPr lang="zh-CN" altLang="en-US" sz="3200"/>
              <a:t>比较器</a:t>
            </a:r>
          </a:p>
        </p:txBody>
      </p:sp>
      <p:sp>
        <p:nvSpPr>
          <p:cNvPr id="75778" name="Text Box 3">
            <a:extLst>
              <a:ext uri="{FF2B5EF4-FFF2-40B4-BE49-F238E27FC236}">
                <a16:creationId xmlns:a16="http://schemas.microsoft.com/office/drawing/2014/main" id="{044BD50A-08BB-E946-8744-E6779E3AC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38" y="1524000"/>
            <a:ext cx="46323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200" b="1">
                <a:ea typeface="宋体" panose="02010600030101010101" pitchFamily="2" charset="-122"/>
              </a:rPr>
              <a:t>设计一个两位二进制数码比较器 </a:t>
            </a:r>
            <a:endParaRPr lang="zh-CN" altLang="en-US" sz="2200" b="1">
              <a:solidFill>
                <a:srgbClr val="B2B2B2"/>
              </a:solidFill>
              <a:ea typeface="宋体" panose="02010600030101010101" pitchFamily="2" charset="-122"/>
            </a:endParaRPr>
          </a:p>
        </p:txBody>
      </p:sp>
      <p:sp>
        <p:nvSpPr>
          <p:cNvPr id="594948" name="Text Box 4">
            <a:extLst>
              <a:ext uri="{FF2B5EF4-FFF2-40B4-BE49-F238E27FC236}">
                <a16:creationId xmlns:a16="http://schemas.microsoft.com/office/drawing/2014/main" id="{83D60480-7598-0E4A-84FC-34509DF9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2125663"/>
            <a:ext cx="49403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ea typeface="黑体" panose="02010609060101010101" pitchFamily="49" charset="-122"/>
              </a:rPr>
              <a:t>解</a:t>
            </a:r>
            <a:r>
              <a:rPr lang="en-US" altLang="zh-CN" sz="2200" b="1">
                <a:ea typeface="黑体" panose="02010609060101010101" pitchFamily="49" charset="-122"/>
              </a:rPr>
              <a:t>: </a:t>
            </a: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(1) </a:t>
            </a:r>
            <a:r>
              <a:rPr lang="zh-CN" altLang="en-US" sz="2200" b="1">
                <a:solidFill>
                  <a:srgbClr val="006600"/>
                </a:solidFill>
                <a:ea typeface="宋体" panose="02010600030101010101" pitchFamily="2" charset="-122"/>
              </a:rPr>
              <a:t>确定逻辑变量，并赋值</a:t>
            </a:r>
          </a:p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  设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=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 baseline="-25000">
                <a:ea typeface="宋体" panose="02010600030101010101" pitchFamily="2" charset="-122"/>
              </a:rPr>
              <a:t>1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r>
              <a:rPr lang="en-US" altLang="zh-CN" sz="2200" b="1">
                <a:ea typeface="宋体" panose="02010600030101010101" pitchFamily="2" charset="-122"/>
              </a:rPr>
              <a:t>,  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  <a:r>
              <a:rPr lang="en-US" altLang="zh-CN" sz="2200" b="1">
                <a:ea typeface="宋体" panose="02010600030101010101" pitchFamily="2" charset="-122"/>
              </a:rPr>
              <a:t>=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  <a:r>
              <a:rPr lang="en-US" altLang="zh-CN" sz="2200" b="1" baseline="-25000">
                <a:ea typeface="宋体" panose="02010600030101010101" pitchFamily="2" charset="-122"/>
              </a:rPr>
              <a:t>1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  <a:r>
              <a:rPr lang="en-US" altLang="zh-CN" sz="2200" b="1" baseline="-25000">
                <a:ea typeface="宋体" panose="02010600030101010101" pitchFamily="2" charset="-122"/>
              </a:rPr>
              <a:t>0</a:t>
            </a:r>
            <a:r>
              <a:rPr lang="en-US" altLang="zh-CN" sz="2200" b="1">
                <a:ea typeface="宋体" panose="02010600030101010101" pitchFamily="2" charset="-122"/>
              </a:rPr>
              <a:t>,  </a:t>
            </a:r>
            <a:r>
              <a:rPr lang="zh-CN" altLang="en-US" sz="2200" b="1">
                <a:ea typeface="宋体" panose="02010600030101010101" pitchFamily="2" charset="-122"/>
              </a:rPr>
              <a:t>根据题意，</a:t>
            </a:r>
          </a:p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  输入变量为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zh-CN" altLang="en-US" sz="2200" b="1">
                <a:ea typeface="宋体" panose="02010600030101010101" pitchFamily="2" charset="-122"/>
              </a:rPr>
              <a:t>、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  <a:r>
              <a:rPr lang="zh-CN" altLang="en-US" sz="2200" b="1">
                <a:ea typeface="宋体" panose="02010600030101010101" pitchFamily="2" charset="-122"/>
              </a:rPr>
              <a:t>；电路的输出</a:t>
            </a:r>
          </a:p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    为比较结果：</a:t>
            </a:r>
          </a:p>
        </p:txBody>
      </p:sp>
      <p:sp>
        <p:nvSpPr>
          <p:cNvPr id="594949" name="Text Box 5">
            <a:extLst>
              <a:ext uri="{FF2B5EF4-FFF2-40B4-BE49-F238E27FC236}">
                <a16:creationId xmlns:a16="http://schemas.microsoft.com/office/drawing/2014/main" id="{A15B43D7-40B9-924E-850E-5ABCD9E6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5775325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6600"/>
                </a:solidFill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solidFill>
                  <a:srgbClr val="006600"/>
                </a:solidFill>
                <a:ea typeface="宋体" panose="02010600030101010101" pitchFamily="2" charset="-122"/>
              </a:rPr>
              <a:t>列写真值表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DE1D364-B868-864E-9D37-8485F5E723BC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1371600"/>
            <a:ext cx="2743200" cy="5354638"/>
            <a:chOff x="3600" y="860"/>
            <a:chExt cx="1728" cy="3373"/>
          </a:xfrm>
        </p:grpSpPr>
        <p:sp>
          <p:nvSpPr>
            <p:cNvPr id="75783" name="Text Box 7">
              <a:extLst>
                <a:ext uri="{FF2B5EF4-FFF2-40B4-BE49-F238E27FC236}">
                  <a16:creationId xmlns:a16="http://schemas.microsoft.com/office/drawing/2014/main" id="{29A04FF0-A385-DC41-BEB9-444351DDC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" y="1407"/>
              <a:ext cx="836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1    1    1    1</a:t>
              </a:r>
            </a:p>
          </p:txBody>
        </p:sp>
        <p:sp>
          <p:nvSpPr>
            <p:cNvPr id="75784" name="Text Box 8">
              <a:extLst>
                <a:ext uri="{FF2B5EF4-FFF2-40B4-BE49-F238E27FC236}">
                  <a16:creationId xmlns:a16="http://schemas.microsoft.com/office/drawing/2014/main" id="{C581D341-4FC1-5A4C-A947-803FFC959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1142"/>
              <a:ext cx="16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 i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</a:t>
              </a:r>
              <a:r>
                <a:rPr lang="en-US" altLang="zh-CN" sz="2000" b="1" i="1">
                  <a:ea typeface="宋体" panose="02010600030101010101" pitchFamily="2" charset="-122"/>
                </a:rPr>
                <a:t>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 i="1">
                  <a:ea typeface="宋体" panose="02010600030101010101" pitchFamily="2" charset="-122"/>
                </a:rPr>
                <a:t>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</a:t>
              </a: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</a:t>
              </a: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2</a:t>
              </a:r>
              <a:r>
                <a:rPr lang="en-US" altLang="zh-CN" sz="2000" b="1">
                  <a:ea typeface="宋体" panose="02010600030101010101" pitchFamily="2" charset="-122"/>
                </a:rPr>
                <a:t>  </a:t>
              </a: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5785" name="Text Box 9">
              <a:extLst>
                <a:ext uri="{FF2B5EF4-FFF2-40B4-BE49-F238E27FC236}">
                  <a16:creationId xmlns:a16="http://schemas.microsoft.com/office/drawing/2014/main" id="{3960C161-7A79-0149-91E3-0A097C799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407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5786" name="Line 10">
              <a:extLst>
                <a:ext uri="{FF2B5EF4-FFF2-40B4-BE49-F238E27FC236}">
                  <a16:creationId xmlns:a16="http://schemas.microsoft.com/office/drawing/2014/main" id="{AB4291A6-174C-CD45-9B43-D979D28E2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04"/>
              <a:ext cx="0" cy="3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87" name="Text Box 11">
              <a:extLst>
                <a:ext uri="{FF2B5EF4-FFF2-40B4-BE49-F238E27FC236}">
                  <a16:creationId xmlns:a16="http://schemas.microsoft.com/office/drawing/2014/main" id="{71B098C3-D3DF-CD43-ABE7-F7244C5A4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" y="1401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</p:txBody>
        </p:sp>
        <p:sp>
          <p:nvSpPr>
            <p:cNvPr id="75788" name="Line 12">
              <a:extLst>
                <a:ext uri="{FF2B5EF4-FFF2-40B4-BE49-F238E27FC236}">
                  <a16:creationId xmlns:a16="http://schemas.microsoft.com/office/drawing/2014/main" id="{5059FCB8-54C4-CD45-91A7-C063E1B879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39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89" name="Text Box 13">
              <a:extLst>
                <a:ext uri="{FF2B5EF4-FFF2-40B4-BE49-F238E27FC236}">
                  <a16:creationId xmlns:a16="http://schemas.microsoft.com/office/drawing/2014/main" id="{BB6877C9-CA32-E345-B842-7815D21ADD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860"/>
              <a:ext cx="6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真 值 表</a:t>
              </a:r>
            </a:p>
          </p:txBody>
        </p:sp>
        <p:sp>
          <p:nvSpPr>
            <p:cNvPr id="75790" name="Text Box 14">
              <a:extLst>
                <a:ext uri="{FF2B5EF4-FFF2-40B4-BE49-F238E27FC236}">
                  <a16:creationId xmlns:a16="http://schemas.microsoft.com/office/drawing/2014/main" id="{4F68E1C4-19FB-5540-AE28-DDBA574CA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1395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5791" name="Line 15">
              <a:extLst>
                <a:ext uri="{FF2B5EF4-FFF2-40B4-BE49-F238E27FC236}">
                  <a16:creationId xmlns:a16="http://schemas.microsoft.com/office/drawing/2014/main" id="{0E2A3AE4-FD78-7C44-A7F8-0C2D667A8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422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792" name="Line 16">
              <a:extLst>
                <a:ext uri="{FF2B5EF4-FFF2-40B4-BE49-F238E27FC236}">
                  <a16:creationId xmlns:a16="http://schemas.microsoft.com/office/drawing/2014/main" id="{30B806BB-2D7F-A94F-8A87-BAA15D56B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0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" name="Text Box 4">
            <a:extLst>
              <a:ext uri="{FF2B5EF4-FFF2-40B4-BE49-F238E27FC236}">
                <a16:creationId xmlns:a16="http://schemas.microsoft.com/office/drawing/2014/main" id="{9EEB616E-11DE-3441-AC4C-7F252E848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935413"/>
            <a:ext cx="3375025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</a:t>
            </a:r>
            <a:r>
              <a:rPr lang="en-US" altLang="zh-CN" sz="2200" b="1" i="1">
                <a:ea typeface="宋体" panose="02010600030101010101" pitchFamily="2" charset="-122"/>
              </a:rPr>
              <a:t>F</a:t>
            </a:r>
            <a:r>
              <a:rPr lang="en-US" altLang="zh-CN" sz="2200" b="1" baseline="-25000">
                <a:ea typeface="宋体" panose="02010600030101010101" pitchFamily="2" charset="-122"/>
              </a:rPr>
              <a:t>1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1     </a:t>
            </a:r>
            <a:r>
              <a:rPr lang="zh-CN" altLang="en-US" sz="2200" b="1">
                <a:ea typeface="宋体" panose="02010600030101010101" pitchFamily="2" charset="-122"/>
              </a:rPr>
              <a:t>表示</a:t>
            </a:r>
            <a:r>
              <a:rPr lang="zh-CN" altLang="en-US" sz="2200" b="1" i="1">
                <a:ea typeface="宋体" panose="02010600030101010101" pitchFamily="2" charset="-122"/>
              </a:rPr>
              <a:t> 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 &gt;</a:t>
            </a:r>
            <a:r>
              <a:rPr lang="en-US" altLang="zh-CN" sz="2200" b="1" i="1">
                <a:ea typeface="宋体" panose="02010600030101010101" pitchFamily="2" charset="-122"/>
              </a:rPr>
              <a:t> B</a:t>
            </a:r>
          </a:p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</a:t>
            </a:r>
            <a:r>
              <a:rPr lang="en-US" altLang="zh-CN" sz="2200" b="1" i="1">
                <a:ea typeface="宋体" panose="02010600030101010101" pitchFamily="2" charset="-122"/>
              </a:rPr>
              <a:t>F</a:t>
            </a:r>
            <a:r>
              <a:rPr lang="en-US" altLang="zh-CN" sz="2200" b="1" baseline="-25000">
                <a:ea typeface="宋体" panose="02010600030101010101" pitchFamily="2" charset="-122"/>
              </a:rPr>
              <a:t>2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1     </a:t>
            </a:r>
            <a:r>
              <a:rPr lang="zh-CN" altLang="en-US" sz="2200" b="1">
                <a:ea typeface="宋体" panose="02010600030101010101" pitchFamily="2" charset="-122"/>
              </a:rPr>
              <a:t>表示</a:t>
            </a:r>
            <a:r>
              <a:rPr lang="zh-CN" altLang="en-US" sz="2200" b="1" i="1">
                <a:ea typeface="宋体" panose="02010600030101010101" pitchFamily="2" charset="-122"/>
              </a:rPr>
              <a:t> 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 = 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</a:p>
          <a:p>
            <a:pPr eaLnBrk="1" hangingPunct="1"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            </a:t>
            </a:r>
            <a:r>
              <a:rPr lang="en-US" altLang="zh-CN" sz="2200" b="1" i="1">
                <a:ea typeface="宋体" panose="02010600030101010101" pitchFamily="2" charset="-122"/>
              </a:rPr>
              <a:t>F</a:t>
            </a:r>
            <a:r>
              <a:rPr lang="en-US" altLang="zh-CN" sz="2200" b="1" baseline="-25000">
                <a:ea typeface="宋体" panose="02010600030101010101" pitchFamily="2" charset="-122"/>
              </a:rPr>
              <a:t>3</a:t>
            </a:r>
            <a:r>
              <a:rPr lang="zh-CN" altLang="en-US" sz="2200" b="1">
                <a:ea typeface="宋体" panose="02010600030101010101" pitchFamily="2" charset="-122"/>
              </a:rPr>
              <a:t>＝</a:t>
            </a:r>
            <a:r>
              <a:rPr lang="en-US" altLang="zh-CN" sz="2200" b="1">
                <a:ea typeface="宋体" panose="02010600030101010101" pitchFamily="2" charset="-122"/>
              </a:rPr>
              <a:t>1     </a:t>
            </a:r>
            <a:r>
              <a:rPr lang="zh-CN" altLang="en-US" sz="2200" b="1">
                <a:ea typeface="宋体" panose="02010600030101010101" pitchFamily="2" charset="-122"/>
              </a:rPr>
              <a:t>表示 </a:t>
            </a:r>
            <a:r>
              <a:rPr lang="en-US" altLang="zh-CN" sz="2200" b="1" i="1">
                <a:ea typeface="宋体" panose="02010600030101010101" pitchFamily="2" charset="-122"/>
              </a:rPr>
              <a:t>A</a:t>
            </a:r>
            <a:r>
              <a:rPr lang="en-US" altLang="zh-CN" sz="2200" b="1">
                <a:ea typeface="宋体" panose="02010600030101010101" pitchFamily="2" charset="-122"/>
              </a:rPr>
              <a:t> &lt; </a:t>
            </a:r>
            <a:r>
              <a:rPr lang="en-US" altLang="zh-CN" sz="2200" b="1" i="1">
                <a:ea typeface="宋体" panose="02010600030101010101" pitchFamily="2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 autoUpdateAnimBg="0"/>
      <p:bldP spid="594949" grpId="0" autoUpdateAnimBg="0"/>
      <p:bldP spid="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BEDA3BF-7782-3044-B027-2F5EDC0BE9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组合电路设计实例－</a:t>
            </a:r>
            <a:r>
              <a:rPr lang="zh-CN" altLang="en-US" sz="3200">
                <a:solidFill>
                  <a:schemeClr val="tx1"/>
                </a:solidFill>
              </a:rPr>
              <a:t>比较器</a:t>
            </a:r>
          </a:p>
        </p:txBody>
      </p:sp>
      <p:sp>
        <p:nvSpPr>
          <p:cNvPr id="76802" name="Text Box 3">
            <a:extLst>
              <a:ext uri="{FF2B5EF4-FFF2-40B4-BE49-F238E27FC236}">
                <a16:creationId xmlns:a16="http://schemas.microsoft.com/office/drawing/2014/main" id="{085F05ED-B319-C948-B3AB-368F9EE2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1371600"/>
            <a:ext cx="309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逻辑函数的化简与变换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76803" name="Group 4">
            <a:extLst>
              <a:ext uri="{FF2B5EF4-FFF2-40B4-BE49-F238E27FC236}">
                <a16:creationId xmlns:a16="http://schemas.microsoft.com/office/drawing/2014/main" id="{82909914-CCE9-C543-868C-1EC4056A35DE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057400"/>
            <a:ext cx="3052763" cy="2667000"/>
            <a:chOff x="864" y="1296"/>
            <a:chExt cx="1923" cy="1680"/>
          </a:xfrm>
        </p:grpSpPr>
        <p:grpSp>
          <p:nvGrpSpPr>
            <p:cNvPr id="76818" name="Group 5">
              <a:extLst>
                <a:ext uri="{FF2B5EF4-FFF2-40B4-BE49-F238E27FC236}">
                  <a16:creationId xmlns:a16="http://schemas.microsoft.com/office/drawing/2014/main" id="{6A719F52-7478-2745-9659-CD106CB1F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296"/>
              <a:ext cx="1923" cy="1680"/>
              <a:chOff x="864" y="1296"/>
              <a:chExt cx="1923" cy="1680"/>
            </a:xfrm>
          </p:grpSpPr>
          <p:grpSp>
            <p:nvGrpSpPr>
              <p:cNvPr id="76822" name="Group 6">
                <a:extLst>
                  <a:ext uri="{FF2B5EF4-FFF2-40B4-BE49-F238E27FC236}">
                    <a16:creationId xmlns:a16="http://schemas.microsoft.com/office/drawing/2014/main" id="{83356693-D8E6-784E-B452-EA5D0BC742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5" y="1450"/>
                <a:ext cx="1772" cy="1296"/>
                <a:chOff x="3216" y="2496"/>
                <a:chExt cx="1968" cy="1488"/>
              </a:xfrm>
            </p:grpSpPr>
            <p:sp>
              <p:nvSpPr>
                <p:cNvPr id="76850" name="Rectangle 7">
                  <a:extLst>
                    <a:ext uri="{FF2B5EF4-FFF2-40B4-BE49-F238E27FC236}">
                      <a16:creationId xmlns:a16="http://schemas.microsoft.com/office/drawing/2014/main" id="{B8653C57-3D44-D441-9226-B3A0C5BF1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1584" cy="12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40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851" name="Line 8">
                  <a:extLst>
                    <a:ext uri="{FF2B5EF4-FFF2-40B4-BE49-F238E27FC236}">
                      <a16:creationId xmlns:a16="http://schemas.microsoft.com/office/drawing/2014/main" id="{AB38207C-DB2F-0C4B-B29B-264B49707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312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2" name="Line 9">
                  <a:extLst>
                    <a:ext uri="{FF2B5EF4-FFF2-40B4-BE49-F238E27FC236}">
                      <a16:creationId xmlns:a16="http://schemas.microsoft.com/office/drawing/2014/main" id="{A9836F29-4FF4-0943-8360-0B98992830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648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3" name="Line 10">
                  <a:extLst>
                    <a:ext uri="{FF2B5EF4-FFF2-40B4-BE49-F238E27FC236}">
                      <a16:creationId xmlns:a16="http://schemas.microsoft.com/office/drawing/2014/main" id="{DCA88CAE-396E-4F43-97B3-A1538C538A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02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4" name="Line 11">
                  <a:extLst>
                    <a:ext uri="{FF2B5EF4-FFF2-40B4-BE49-F238E27FC236}">
                      <a16:creationId xmlns:a16="http://schemas.microsoft.com/office/drawing/2014/main" id="{CA0C59B9-946B-654A-9985-275670ABEC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5" name="Line 12">
                  <a:extLst>
                    <a:ext uri="{FF2B5EF4-FFF2-40B4-BE49-F238E27FC236}">
                      <a16:creationId xmlns:a16="http://schemas.microsoft.com/office/drawing/2014/main" id="{734A9F3D-423E-A643-9C6F-C0E02FAB97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6" name="Line 13">
                  <a:extLst>
                    <a:ext uri="{FF2B5EF4-FFF2-40B4-BE49-F238E27FC236}">
                      <a16:creationId xmlns:a16="http://schemas.microsoft.com/office/drawing/2014/main" id="{E68803A0-0314-AB43-9FB9-3A2E80041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736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7" name="Line 14">
                  <a:extLst>
                    <a:ext uri="{FF2B5EF4-FFF2-40B4-BE49-F238E27FC236}">
                      <a16:creationId xmlns:a16="http://schemas.microsoft.com/office/drawing/2014/main" id="{6EA3CF86-177F-374C-AF04-27E8B68782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2496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6823" name="Text Box 15">
                <a:extLst>
                  <a:ext uri="{FF2B5EF4-FFF2-40B4-BE49-F238E27FC236}">
                    <a16:creationId xmlns:a16="http://schemas.microsoft.com/office/drawing/2014/main" id="{8F7A093C-EFBF-8043-A5BF-4AA4E69D42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9" y="145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76824" name="Text Box 16">
                <a:extLst>
                  <a:ext uri="{FF2B5EF4-FFF2-40B4-BE49-F238E27FC236}">
                    <a16:creationId xmlns:a16="http://schemas.microsoft.com/office/drawing/2014/main" id="{D8AE9577-8218-2845-8A4D-FB6D7E7FF1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3" y="145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76825" name="Text Box 17">
                <a:extLst>
                  <a:ext uri="{FF2B5EF4-FFF2-40B4-BE49-F238E27FC236}">
                    <a16:creationId xmlns:a16="http://schemas.microsoft.com/office/drawing/2014/main" id="{5BE3813C-C3DE-1E4B-83A9-F54933534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7" y="145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76826" name="Text Box 18">
                <a:extLst>
                  <a:ext uri="{FF2B5EF4-FFF2-40B4-BE49-F238E27FC236}">
                    <a16:creationId xmlns:a16="http://schemas.microsoft.com/office/drawing/2014/main" id="{01B16B78-3156-7C4E-97B2-1D74DD03D0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1" y="145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76827" name="Text Box 19">
                <a:extLst>
                  <a:ext uri="{FF2B5EF4-FFF2-40B4-BE49-F238E27FC236}">
                    <a16:creationId xmlns:a16="http://schemas.microsoft.com/office/drawing/2014/main" id="{78A059F3-CEC7-3A40-8FAE-DD0DF062A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7" y="164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76828" name="Text Box 20">
                <a:extLst>
                  <a:ext uri="{FF2B5EF4-FFF2-40B4-BE49-F238E27FC236}">
                    <a16:creationId xmlns:a16="http://schemas.microsoft.com/office/drawing/2014/main" id="{0981B8BB-1B89-A541-96EB-A53B9884D9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7" y="1930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76829" name="Text Box 21">
                <a:extLst>
                  <a:ext uri="{FF2B5EF4-FFF2-40B4-BE49-F238E27FC236}">
                    <a16:creationId xmlns:a16="http://schemas.microsoft.com/office/drawing/2014/main" id="{7DC38E00-C9A8-CE41-8E66-255149E38A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7" y="2218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76830" name="Text Box 22">
                <a:extLst>
                  <a:ext uri="{FF2B5EF4-FFF2-40B4-BE49-F238E27FC236}">
                    <a16:creationId xmlns:a16="http://schemas.microsoft.com/office/drawing/2014/main" id="{2EB59EC2-4801-484C-BDD9-D04013C18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7" y="2506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76831" name="Text Box 23">
                <a:extLst>
                  <a:ext uri="{FF2B5EF4-FFF2-40B4-BE49-F238E27FC236}">
                    <a16:creationId xmlns:a16="http://schemas.microsoft.com/office/drawing/2014/main" id="{BE90D9E1-88DC-4243-840E-1FBF7F5BA8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" y="1632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endParaRPr lang="en-US" altLang="zh-CN" sz="2000" b="1">
                  <a:ea typeface="宋体" panose="02010600030101010101" pitchFamily="2" charset="-122"/>
                  <a:sym typeface="Symbol" pitchFamily="2" charset="2"/>
                </a:endParaRPr>
              </a:p>
            </p:txBody>
          </p:sp>
          <p:sp>
            <p:nvSpPr>
              <p:cNvPr id="76832" name="Text Box 24">
                <a:extLst>
                  <a:ext uri="{FF2B5EF4-FFF2-40B4-BE49-F238E27FC236}">
                    <a16:creationId xmlns:a16="http://schemas.microsoft.com/office/drawing/2014/main" id="{7A682FEB-1F3C-034E-9603-0CBF72A301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" y="164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76833" name="Text Box 25">
                <a:extLst>
                  <a:ext uri="{FF2B5EF4-FFF2-40B4-BE49-F238E27FC236}">
                    <a16:creationId xmlns:a16="http://schemas.microsoft.com/office/drawing/2014/main" id="{1164B8A9-034A-6C4C-A4FF-977390F35F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5" y="164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76834" name="Text Box 26">
                <a:extLst>
                  <a:ext uri="{FF2B5EF4-FFF2-40B4-BE49-F238E27FC236}">
                    <a16:creationId xmlns:a16="http://schemas.microsoft.com/office/drawing/2014/main" id="{56E7EAC3-C4C7-5B42-9249-EDF049A983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" y="192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35" name="Text Box 27">
                <a:extLst>
                  <a:ext uri="{FF2B5EF4-FFF2-40B4-BE49-F238E27FC236}">
                    <a16:creationId xmlns:a16="http://schemas.microsoft.com/office/drawing/2014/main" id="{7289A968-84B8-D744-A166-C2E767757C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" y="1920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36" name="Text Box 28">
                <a:extLst>
                  <a:ext uri="{FF2B5EF4-FFF2-40B4-BE49-F238E27FC236}">
                    <a16:creationId xmlns:a16="http://schemas.microsoft.com/office/drawing/2014/main" id="{AFBCB991-6461-E042-8165-EA71AE5CC9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" y="193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76837" name="Text Box 29">
                <a:extLst>
                  <a:ext uri="{FF2B5EF4-FFF2-40B4-BE49-F238E27FC236}">
                    <a16:creationId xmlns:a16="http://schemas.microsoft.com/office/drawing/2014/main" id="{A9EE0642-CA6A-BB43-9FE6-4D15E6734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5" y="1930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76838" name="Text Box 30">
                <a:extLst>
                  <a:ext uri="{FF2B5EF4-FFF2-40B4-BE49-F238E27FC236}">
                    <a16:creationId xmlns:a16="http://schemas.microsoft.com/office/drawing/2014/main" id="{427C442F-A18A-904A-A791-5226BD8FE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" y="220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39" name="Text Box 31">
                <a:extLst>
                  <a:ext uri="{FF2B5EF4-FFF2-40B4-BE49-F238E27FC236}">
                    <a16:creationId xmlns:a16="http://schemas.microsoft.com/office/drawing/2014/main" id="{F4A16103-40B7-CA4C-B8A2-77865BF48D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" y="220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40" name="Text Box 32">
                <a:extLst>
                  <a:ext uri="{FF2B5EF4-FFF2-40B4-BE49-F238E27FC236}">
                    <a16:creationId xmlns:a16="http://schemas.microsoft.com/office/drawing/2014/main" id="{EE32CBB0-0B24-AE46-9AD9-E0E82573C6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3" y="221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41" name="Text Box 33">
                <a:extLst>
                  <a:ext uri="{FF2B5EF4-FFF2-40B4-BE49-F238E27FC236}">
                    <a16:creationId xmlns:a16="http://schemas.microsoft.com/office/drawing/2014/main" id="{2BFB50D3-794D-2D44-B655-4E50321086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5" y="2218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endParaRPr lang="en-US" altLang="zh-CN" sz="2000" b="1">
                  <a:ea typeface="宋体" panose="02010600030101010101" pitchFamily="2" charset="-122"/>
                  <a:sym typeface="Symbol" pitchFamily="2" charset="2"/>
                </a:endParaRPr>
              </a:p>
            </p:txBody>
          </p:sp>
          <p:sp>
            <p:nvSpPr>
              <p:cNvPr id="76842" name="Text Box 34">
                <a:extLst>
                  <a:ext uri="{FF2B5EF4-FFF2-40B4-BE49-F238E27FC236}">
                    <a16:creationId xmlns:a16="http://schemas.microsoft.com/office/drawing/2014/main" id="{B8E998A1-E431-D848-A148-D5AAFFCBD4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3" y="250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43" name="Text Box 35">
                <a:extLst>
                  <a:ext uri="{FF2B5EF4-FFF2-40B4-BE49-F238E27FC236}">
                    <a16:creationId xmlns:a16="http://schemas.microsoft.com/office/drawing/2014/main" id="{B2D68BA4-D239-AC41-B5FC-05A3482578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5" y="25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000" b="1">
                  <a:ea typeface="宋体" panose="02010600030101010101" pitchFamily="2" charset="-122"/>
                </a:endParaRPr>
              </a:p>
            </p:txBody>
          </p:sp>
          <p:sp>
            <p:nvSpPr>
              <p:cNvPr id="76844" name="Text Box 36">
                <a:extLst>
                  <a:ext uri="{FF2B5EF4-FFF2-40B4-BE49-F238E27FC236}">
                    <a16:creationId xmlns:a16="http://schemas.microsoft.com/office/drawing/2014/main" id="{7200D407-8513-4844-B6CB-3ECDC3A12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3" y="2516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6845" name="Text Box 37">
                <a:extLst>
                  <a:ext uri="{FF2B5EF4-FFF2-40B4-BE49-F238E27FC236}">
                    <a16:creationId xmlns:a16="http://schemas.microsoft.com/office/drawing/2014/main" id="{96BBF552-EAD0-4A4D-AF2A-4CDB95E39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5" y="2516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  <p:sp>
            <p:nvSpPr>
              <p:cNvPr id="76846" name="Text Box 38">
                <a:extLst>
                  <a:ext uri="{FF2B5EF4-FFF2-40B4-BE49-F238E27FC236}">
                    <a16:creationId xmlns:a16="http://schemas.microsoft.com/office/drawing/2014/main" id="{6F58927B-E6A9-A34D-A49F-668C4E72D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488"/>
                <a:ext cx="4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B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B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76847" name="Text Box 39">
                <a:extLst>
                  <a:ext uri="{FF2B5EF4-FFF2-40B4-BE49-F238E27FC236}">
                    <a16:creationId xmlns:a16="http://schemas.microsoft.com/office/drawing/2014/main" id="{D0E0E94A-9649-624B-B43B-EF6D4D968C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1296"/>
                <a:ext cx="4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A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 i="1">
                    <a:ea typeface="宋体" panose="02010600030101010101" pitchFamily="2" charset="-122"/>
                  </a:rPr>
                  <a:t>A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76848" name="Text Box 40">
                <a:extLst>
                  <a:ext uri="{FF2B5EF4-FFF2-40B4-BE49-F238E27FC236}">
                    <a16:creationId xmlns:a16="http://schemas.microsoft.com/office/drawing/2014/main" id="{9F22A714-F8E4-F640-A533-0B45B69FF8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726"/>
                <a:ext cx="72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i="1">
                    <a:ea typeface="宋体" panose="02010600030101010101" pitchFamily="2" charset="-122"/>
                  </a:rPr>
                  <a:t>F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1 </a:t>
                </a:r>
                <a:r>
                  <a:rPr lang="en-US" altLang="zh-CN" sz="2000" b="1">
                    <a:solidFill>
                      <a:srgbClr val="B2B2B2"/>
                    </a:solidFill>
                    <a:ea typeface="宋体" panose="02010600030101010101" pitchFamily="2" charset="-122"/>
                  </a:rPr>
                  <a:t>(A&gt;B)</a:t>
                </a:r>
              </a:p>
            </p:txBody>
          </p:sp>
          <p:sp>
            <p:nvSpPr>
              <p:cNvPr id="76849" name="Text Box 41">
                <a:extLst>
                  <a:ext uri="{FF2B5EF4-FFF2-40B4-BE49-F238E27FC236}">
                    <a16:creationId xmlns:a16="http://schemas.microsoft.com/office/drawing/2014/main" id="{F927B13E-A448-5340-A29F-A394B2BE5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1632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1</a:t>
                </a:r>
              </a:p>
            </p:txBody>
          </p:sp>
        </p:grpSp>
        <p:sp>
          <p:nvSpPr>
            <p:cNvPr id="76819" name="AutoShape 42">
              <a:extLst>
                <a:ext uri="{FF2B5EF4-FFF2-40B4-BE49-F238E27FC236}">
                  <a16:creationId xmlns:a16="http://schemas.microsoft.com/office/drawing/2014/main" id="{D2E108CA-E70B-2744-9822-E0D9C4872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80"/>
              <a:ext cx="576" cy="480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20" name="Oval 43">
              <a:extLst>
                <a:ext uri="{FF2B5EF4-FFF2-40B4-BE49-F238E27FC236}">
                  <a16:creationId xmlns:a16="http://schemas.microsoft.com/office/drawing/2014/main" id="{9E8CCC75-8B8A-774C-B59C-B6D4A8D4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96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21" name="Oval 44">
              <a:extLst>
                <a:ext uri="{FF2B5EF4-FFF2-40B4-BE49-F238E27FC236}">
                  <a16:creationId xmlns:a16="http://schemas.microsoft.com/office/drawing/2014/main" id="{9E951EE1-FD92-D145-9476-B2B83B3D2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80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6804" name="Group 59">
            <a:extLst>
              <a:ext uri="{FF2B5EF4-FFF2-40B4-BE49-F238E27FC236}">
                <a16:creationId xmlns:a16="http://schemas.microsoft.com/office/drawing/2014/main" id="{E2064996-3327-5844-8FA9-5BF789834979}"/>
              </a:ext>
            </a:extLst>
          </p:cNvPr>
          <p:cNvGrpSpPr>
            <a:grpSpLocks/>
          </p:cNvGrpSpPr>
          <p:nvPr/>
        </p:nvGrpSpPr>
        <p:grpSpPr bwMode="auto">
          <a:xfrm>
            <a:off x="1778000" y="5176838"/>
            <a:ext cx="3413125" cy="538162"/>
            <a:chOff x="1120" y="3261"/>
            <a:chExt cx="2150" cy="339"/>
          </a:xfrm>
        </p:grpSpPr>
        <p:graphicFrame>
          <p:nvGraphicFramePr>
            <p:cNvPr id="76816" name="Object 46">
              <a:extLst>
                <a:ext uri="{FF2B5EF4-FFF2-40B4-BE49-F238E27FC236}">
                  <a16:creationId xmlns:a16="http://schemas.microsoft.com/office/drawing/2014/main" id="{6F76FCE8-AD9E-B946-8FAD-321EFAC0FE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0" y="3261"/>
            <a:ext cx="2150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59" name="公式" r:id="rId3" imgW="37160200" imgH="5854700" progId="Equation.3">
                    <p:embed/>
                  </p:oleObj>
                </mc:Choice>
                <mc:Fallback>
                  <p:oleObj name="公式" r:id="rId3" imgW="37160200" imgH="58547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0" y="3261"/>
                          <a:ext cx="2150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17" name="Rectangle 47">
              <a:extLst>
                <a:ext uri="{FF2B5EF4-FFF2-40B4-BE49-F238E27FC236}">
                  <a16:creationId xmlns:a16="http://schemas.microsoft.com/office/drawing/2014/main" id="{69D2730E-183F-7A4D-BB58-365572750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330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</p:grpSp>
      <p:grpSp>
        <p:nvGrpSpPr>
          <p:cNvPr id="76805" name="Group 48">
            <a:extLst>
              <a:ext uri="{FF2B5EF4-FFF2-40B4-BE49-F238E27FC236}">
                <a16:creationId xmlns:a16="http://schemas.microsoft.com/office/drawing/2014/main" id="{F2C426D8-A4A7-CC4E-AF21-FF1357BF2D83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1371600"/>
            <a:ext cx="2743200" cy="5354638"/>
            <a:chOff x="3600" y="860"/>
            <a:chExt cx="1728" cy="3373"/>
          </a:xfrm>
        </p:grpSpPr>
        <p:sp>
          <p:nvSpPr>
            <p:cNvPr id="76806" name="Text Box 49">
              <a:extLst>
                <a:ext uri="{FF2B5EF4-FFF2-40B4-BE49-F238E27FC236}">
                  <a16:creationId xmlns:a16="http://schemas.microsoft.com/office/drawing/2014/main" id="{B2271091-0A2A-2C4B-B2DB-4C0BFB4F4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" y="1407"/>
              <a:ext cx="836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1    1    1    1</a:t>
              </a:r>
            </a:p>
          </p:txBody>
        </p:sp>
        <p:sp>
          <p:nvSpPr>
            <p:cNvPr id="76807" name="Text Box 50">
              <a:extLst>
                <a:ext uri="{FF2B5EF4-FFF2-40B4-BE49-F238E27FC236}">
                  <a16:creationId xmlns:a16="http://schemas.microsoft.com/office/drawing/2014/main" id="{3AE36477-B421-2B4F-88B9-406045D73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1142"/>
              <a:ext cx="16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 i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</a:t>
              </a:r>
              <a:r>
                <a:rPr lang="en-US" altLang="zh-CN" sz="2000" b="1" i="1">
                  <a:ea typeface="宋体" panose="02010600030101010101" pitchFamily="2" charset="-122"/>
                </a:rPr>
                <a:t>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 i="1">
                  <a:ea typeface="宋体" panose="02010600030101010101" pitchFamily="2" charset="-122"/>
                </a:rPr>
                <a:t>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</a:t>
              </a: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</a:t>
              </a: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2</a:t>
              </a:r>
              <a:r>
                <a:rPr lang="en-US" altLang="zh-CN" sz="2000" b="1">
                  <a:ea typeface="宋体" panose="02010600030101010101" pitchFamily="2" charset="-122"/>
                </a:rPr>
                <a:t>  </a:t>
              </a:r>
              <a:r>
                <a:rPr lang="en-US" altLang="zh-CN" sz="2000" b="1" i="1">
                  <a:ea typeface="宋体" panose="02010600030101010101" pitchFamily="2" charset="-122"/>
                </a:rPr>
                <a:t>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6808" name="Text Box 51">
              <a:extLst>
                <a:ext uri="{FF2B5EF4-FFF2-40B4-BE49-F238E27FC236}">
                  <a16:creationId xmlns:a16="http://schemas.microsoft.com/office/drawing/2014/main" id="{7EBA6515-8656-4943-BDDA-CFC5F72D5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407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6809" name="Line 52">
              <a:extLst>
                <a:ext uri="{FF2B5EF4-FFF2-40B4-BE49-F238E27FC236}">
                  <a16:creationId xmlns:a16="http://schemas.microsoft.com/office/drawing/2014/main" id="{9749D94C-30D9-4141-885A-5D8F1F7F4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04"/>
              <a:ext cx="0" cy="3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810" name="Text Box 53">
              <a:extLst>
                <a:ext uri="{FF2B5EF4-FFF2-40B4-BE49-F238E27FC236}">
                  <a16:creationId xmlns:a16="http://schemas.microsoft.com/office/drawing/2014/main" id="{B6A08E9E-2865-EF4F-AF9B-1BCDD57AA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" y="1401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</p:txBody>
        </p:sp>
        <p:sp>
          <p:nvSpPr>
            <p:cNvPr id="76811" name="Line 54">
              <a:extLst>
                <a:ext uri="{FF2B5EF4-FFF2-40B4-BE49-F238E27FC236}">
                  <a16:creationId xmlns:a16="http://schemas.microsoft.com/office/drawing/2014/main" id="{BD1D5C0A-C8C1-474D-AC6A-9319F3699E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39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812" name="Text Box 55">
              <a:extLst>
                <a:ext uri="{FF2B5EF4-FFF2-40B4-BE49-F238E27FC236}">
                  <a16:creationId xmlns:a16="http://schemas.microsoft.com/office/drawing/2014/main" id="{0F6D743C-3896-C74A-B64E-95CB8B42A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860"/>
              <a:ext cx="6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真 值 表</a:t>
              </a:r>
            </a:p>
          </p:txBody>
        </p:sp>
        <p:sp>
          <p:nvSpPr>
            <p:cNvPr id="76813" name="Text Box 56">
              <a:extLst>
                <a:ext uri="{FF2B5EF4-FFF2-40B4-BE49-F238E27FC236}">
                  <a16:creationId xmlns:a16="http://schemas.microsoft.com/office/drawing/2014/main" id="{BF735EC2-60E3-2942-8388-F3D29293F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1395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6814" name="Line 57">
              <a:extLst>
                <a:ext uri="{FF2B5EF4-FFF2-40B4-BE49-F238E27FC236}">
                  <a16:creationId xmlns:a16="http://schemas.microsoft.com/office/drawing/2014/main" id="{DC592187-2525-3C47-9E04-3FB4ACB1B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422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815" name="Line 58">
              <a:extLst>
                <a:ext uri="{FF2B5EF4-FFF2-40B4-BE49-F238E27FC236}">
                  <a16:creationId xmlns:a16="http://schemas.microsoft.com/office/drawing/2014/main" id="{04E61F70-3D48-F846-9EE6-232AFC801B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0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A4A01D0-205D-204F-8A1F-9DD8E0BE74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组合电路设计实例－</a:t>
            </a:r>
            <a:r>
              <a:rPr lang="zh-CN" altLang="en-US" sz="3200">
                <a:solidFill>
                  <a:schemeClr val="tx1"/>
                </a:solidFill>
              </a:rPr>
              <a:t>比较器</a:t>
            </a:r>
          </a:p>
        </p:txBody>
      </p:sp>
      <p:sp>
        <p:nvSpPr>
          <p:cNvPr id="77826" name="Text Box 3">
            <a:extLst>
              <a:ext uri="{FF2B5EF4-FFF2-40B4-BE49-F238E27FC236}">
                <a16:creationId xmlns:a16="http://schemas.microsoft.com/office/drawing/2014/main" id="{D2BE9093-FC31-1F46-9FE1-703E5FC76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1371600"/>
            <a:ext cx="309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逻辑函数的化简与变换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77827" name="Group 4">
            <a:extLst>
              <a:ext uri="{FF2B5EF4-FFF2-40B4-BE49-F238E27FC236}">
                <a16:creationId xmlns:a16="http://schemas.microsoft.com/office/drawing/2014/main" id="{8686E226-AC64-BF42-8A56-D65AEA11FDA4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133600"/>
            <a:ext cx="3052763" cy="2667000"/>
            <a:chOff x="912" y="1344"/>
            <a:chExt cx="1923" cy="1680"/>
          </a:xfrm>
        </p:grpSpPr>
        <p:grpSp>
          <p:nvGrpSpPr>
            <p:cNvPr id="77843" name="Group 5">
              <a:extLst>
                <a:ext uri="{FF2B5EF4-FFF2-40B4-BE49-F238E27FC236}">
                  <a16:creationId xmlns:a16="http://schemas.microsoft.com/office/drawing/2014/main" id="{7C601F8C-B909-5C4D-B55E-D7F85DDDE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344"/>
              <a:ext cx="1923" cy="1680"/>
              <a:chOff x="912" y="1344"/>
              <a:chExt cx="1923" cy="1680"/>
            </a:xfrm>
          </p:grpSpPr>
          <p:grpSp>
            <p:nvGrpSpPr>
              <p:cNvPr id="77848" name="Group 6">
                <a:extLst>
                  <a:ext uri="{FF2B5EF4-FFF2-40B4-BE49-F238E27FC236}">
                    <a16:creationId xmlns:a16="http://schemas.microsoft.com/office/drawing/2014/main" id="{60CBD6DD-7FB7-C24E-A7E2-C0B31E3E3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1344"/>
                <a:ext cx="1923" cy="1460"/>
                <a:chOff x="912" y="1344"/>
                <a:chExt cx="1923" cy="1460"/>
              </a:xfrm>
            </p:grpSpPr>
            <p:grpSp>
              <p:nvGrpSpPr>
                <p:cNvPr id="77850" name="Group 7">
                  <a:extLst>
                    <a:ext uri="{FF2B5EF4-FFF2-40B4-BE49-F238E27FC236}">
                      <a16:creationId xmlns:a16="http://schemas.microsoft.com/office/drawing/2014/main" id="{AC8F9AFC-89DA-3840-AEFF-482252CB13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63" y="1488"/>
                  <a:ext cx="1772" cy="1296"/>
                  <a:chOff x="3216" y="2496"/>
                  <a:chExt cx="1968" cy="1488"/>
                </a:xfrm>
              </p:grpSpPr>
              <p:sp>
                <p:nvSpPr>
                  <p:cNvPr id="77877" name="Rectangle 8">
                    <a:extLst>
                      <a:ext uri="{FF2B5EF4-FFF2-40B4-BE49-F238E27FC236}">
                        <a16:creationId xmlns:a16="http://schemas.microsoft.com/office/drawing/2014/main" id="{FC0EFFF8-2773-144D-BB1C-7711EF550B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736"/>
                    <a:ext cx="1584" cy="124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878" name="Line 9">
                    <a:extLst>
                      <a:ext uri="{FF2B5EF4-FFF2-40B4-BE49-F238E27FC236}">
                        <a16:creationId xmlns:a16="http://schemas.microsoft.com/office/drawing/2014/main" id="{3463E704-CD6B-444E-8394-775AB57692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312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79" name="Line 10">
                    <a:extLst>
                      <a:ext uri="{FF2B5EF4-FFF2-40B4-BE49-F238E27FC236}">
                        <a16:creationId xmlns:a16="http://schemas.microsoft.com/office/drawing/2014/main" id="{53781584-1422-F34C-987E-2287AB81C9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648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80" name="Line 11">
                    <a:extLst>
                      <a:ext uri="{FF2B5EF4-FFF2-40B4-BE49-F238E27FC236}">
                        <a16:creationId xmlns:a16="http://schemas.microsoft.com/office/drawing/2014/main" id="{7F4B0956-20A7-CD4F-9866-1B1399C392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024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81" name="Line 12">
                    <a:extLst>
                      <a:ext uri="{FF2B5EF4-FFF2-40B4-BE49-F238E27FC236}">
                        <a16:creationId xmlns:a16="http://schemas.microsoft.com/office/drawing/2014/main" id="{D9C4716D-836C-F540-9697-1C40294176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16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82" name="Line 13">
                    <a:extLst>
                      <a:ext uri="{FF2B5EF4-FFF2-40B4-BE49-F238E27FC236}">
                        <a16:creationId xmlns:a16="http://schemas.microsoft.com/office/drawing/2014/main" id="{07F73DD0-290D-E549-A19B-BD19341425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00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83" name="Line 14">
                    <a:extLst>
                      <a:ext uri="{FF2B5EF4-FFF2-40B4-BE49-F238E27FC236}">
                        <a16:creationId xmlns:a16="http://schemas.microsoft.com/office/drawing/2014/main" id="{2FAC0EC1-66F1-1C49-BE04-BB6BFD2FA0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2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84" name="Line 15">
                    <a:extLst>
                      <a:ext uri="{FF2B5EF4-FFF2-40B4-BE49-F238E27FC236}">
                        <a16:creationId xmlns:a16="http://schemas.microsoft.com/office/drawing/2014/main" id="{D5A340D4-5291-C84A-BE07-CA74B18558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496"/>
                    <a:ext cx="384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7851" name="Text Box 16">
                  <a:extLst>
                    <a:ext uri="{FF2B5EF4-FFF2-40B4-BE49-F238E27FC236}">
                      <a16:creationId xmlns:a16="http://schemas.microsoft.com/office/drawing/2014/main" id="{DDA1C291-34FE-D944-8135-4761B4CBAF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7" y="1488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77852" name="Text Box 17">
                  <a:extLst>
                    <a:ext uri="{FF2B5EF4-FFF2-40B4-BE49-F238E27FC236}">
                      <a16:creationId xmlns:a16="http://schemas.microsoft.com/office/drawing/2014/main" id="{A3CC8375-D850-AC40-8A08-575FCF5365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1" y="1488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77853" name="Text Box 18">
                  <a:extLst>
                    <a:ext uri="{FF2B5EF4-FFF2-40B4-BE49-F238E27FC236}">
                      <a16:creationId xmlns:a16="http://schemas.microsoft.com/office/drawing/2014/main" id="{A4593B94-C5A7-BF4A-8BF1-0E53632FAD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75" y="1488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77854" name="Text Box 19">
                  <a:extLst>
                    <a:ext uri="{FF2B5EF4-FFF2-40B4-BE49-F238E27FC236}">
                      <a16:creationId xmlns:a16="http://schemas.microsoft.com/office/drawing/2014/main" id="{8D05CF1A-E8B0-5B4A-A097-025746A714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9" y="1488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77855" name="Text Box 20">
                  <a:extLst>
                    <a:ext uri="{FF2B5EF4-FFF2-40B4-BE49-F238E27FC236}">
                      <a16:creationId xmlns:a16="http://schemas.microsoft.com/office/drawing/2014/main" id="{9FE6EAC0-4446-1548-B79C-0C4C72E84C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5" y="168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77856" name="Text Box 21">
                  <a:extLst>
                    <a:ext uri="{FF2B5EF4-FFF2-40B4-BE49-F238E27FC236}">
                      <a16:creationId xmlns:a16="http://schemas.microsoft.com/office/drawing/2014/main" id="{08D6B170-1BB1-F746-84F1-EAACE68567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5" y="1968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77857" name="Text Box 22">
                  <a:extLst>
                    <a:ext uri="{FF2B5EF4-FFF2-40B4-BE49-F238E27FC236}">
                      <a16:creationId xmlns:a16="http://schemas.microsoft.com/office/drawing/2014/main" id="{D229CA34-062C-DE40-A167-29C41AD2FA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5" y="2256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77858" name="Text Box 23">
                  <a:extLst>
                    <a:ext uri="{FF2B5EF4-FFF2-40B4-BE49-F238E27FC236}">
                      <a16:creationId xmlns:a16="http://schemas.microsoft.com/office/drawing/2014/main" id="{3E94B2A2-968F-4E4C-BEA0-62F83C1737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5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77859" name="Text Box 24">
                  <a:extLst>
                    <a:ext uri="{FF2B5EF4-FFF2-40B4-BE49-F238E27FC236}">
                      <a16:creationId xmlns:a16="http://schemas.microsoft.com/office/drawing/2014/main" id="{FB973AFC-1CEB-0B43-9786-055B68FDC1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3" y="167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  <a:endParaRPr lang="en-US" altLang="zh-CN" sz="2000" b="1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77860" name="Text Box 25">
                  <a:extLst>
                    <a:ext uri="{FF2B5EF4-FFF2-40B4-BE49-F238E27FC236}">
                      <a16:creationId xmlns:a16="http://schemas.microsoft.com/office/drawing/2014/main" id="{A78DC2D5-AD93-964A-B06B-DE947A706A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7" y="1670"/>
                  <a:ext cx="11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000" b="1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861" name="Text Box 26">
                  <a:extLst>
                    <a:ext uri="{FF2B5EF4-FFF2-40B4-BE49-F238E27FC236}">
                      <a16:creationId xmlns:a16="http://schemas.microsoft.com/office/drawing/2014/main" id="{536DA84C-F7F8-6446-8651-9357FD93CE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1" y="168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2" name="Text Box 27">
                  <a:extLst>
                    <a:ext uri="{FF2B5EF4-FFF2-40B4-BE49-F238E27FC236}">
                      <a16:creationId xmlns:a16="http://schemas.microsoft.com/office/drawing/2014/main" id="{8FAFAECA-DD1E-4445-A301-5473905F8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3" y="168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3" name="Text Box 28">
                  <a:extLst>
                    <a:ext uri="{FF2B5EF4-FFF2-40B4-BE49-F238E27FC236}">
                      <a16:creationId xmlns:a16="http://schemas.microsoft.com/office/drawing/2014/main" id="{AC69529D-A83B-F44F-BA72-4CAA851E7E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83" y="1958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4" name="Text Box 29">
                  <a:extLst>
                    <a:ext uri="{FF2B5EF4-FFF2-40B4-BE49-F238E27FC236}">
                      <a16:creationId xmlns:a16="http://schemas.microsoft.com/office/drawing/2014/main" id="{AAFD88A9-9B31-9042-8800-D359A7C28C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7" y="1958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7865" name="Text Box 30">
                  <a:extLst>
                    <a:ext uri="{FF2B5EF4-FFF2-40B4-BE49-F238E27FC236}">
                      <a16:creationId xmlns:a16="http://schemas.microsoft.com/office/drawing/2014/main" id="{2BF1BE7A-87A9-D543-B5C3-DBC82A3DC8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1" y="1968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6" name="Text Box 31">
                  <a:extLst>
                    <a:ext uri="{FF2B5EF4-FFF2-40B4-BE49-F238E27FC236}">
                      <a16:creationId xmlns:a16="http://schemas.microsoft.com/office/drawing/2014/main" id="{5E3EBA68-3EB2-1847-A341-3C6E8F8268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3" y="1968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7" name="Text Box 32">
                  <a:extLst>
                    <a:ext uri="{FF2B5EF4-FFF2-40B4-BE49-F238E27FC236}">
                      <a16:creationId xmlns:a16="http://schemas.microsoft.com/office/drawing/2014/main" id="{87956060-37C0-7A43-825C-7F598B25D8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83" y="2246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8" name="Text Box 33">
                  <a:extLst>
                    <a:ext uri="{FF2B5EF4-FFF2-40B4-BE49-F238E27FC236}">
                      <a16:creationId xmlns:a16="http://schemas.microsoft.com/office/drawing/2014/main" id="{89DFFDBD-F71D-F94B-B6D8-C40E7EC7F0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67" y="2246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69" name="Text Box 34">
                  <a:extLst>
                    <a:ext uri="{FF2B5EF4-FFF2-40B4-BE49-F238E27FC236}">
                      <a16:creationId xmlns:a16="http://schemas.microsoft.com/office/drawing/2014/main" id="{8FE25B05-1650-CA46-8D34-FEB1B055C0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1" y="2256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70" name="Text Box 35">
                  <a:extLst>
                    <a:ext uri="{FF2B5EF4-FFF2-40B4-BE49-F238E27FC236}">
                      <a16:creationId xmlns:a16="http://schemas.microsoft.com/office/drawing/2014/main" id="{5F1A4746-2FDB-394D-82ED-93B4D8F2C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3" y="2256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  <a:endParaRPr lang="en-US" altLang="zh-CN" sz="2000" b="1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77871" name="Text Box 36">
                  <a:extLst>
                    <a:ext uri="{FF2B5EF4-FFF2-40B4-BE49-F238E27FC236}">
                      <a16:creationId xmlns:a16="http://schemas.microsoft.com/office/drawing/2014/main" id="{722C7FEF-7BC0-594E-A30E-08C522B2DF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91" y="254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72" name="Text Box 37">
                  <a:extLst>
                    <a:ext uri="{FF2B5EF4-FFF2-40B4-BE49-F238E27FC236}">
                      <a16:creationId xmlns:a16="http://schemas.microsoft.com/office/drawing/2014/main" id="{78452503-C461-854C-903E-07D649CED0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3" y="254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73" name="Text Box 38">
                  <a:extLst>
                    <a:ext uri="{FF2B5EF4-FFF2-40B4-BE49-F238E27FC236}">
                      <a16:creationId xmlns:a16="http://schemas.microsoft.com/office/drawing/2014/main" id="{0B2B67AF-18FD-1244-ACF4-7E51247ABF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1" y="2554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7874" name="Text Box 39">
                  <a:extLst>
                    <a:ext uri="{FF2B5EF4-FFF2-40B4-BE49-F238E27FC236}">
                      <a16:creationId xmlns:a16="http://schemas.microsoft.com/office/drawing/2014/main" id="{0AF7E1C0-0163-864B-8C85-5B4250178A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3" y="255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7875" name="Text Box 40">
                  <a:extLst>
                    <a:ext uri="{FF2B5EF4-FFF2-40B4-BE49-F238E27FC236}">
                      <a16:creationId xmlns:a16="http://schemas.microsoft.com/office/drawing/2014/main" id="{0B7A3B7F-7C7D-3D43-AF7F-0E09CB316F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2" y="1526"/>
                  <a:ext cx="434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77876" name="Text Box 41">
                  <a:extLst>
                    <a:ext uri="{FF2B5EF4-FFF2-40B4-BE49-F238E27FC236}">
                      <a16:creationId xmlns:a16="http://schemas.microsoft.com/office/drawing/2014/main" id="{F6AD467A-CBAC-BE44-9F7B-B97D323824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6" y="1344"/>
                  <a:ext cx="45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0</a:t>
                  </a:r>
                </a:p>
              </p:txBody>
            </p:sp>
          </p:grpSp>
          <p:sp>
            <p:nvSpPr>
              <p:cNvPr id="77849" name="Text Box 42">
                <a:extLst>
                  <a:ext uri="{FF2B5EF4-FFF2-40B4-BE49-F238E27FC236}">
                    <a16:creationId xmlns:a16="http://schemas.microsoft.com/office/drawing/2014/main" id="{18F1DAE9-D09E-BF48-BA86-9BC95F3BFA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0" y="2774"/>
                <a:ext cx="73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F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2  </a:t>
                </a:r>
                <a:r>
                  <a:rPr lang="en-US" altLang="zh-CN" sz="2000" b="1">
                    <a:solidFill>
                      <a:srgbClr val="B2B2B2"/>
                    </a:solidFill>
                    <a:ea typeface="宋体" panose="02010600030101010101" pitchFamily="2" charset="-122"/>
                  </a:rPr>
                  <a:t>(A=B)</a:t>
                </a:r>
              </a:p>
            </p:txBody>
          </p:sp>
        </p:grpSp>
        <p:sp>
          <p:nvSpPr>
            <p:cNvPr id="77844" name="Oval 43">
              <a:extLst>
                <a:ext uri="{FF2B5EF4-FFF2-40B4-BE49-F238E27FC236}">
                  <a16:creationId xmlns:a16="http://schemas.microsoft.com/office/drawing/2014/main" id="{13C7C3C7-2453-DB4A-BDCE-562950FA2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1680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45" name="Oval 44">
              <a:extLst>
                <a:ext uri="{FF2B5EF4-FFF2-40B4-BE49-F238E27FC236}">
                  <a16:creationId xmlns:a16="http://schemas.microsoft.com/office/drawing/2014/main" id="{15048EAB-0FD6-B34A-85B0-F904E2408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968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46" name="Oval 45">
              <a:extLst>
                <a:ext uri="{FF2B5EF4-FFF2-40B4-BE49-F238E27FC236}">
                  <a16:creationId xmlns:a16="http://schemas.microsoft.com/office/drawing/2014/main" id="{3226B305-72BF-5149-9189-1E6B273D0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" y="2256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47" name="Oval 46">
              <a:extLst>
                <a:ext uri="{FF2B5EF4-FFF2-40B4-BE49-F238E27FC236}">
                  <a16:creationId xmlns:a16="http://schemas.microsoft.com/office/drawing/2014/main" id="{DD94DF43-EE4A-B147-B323-F87CB4A89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2544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7828" name="Group 47">
            <a:extLst>
              <a:ext uri="{FF2B5EF4-FFF2-40B4-BE49-F238E27FC236}">
                <a16:creationId xmlns:a16="http://schemas.microsoft.com/office/drawing/2014/main" id="{86CC2F70-3843-1E44-9669-37C5EBCAA38D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5262563"/>
            <a:ext cx="3117850" cy="528637"/>
            <a:chOff x="1104" y="3312"/>
            <a:chExt cx="1964" cy="333"/>
          </a:xfrm>
        </p:grpSpPr>
        <p:graphicFrame>
          <p:nvGraphicFramePr>
            <p:cNvPr id="77840" name="Object 48">
              <a:extLst>
                <a:ext uri="{FF2B5EF4-FFF2-40B4-BE49-F238E27FC236}">
                  <a16:creationId xmlns:a16="http://schemas.microsoft.com/office/drawing/2014/main" id="{F65EB741-0C54-5242-9D31-0925D57780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3341"/>
            <a:ext cx="196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6" name="Equation" r:id="rId3" imgW="33934400" imgH="5270500" progId="Equation.3">
                    <p:embed/>
                  </p:oleObj>
                </mc:Choice>
                <mc:Fallback>
                  <p:oleObj name="Equation" r:id="rId3" imgW="33934400" imgH="527050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341"/>
                          <a:ext cx="1964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41" name="Rectangle 49">
              <a:extLst>
                <a:ext uri="{FF2B5EF4-FFF2-40B4-BE49-F238E27FC236}">
                  <a16:creationId xmlns:a16="http://schemas.microsoft.com/office/drawing/2014/main" id="{DBF41C86-0DE7-1A44-9166-FE31BCC8D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331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  <p:sp>
          <p:nvSpPr>
            <p:cNvPr id="77842" name="Rectangle 50">
              <a:extLst>
                <a:ext uri="{FF2B5EF4-FFF2-40B4-BE49-F238E27FC236}">
                  <a16:creationId xmlns:a16="http://schemas.microsoft.com/office/drawing/2014/main" id="{69AD58A7-5635-3C4D-8FFF-DC16162E2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331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</p:grpSp>
      <p:grpSp>
        <p:nvGrpSpPr>
          <p:cNvPr id="77829" name="Group 51">
            <a:extLst>
              <a:ext uri="{FF2B5EF4-FFF2-40B4-BE49-F238E27FC236}">
                <a16:creationId xmlns:a16="http://schemas.microsoft.com/office/drawing/2014/main" id="{B230EB89-E4A9-0147-81A3-8ECD04D4B01D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1371600"/>
            <a:ext cx="2822575" cy="5354638"/>
            <a:chOff x="3600" y="860"/>
            <a:chExt cx="1778" cy="3373"/>
          </a:xfrm>
        </p:grpSpPr>
        <p:sp>
          <p:nvSpPr>
            <p:cNvPr id="77830" name="Text Box 52">
              <a:extLst>
                <a:ext uri="{FF2B5EF4-FFF2-40B4-BE49-F238E27FC236}">
                  <a16:creationId xmlns:a16="http://schemas.microsoft.com/office/drawing/2014/main" id="{549433E4-66FE-6C4A-A32F-28EC786B0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" y="1407"/>
              <a:ext cx="836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1    1    1    1</a:t>
              </a:r>
            </a:p>
          </p:txBody>
        </p:sp>
        <p:sp>
          <p:nvSpPr>
            <p:cNvPr id="77831" name="Text Box 53">
              <a:extLst>
                <a:ext uri="{FF2B5EF4-FFF2-40B4-BE49-F238E27FC236}">
                  <a16:creationId xmlns:a16="http://schemas.microsoft.com/office/drawing/2014/main" id="{1464D425-A2E5-CD42-94F7-A0702F332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1142"/>
              <a:ext cx="17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2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7832" name="Text Box 54">
              <a:extLst>
                <a:ext uri="{FF2B5EF4-FFF2-40B4-BE49-F238E27FC236}">
                  <a16:creationId xmlns:a16="http://schemas.microsoft.com/office/drawing/2014/main" id="{BE6FA90E-08B2-5A4F-BAF2-943482CFF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407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7833" name="Line 55">
              <a:extLst>
                <a:ext uri="{FF2B5EF4-FFF2-40B4-BE49-F238E27FC236}">
                  <a16:creationId xmlns:a16="http://schemas.microsoft.com/office/drawing/2014/main" id="{72DCAC06-1152-BC41-BC83-22EAFEC60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04"/>
              <a:ext cx="0" cy="3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834" name="Text Box 56">
              <a:extLst>
                <a:ext uri="{FF2B5EF4-FFF2-40B4-BE49-F238E27FC236}">
                  <a16:creationId xmlns:a16="http://schemas.microsoft.com/office/drawing/2014/main" id="{F86A223B-69FD-F042-9228-B59ABC9CA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" y="1401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</p:txBody>
        </p:sp>
        <p:sp>
          <p:nvSpPr>
            <p:cNvPr id="77835" name="Line 57">
              <a:extLst>
                <a:ext uri="{FF2B5EF4-FFF2-40B4-BE49-F238E27FC236}">
                  <a16:creationId xmlns:a16="http://schemas.microsoft.com/office/drawing/2014/main" id="{18E5B593-3B6E-A34D-9E13-E08E33033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39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836" name="Text Box 58">
              <a:extLst>
                <a:ext uri="{FF2B5EF4-FFF2-40B4-BE49-F238E27FC236}">
                  <a16:creationId xmlns:a16="http://schemas.microsoft.com/office/drawing/2014/main" id="{DDA65373-4712-2941-A402-3F6E47D48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860"/>
              <a:ext cx="6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真 值 表</a:t>
              </a:r>
            </a:p>
          </p:txBody>
        </p:sp>
        <p:sp>
          <p:nvSpPr>
            <p:cNvPr id="77837" name="Text Box 59">
              <a:extLst>
                <a:ext uri="{FF2B5EF4-FFF2-40B4-BE49-F238E27FC236}">
                  <a16:creationId xmlns:a16="http://schemas.microsoft.com/office/drawing/2014/main" id="{AB844C08-A61B-B24D-99A5-CE26050E5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1395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7838" name="Line 60">
              <a:extLst>
                <a:ext uri="{FF2B5EF4-FFF2-40B4-BE49-F238E27FC236}">
                  <a16:creationId xmlns:a16="http://schemas.microsoft.com/office/drawing/2014/main" id="{7BA743D0-0397-2142-916B-90C3FB400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422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839" name="Line 61">
              <a:extLst>
                <a:ext uri="{FF2B5EF4-FFF2-40B4-BE49-F238E27FC236}">
                  <a16:creationId xmlns:a16="http://schemas.microsoft.com/office/drawing/2014/main" id="{62DE9DF9-8BE1-CD47-A4F4-7BCFD1B96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0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6DF112F-036B-E049-B16F-147A19F9A6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组合电路设计实例－</a:t>
            </a:r>
            <a:r>
              <a:rPr lang="zh-CN" altLang="en-US" sz="3200">
                <a:solidFill>
                  <a:schemeClr val="tx1"/>
                </a:solidFill>
              </a:rPr>
              <a:t>比较器</a:t>
            </a:r>
          </a:p>
        </p:txBody>
      </p:sp>
      <p:sp>
        <p:nvSpPr>
          <p:cNvPr id="78850" name="Text Box 3">
            <a:extLst>
              <a:ext uri="{FF2B5EF4-FFF2-40B4-BE49-F238E27FC236}">
                <a16:creationId xmlns:a16="http://schemas.microsoft.com/office/drawing/2014/main" id="{37541B31-5A52-1B43-8BBC-F944847F4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1371600"/>
            <a:ext cx="309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逻辑函数的化简与变换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78851" name="Group 4">
            <a:extLst>
              <a:ext uri="{FF2B5EF4-FFF2-40B4-BE49-F238E27FC236}">
                <a16:creationId xmlns:a16="http://schemas.microsoft.com/office/drawing/2014/main" id="{1FAAE3E1-E3CD-A94F-8FFD-2A38711CB94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965325"/>
            <a:ext cx="3052763" cy="2698750"/>
            <a:chOff x="960" y="1238"/>
            <a:chExt cx="1923" cy="1700"/>
          </a:xfrm>
        </p:grpSpPr>
        <p:grpSp>
          <p:nvGrpSpPr>
            <p:cNvPr id="78866" name="Group 5">
              <a:extLst>
                <a:ext uri="{FF2B5EF4-FFF2-40B4-BE49-F238E27FC236}">
                  <a16:creationId xmlns:a16="http://schemas.microsoft.com/office/drawing/2014/main" id="{339366DD-3A07-FC4C-96AD-3968067F84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238"/>
              <a:ext cx="1923" cy="1700"/>
              <a:chOff x="960" y="1238"/>
              <a:chExt cx="1923" cy="1700"/>
            </a:xfrm>
          </p:grpSpPr>
          <p:grpSp>
            <p:nvGrpSpPr>
              <p:cNvPr id="78870" name="Group 6">
                <a:extLst>
                  <a:ext uri="{FF2B5EF4-FFF2-40B4-BE49-F238E27FC236}">
                    <a16:creationId xmlns:a16="http://schemas.microsoft.com/office/drawing/2014/main" id="{B7102ED4-75C0-714B-ACCE-04FE6B2D0C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238"/>
                <a:ext cx="1923" cy="1480"/>
                <a:chOff x="960" y="1238"/>
                <a:chExt cx="1923" cy="1480"/>
              </a:xfrm>
            </p:grpSpPr>
            <p:grpSp>
              <p:nvGrpSpPr>
                <p:cNvPr id="78872" name="Group 7">
                  <a:extLst>
                    <a:ext uri="{FF2B5EF4-FFF2-40B4-BE49-F238E27FC236}">
                      <a16:creationId xmlns:a16="http://schemas.microsoft.com/office/drawing/2014/main" id="{B65E9EFD-EFD2-0141-B68C-25A21DAF59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11" y="1402"/>
                  <a:ext cx="1772" cy="1296"/>
                  <a:chOff x="3216" y="2496"/>
                  <a:chExt cx="1968" cy="1488"/>
                </a:xfrm>
              </p:grpSpPr>
              <p:sp>
                <p:nvSpPr>
                  <p:cNvPr id="78899" name="Rectangle 8">
                    <a:extLst>
                      <a:ext uri="{FF2B5EF4-FFF2-40B4-BE49-F238E27FC236}">
                        <a16:creationId xmlns:a16="http://schemas.microsoft.com/office/drawing/2014/main" id="{C34567FA-D4D2-1841-ACFF-ABB71B82E1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736"/>
                    <a:ext cx="1584" cy="124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900" name="Line 9">
                    <a:extLst>
                      <a:ext uri="{FF2B5EF4-FFF2-40B4-BE49-F238E27FC236}">
                        <a16:creationId xmlns:a16="http://schemas.microsoft.com/office/drawing/2014/main" id="{92E5536E-C7FA-574D-935C-6217719EFF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312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01" name="Line 10">
                    <a:extLst>
                      <a:ext uri="{FF2B5EF4-FFF2-40B4-BE49-F238E27FC236}">
                        <a16:creationId xmlns:a16="http://schemas.microsoft.com/office/drawing/2014/main" id="{B6694035-0E65-7445-999A-0033D5B1A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648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02" name="Line 11">
                    <a:extLst>
                      <a:ext uri="{FF2B5EF4-FFF2-40B4-BE49-F238E27FC236}">
                        <a16:creationId xmlns:a16="http://schemas.microsoft.com/office/drawing/2014/main" id="{D0D7B8AE-5565-7644-9304-54EB356EB1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024"/>
                    <a:ext cx="15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03" name="Line 12">
                    <a:extLst>
                      <a:ext uri="{FF2B5EF4-FFF2-40B4-BE49-F238E27FC236}">
                        <a16:creationId xmlns:a16="http://schemas.microsoft.com/office/drawing/2014/main" id="{3BBDFD67-0239-9348-BD1E-7D2EAEB337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16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04" name="Line 13">
                    <a:extLst>
                      <a:ext uri="{FF2B5EF4-FFF2-40B4-BE49-F238E27FC236}">
                        <a16:creationId xmlns:a16="http://schemas.microsoft.com/office/drawing/2014/main" id="{181EAFE6-F808-7D40-922C-BAE0717940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00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05" name="Line 14">
                    <a:extLst>
                      <a:ext uri="{FF2B5EF4-FFF2-40B4-BE49-F238E27FC236}">
                        <a16:creationId xmlns:a16="http://schemas.microsoft.com/office/drawing/2014/main" id="{D340F3D9-6CD5-944F-A49A-9034FAD406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2" y="2736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06" name="Line 15">
                    <a:extLst>
                      <a:ext uri="{FF2B5EF4-FFF2-40B4-BE49-F238E27FC236}">
                        <a16:creationId xmlns:a16="http://schemas.microsoft.com/office/drawing/2014/main" id="{AA9AE0FD-A6A9-F04A-B86B-E730524AE1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496"/>
                    <a:ext cx="384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8873" name="Text Box 16">
                  <a:extLst>
                    <a:ext uri="{FF2B5EF4-FFF2-40B4-BE49-F238E27FC236}">
                      <a16:creationId xmlns:a16="http://schemas.microsoft.com/office/drawing/2014/main" id="{05B460F5-F983-8940-9716-3F4BFFF09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55" y="140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78874" name="Text Box 17">
                  <a:extLst>
                    <a:ext uri="{FF2B5EF4-FFF2-40B4-BE49-F238E27FC236}">
                      <a16:creationId xmlns:a16="http://schemas.microsoft.com/office/drawing/2014/main" id="{DB9E4942-5614-BD4D-BB4F-2395B3AA6A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9" y="140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78875" name="Text Box 18">
                  <a:extLst>
                    <a:ext uri="{FF2B5EF4-FFF2-40B4-BE49-F238E27FC236}">
                      <a16:creationId xmlns:a16="http://schemas.microsoft.com/office/drawing/2014/main" id="{D6731775-6DD7-9040-B997-63FE97A95C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23" y="140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78876" name="Text Box 19">
                  <a:extLst>
                    <a:ext uri="{FF2B5EF4-FFF2-40B4-BE49-F238E27FC236}">
                      <a16:creationId xmlns:a16="http://schemas.microsoft.com/office/drawing/2014/main" id="{12279F08-F230-CD4E-96B2-DA6D3E8A56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07" y="140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78877" name="Text Box 20">
                  <a:extLst>
                    <a:ext uri="{FF2B5EF4-FFF2-40B4-BE49-F238E27FC236}">
                      <a16:creationId xmlns:a16="http://schemas.microsoft.com/office/drawing/2014/main" id="{AF7310F5-3C3F-814D-A314-0E028AE440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23" y="159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78878" name="Text Box 21">
                  <a:extLst>
                    <a:ext uri="{FF2B5EF4-FFF2-40B4-BE49-F238E27FC236}">
                      <a16:creationId xmlns:a16="http://schemas.microsoft.com/office/drawing/2014/main" id="{DB073CAC-39B3-8146-8F08-B561B76F07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23" y="1882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78879" name="Text Box 22">
                  <a:extLst>
                    <a:ext uri="{FF2B5EF4-FFF2-40B4-BE49-F238E27FC236}">
                      <a16:creationId xmlns:a16="http://schemas.microsoft.com/office/drawing/2014/main" id="{3F61A3A2-3F88-3C4D-91B4-CD57A541CE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03" y="217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78880" name="Text Box 23">
                  <a:extLst>
                    <a:ext uri="{FF2B5EF4-FFF2-40B4-BE49-F238E27FC236}">
                      <a16:creationId xmlns:a16="http://schemas.microsoft.com/office/drawing/2014/main" id="{5DF98C47-C4F4-8349-A2A2-6E5D69C411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03" y="2458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78881" name="Text Box 24">
                  <a:extLst>
                    <a:ext uri="{FF2B5EF4-FFF2-40B4-BE49-F238E27FC236}">
                      <a16:creationId xmlns:a16="http://schemas.microsoft.com/office/drawing/2014/main" id="{1D073F9A-EE1D-7F4A-ABD7-9D41DC3B72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1" y="158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  <a:endParaRPr lang="en-US" altLang="zh-CN" sz="2000" b="1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78882" name="Text Box 25">
                  <a:extLst>
                    <a:ext uri="{FF2B5EF4-FFF2-40B4-BE49-F238E27FC236}">
                      <a16:creationId xmlns:a16="http://schemas.microsoft.com/office/drawing/2014/main" id="{0741427B-D092-E844-9F34-CE9F131A2C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55" y="1584"/>
                  <a:ext cx="11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000" b="1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883" name="Text Box 26">
                  <a:extLst>
                    <a:ext uri="{FF2B5EF4-FFF2-40B4-BE49-F238E27FC236}">
                      <a16:creationId xmlns:a16="http://schemas.microsoft.com/office/drawing/2014/main" id="{E3861BD3-2F5F-5B4B-8489-6CAEAC04CF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39" y="159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84" name="Text Box 27">
                  <a:extLst>
                    <a:ext uri="{FF2B5EF4-FFF2-40B4-BE49-F238E27FC236}">
                      <a16:creationId xmlns:a16="http://schemas.microsoft.com/office/drawing/2014/main" id="{04786919-A9A2-4049-B58D-8A0A9E83B7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1" y="1594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85" name="Text Box 28">
                  <a:extLst>
                    <a:ext uri="{FF2B5EF4-FFF2-40B4-BE49-F238E27FC236}">
                      <a16:creationId xmlns:a16="http://schemas.microsoft.com/office/drawing/2014/main" id="{9EE1C35B-F605-064C-AE1A-A7E42F7E48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91" y="1872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8886" name="Text Box 29">
                  <a:extLst>
                    <a:ext uri="{FF2B5EF4-FFF2-40B4-BE49-F238E27FC236}">
                      <a16:creationId xmlns:a16="http://schemas.microsoft.com/office/drawing/2014/main" id="{3F65F4F7-DE00-964D-8505-96A1A80352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5" y="187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87" name="Text Box 30">
                  <a:extLst>
                    <a:ext uri="{FF2B5EF4-FFF2-40B4-BE49-F238E27FC236}">
                      <a16:creationId xmlns:a16="http://schemas.microsoft.com/office/drawing/2014/main" id="{EDEF3662-158B-0F4F-B7A9-DE05BC426F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39" y="188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88" name="Text Box 31">
                  <a:extLst>
                    <a:ext uri="{FF2B5EF4-FFF2-40B4-BE49-F238E27FC236}">
                      <a16:creationId xmlns:a16="http://schemas.microsoft.com/office/drawing/2014/main" id="{C1513D1C-3D42-AF4F-B48C-D8E7B0FC29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1" y="1882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89" name="Text Box 32">
                  <a:extLst>
                    <a:ext uri="{FF2B5EF4-FFF2-40B4-BE49-F238E27FC236}">
                      <a16:creationId xmlns:a16="http://schemas.microsoft.com/office/drawing/2014/main" id="{EFF23162-62E7-714D-A4E2-5005A132A6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91" y="216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8890" name="Text Box 33">
                  <a:extLst>
                    <a:ext uri="{FF2B5EF4-FFF2-40B4-BE49-F238E27FC236}">
                      <a16:creationId xmlns:a16="http://schemas.microsoft.com/office/drawing/2014/main" id="{3ED87CD9-5624-4042-84AB-78D8BB84F4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75" y="216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8891" name="Text Box 34">
                  <a:extLst>
                    <a:ext uri="{FF2B5EF4-FFF2-40B4-BE49-F238E27FC236}">
                      <a16:creationId xmlns:a16="http://schemas.microsoft.com/office/drawing/2014/main" id="{A5B535C8-D83F-4646-AFD1-0AD7BD2F47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9" y="217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8892" name="Text Box 35">
                  <a:extLst>
                    <a:ext uri="{FF2B5EF4-FFF2-40B4-BE49-F238E27FC236}">
                      <a16:creationId xmlns:a16="http://schemas.microsoft.com/office/drawing/2014/main" id="{3FFD3DE2-F181-B243-8D73-06AFCD9C0B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1" y="2170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  <a:endParaRPr lang="en-US" altLang="zh-CN" sz="2000" b="1">
                    <a:ea typeface="宋体" panose="02010600030101010101" pitchFamily="2" charset="-122"/>
                    <a:sym typeface="Symbol" pitchFamily="2" charset="2"/>
                  </a:endParaRPr>
                </a:p>
              </p:txBody>
            </p:sp>
            <p:sp>
              <p:nvSpPr>
                <p:cNvPr id="78893" name="Text Box 36">
                  <a:extLst>
                    <a:ext uri="{FF2B5EF4-FFF2-40B4-BE49-F238E27FC236}">
                      <a16:creationId xmlns:a16="http://schemas.microsoft.com/office/drawing/2014/main" id="{1FB3BDBF-E3ED-8B4E-9FCE-1823E43F08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99" y="2458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8894" name="Text Box 37">
                  <a:extLst>
                    <a:ext uri="{FF2B5EF4-FFF2-40B4-BE49-F238E27FC236}">
                      <a16:creationId xmlns:a16="http://schemas.microsoft.com/office/drawing/2014/main" id="{9FEFED56-50DE-9A4A-A40D-C0DF24B83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91" y="2458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78895" name="Text Box 38">
                  <a:extLst>
                    <a:ext uri="{FF2B5EF4-FFF2-40B4-BE49-F238E27FC236}">
                      <a16:creationId xmlns:a16="http://schemas.microsoft.com/office/drawing/2014/main" id="{68ADBB2F-7192-5541-B064-92C798EF84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39" y="2468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96" name="Text Box 39">
                  <a:extLst>
                    <a:ext uri="{FF2B5EF4-FFF2-40B4-BE49-F238E27FC236}">
                      <a16:creationId xmlns:a16="http://schemas.microsoft.com/office/drawing/2014/main" id="{6112CA3B-4AD6-3B40-A672-834C3CCD85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1" y="2468"/>
                  <a:ext cx="15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78897" name="Text Box 40">
                  <a:extLst>
                    <a:ext uri="{FF2B5EF4-FFF2-40B4-BE49-F238E27FC236}">
                      <a16:creationId xmlns:a16="http://schemas.microsoft.com/office/drawing/2014/main" id="{3F33E8EB-297C-D041-B4AC-195AEDAD8C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0" y="1440"/>
                  <a:ext cx="434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78898" name="Text Box 41">
                  <a:extLst>
                    <a:ext uri="{FF2B5EF4-FFF2-40B4-BE49-F238E27FC236}">
                      <a16:creationId xmlns:a16="http://schemas.microsoft.com/office/drawing/2014/main" id="{751BFC43-382B-A745-8911-FBED7220BE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2" y="1238"/>
                  <a:ext cx="45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000" b="1" baseline="-25000">
                      <a:ea typeface="宋体" panose="02010600030101010101" pitchFamily="2" charset="-122"/>
                    </a:rPr>
                    <a:t>0</a:t>
                  </a:r>
                </a:p>
              </p:txBody>
            </p:sp>
          </p:grpSp>
          <p:sp>
            <p:nvSpPr>
              <p:cNvPr id="78871" name="Text Box 42">
                <a:extLst>
                  <a:ext uri="{FF2B5EF4-FFF2-40B4-BE49-F238E27FC236}">
                    <a16:creationId xmlns:a16="http://schemas.microsoft.com/office/drawing/2014/main" id="{E95C27F4-4F8D-E64C-823E-679359FCB6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8" y="2688"/>
                <a:ext cx="73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F</a:t>
                </a:r>
                <a:r>
                  <a:rPr lang="en-US" altLang="zh-CN" sz="2000" b="1" baseline="-25000">
                    <a:ea typeface="宋体" panose="02010600030101010101" pitchFamily="2" charset="-122"/>
                  </a:rPr>
                  <a:t>3  </a:t>
                </a:r>
                <a:r>
                  <a:rPr lang="en-US" altLang="zh-CN" sz="2000" b="1">
                    <a:solidFill>
                      <a:srgbClr val="B2B2B2"/>
                    </a:solidFill>
                    <a:ea typeface="宋体" panose="02010600030101010101" pitchFamily="2" charset="-122"/>
                  </a:rPr>
                  <a:t>(A&lt;B)</a:t>
                </a:r>
              </a:p>
            </p:txBody>
          </p:sp>
        </p:grpSp>
        <p:sp>
          <p:nvSpPr>
            <p:cNvPr id="78867" name="AutoShape 43">
              <a:extLst>
                <a:ext uri="{FF2B5EF4-FFF2-40B4-BE49-F238E27FC236}">
                  <a16:creationId xmlns:a16="http://schemas.microsoft.com/office/drawing/2014/main" id="{F2E8CB9B-43DA-F94F-9E9A-9F275E234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122"/>
              <a:ext cx="624" cy="576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68" name="Oval 44">
              <a:extLst>
                <a:ext uri="{FF2B5EF4-FFF2-40B4-BE49-F238E27FC236}">
                  <a16:creationId xmlns:a16="http://schemas.microsoft.com/office/drawing/2014/main" id="{700C1D37-0DF4-054B-885E-C5E2FA9F3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82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69" name="Oval 45">
              <a:extLst>
                <a:ext uri="{FF2B5EF4-FFF2-40B4-BE49-F238E27FC236}">
                  <a16:creationId xmlns:a16="http://schemas.microsoft.com/office/drawing/2014/main" id="{B1FF56AB-7BC6-024A-9425-F9F91D267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170"/>
              <a:ext cx="240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8852" name="Group 46">
            <a:extLst>
              <a:ext uri="{FF2B5EF4-FFF2-40B4-BE49-F238E27FC236}">
                <a16:creationId xmlns:a16="http://schemas.microsoft.com/office/drawing/2014/main" id="{D6B72272-38C4-D847-8373-265FDA5B7CB8}"/>
              </a:ext>
            </a:extLst>
          </p:cNvPr>
          <p:cNvGrpSpPr>
            <a:grpSpLocks/>
          </p:cNvGrpSpPr>
          <p:nvPr/>
        </p:nvGrpSpPr>
        <p:grpSpPr bwMode="auto">
          <a:xfrm>
            <a:off x="1724025" y="5178425"/>
            <a:ext cx="3519488" cy="536575"/>
            <a:chOff x="1086" y="3598"/>
            <a:chExt cx="2217" cy="338"/>
          </a:xfrm>
        </p:grpSpPr>
        <p:graphicFrame>
          <p:nvGraphicFramePr>
            <p:cNvPr id="78864" name="Object 47">
              <a:extLst>
                <a:ext uri="{FF2B5EF4-FFF2-40B4-BE49-F238E27FC236}">
                  <a16:creationId xmlns:a16="http://schemas.microsoft.com/office/drawing/2014/main" id="{CFBEC7E6-9157-BD4B-B06F-2ECDD13F3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6" y="3598"/>
            <a:ext cx="2217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08" name="Equation" r:id="rId3" imgW="38328600" imgH="5854700" progId="Equation.3">
                    <p:embed/>
                  </p:oleObj>
                </mc:Choice>
                <mc:Fallback>
                  <p:oleObj name="Equation" r:id="rId3" imgW="38328600" imgH="58547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" y="3598"/>
                          <a:ext cx="2217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5" name="Rectangle 48">
              <a:extLst>
                <a:ext uri="{FF2B5EF4-FFF2-40B4-BE49-F238E27FC236}">
                  <a16:creationId xmlns:a16="http://schemas.microsoft.com/office/drawing/2014/main" id="{41812C44-D6D0-8641-83F5-963D54F4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" y="364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</p:grpSp>
      <p:grpSp>
        <p:nvGrpSpPr>
          <p:cNvPr id="78853" name="Group 49">
            <a:extLst>
              <a:ext uri="{FF2B5EF4-FFF2-40B4-BE49-F238E27FC236}">
                <a16:creationId xmlns:a16="http://schemas.microsoft.com/office/drawing/2014/main" id="{C07E8B82-B501-234B-8152-08BA538797A2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1371600"/>
            <a:ext cx="2822575" cy="5354638"/>
            <a:chOff x="3600" y="860"/>
            <a:chExt cx="1778" cy="3373"/>
          </a:xfrm>
        </p:grpSpPr>
        <p:sp>
          <p:nvSpPr>
            <p:cNvPr id="78854" name="Text Box 50">
              <a:extLst>
                <a:ext uri="{FF2B5EF4-FFF2-40B4-BE49-F238E27FC236}">
                  <a16:creationId xmlns:a16="http://schemas.microsoft.com/office/drawing/2014/main" id="{F34F6A26-6C8B-9945-9E04-7C2C6F25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" y="1407"/>
              <a:ext cx="836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1    1    1    1</a:t>
              </a:r>
            </a:p>
          </p:txBody>
        </p:sp>
        <p:sp>
          <p:nvSpPr>
            <p:cNvPr id="78855" name="Text Box 51">
              <a:extLst>
                <a:ext uri="{FF2B5EF4-FFF2-40B4-BE49-F238E27FC236}">
                  <a16:creationId xmlns:a16="http://schemas.microsoft.com/office/drawing/2014/main" id="{713C46EF-08B6-0B40-B686-1FBED3C5E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1142"/>
              <a:ext cx="17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2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8856" name="Text Box 52">
              <a:extLst>
                <a:ext uri="{FF2B5EF4-FFF2-40B4-BE49-F238E27FC236}">
                  <a16:creationId xmlns:a16="http://schemas.microsoft.com/office/drawing/2014/main" id="{0D8FCD28-3028-A94D-B420-E1710577E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407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8857" name="Line 53">
              <a:extLst>
                <a:ext uri="{FF2B5EF4-FFF2-40B4-BE49-F238E27FC236}">
                  <a16:creationId xmlns:a16="http://schemas.microsoft.com/office/drawing/2014/main" id="{86D8247B-9C1F-2A4A-92F3-8F4B76D7E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04"/>
              <a:ext cx="0" cy="3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58" name="Text Box 54">
              <a:extLst>
                <a:ext uri="{FF2B5EF4-FFF2-40B4-BE49-F238E27FC236}">
                  <a16:creationId xmlns:a16="http://schemas.microsoft.com/office/drawing/2014/main" id="{82036267-8F21-8D44-95B0-FEE7F0C30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" y="1401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</p:txBody>
        </p:sp>
        <p:sp>
          <p:nvSpPr>
            <p:cNvPr id="78859" name="Line 55">
              <a:extLst>
                <a:ext uri="{FF2B5EF4-FFF2-40B4-BE49-F238E27FC236}">
                  <a16:creationId xmlns:a16="http://schemas.microsoft.com/office/drawing/2014/main" id="{4FD04024-C2DE-8A49-BE13-E5E7F660A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39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60" name="Text Box 56">
              <a:extLst>
                <a:ext uri="{FF2B5EF4-FFF2-40B4-BE49-F238E27FC236}">
                  <a16:creationId xmlns:a16="http://schemas.microsoft.com/office/drawing/2014/main" id="{6822D53D-272C-C949-9EC9-0BA0E12AC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860"/>
              <a:ext cx="6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真 值 表</a:t>
              </a:r>
            </a:p>
          </p:txBody>
        </p:sp>
        <p:sp>
          <p:nvSpPr>
            <p:cNvPr id="78861" name="Text Box 57">
              <a:extLst>
                <a:ext uri="{FF2B5EF4-FFF2-40B4-BE49-F238E27FC236}">
                  <a16:creationId xmlns:a16="http://schemas.microsoft.com/office/drawing/2014/main" id="{C2DCD733-2FBA-7E45-9275-84750A2E8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1395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8862" name="Line 58">
              <a:extLst>
                <a:ext uri="{FF2B5EF4-FFF2-40B4-BE49-F238E27FC236}">
                  <a16:creationId xmlns:a16="http://schemas.microsoft.com/office/drawing/2014/main" id="{F4888379-BECC-2D4D-90C4-BA5F3C825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422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63" name="Line 59">
              <a:extLst>
                <a:ext uri="{FF2B5EF4-FFF2-40B4-BE49-F238E27FC236}">
                  <a16:creationId xmlns:a16="http://schemas.microsoft.com/office/drawing/2014/main" id="{A7CFE78E-61B4-B349-93EF-38CD89BA7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0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7C91172-4EFD-B54E-A75F-29F2D4CE3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：试分析下图所示逻辑电路的功能</a:t>
            </a:r>
            <a:r>
              <a:rPr lang="zh-CN" altLang="en-US" sz="2000" b="1">
                <a:solidFill>
                  <a:schemeClr val="tx1"/>
                </a:solidFill>
                <a:ea typeface="宋体" charset="-122"/>
              </a:rPr>
              <a:t>。</a:t>
            </a:r>
          </a:p>
        </p:txBody>
      </p:sp>
      <p:sp>
        <p:nvSpPr>
          <p:cNvPr id="311301" name="Text Box 5">
            <a:extLst>
              <a:ext uri="{FF2B5EF4-FFF2-40B4-BE49-F238E27FC236}">
                <a16:creationId xmlns:a16="http://schemas.microsoft.com/office/drawing/2014/main" id="{21F55BCB-1014-7948-9EF4-47E81CA07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06525"/>
            <a:ext cx="33909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(1) </a:t>
            </a:r>
            <a:r>
              <a:rPr lang="zh-CN" altLang="en-US" sz="2200" b="1">
                <a:ea typeface="宋体" panose="02010600030101010101" pitchFamily="2" charset="-122"/>
              </a:rPr>
              <a:t>写出电路的逻辑表达式</a:t>
            </a:r>
          </a:p>
        </p:txBody>
      </p:sp>
      <p:sp>
        <p:nvSpPr>
          <p:cNvPr id="311302" name="Text Box 6">
            <a:extLst>
              <a:ext uri="{FF2B5EF4-FFF2-40B4-BE49-F238E27FC236}">
                <a16:creationId xmlns:a16="http://schemas.microsoft.com/office/drawing/2014/main" id="{84C74547-00F9-7D4E-AF2A-1FFF4BAB4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995613"/>
            <a:ext cx="19859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列写真值表</a:t>
            </a:r>
          </a:p>
        </p:txBody>
      </p:sp>
      <p:graphicFrame>
        <p:nvGraphicFramePr>
          <p:cNvPr id="311303" name="Object 7">
            <a:extLst>
              <a:ext uri="{FF2B5EF4-FFF2-40B4-BE49-F238E27FC236}">
                <a16:creationId xmlns:a16="http://schemas.microsoft.com/office/drawing/2014/main" id="{D45F91BD-8B04-F847-A6D8-1F5E38BAE7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7825" y="1951038"/>
          <a:ext cx="220662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公式" r:id="rId3" imgW="28968700" imgH="10528300" progId="Equation.3">
                  <p:embed/>
                </p:oleObj>
              </mc:Choice>
              <mc:Fallback>
                <p:oleObj name="公式" r:id="rId3" imgW="28968700" imgH="1052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1951038"/>
                        <a:ext cx="2206625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8">
            <a:extLst>
              <a:ext uri="{FF2B5EF4-FFF2-40B4-BE49-F238E27FC236}">
                <a16:creationId xmlns:a16="http://schemas.microsoft.com/office/drawing/2014/main" id="{A0824711-7F87-3045-9FB4-59E96015F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2192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311320" name="Group 24">
            <a:extLst>
              <a:ext uri="{FF2B5EF4-FFF2-40B4-BE49-F238E27FC236}">
                <a16:creationId xmlns:a16="http://schemas.microsoft.com/office/drawing/2014/main" id="{D6CE0683-EDD0-BE42-B7C6-A2ECA07477B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505200"/>
            <a:ext cx="2133600" cy="3143250"/>
            <a:chOff x="4176" y="2208"/>
            <a:chExt cx="1344" cy="1980"/>
          </a:xfrm>
        </p:grpSpPr>
        <p:grpSp>
          <p:nvGrpSpPr>
            <p:cNvPr id="20502" name="Group 10">
              <a:extLst>
                <a:ext uri="{FF2B5EF4-FFF2-40B4-BE49-F238E27FC236}">
                  <a16:creationId xmlns:a16="http://schemas.microsoft.com/office/drawing/2014/main" id="{6A09BC94-F527-974A-8DBC-895294EB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402"/>
              <a:ext cx="1344" cy="1786"/>
              <a:chOff x="3696" y="2400"/>
              <a:chExt cx="1344" cy="1786"/>
            </a:xfrm>
          </p:grpSpPr>
          <p:sp>
            <p:nvSpPr>
              <p:cNvPr id="10265" name="Text Box 11">
                <a:extLst>
                  <a:ext uri="{FF2B5EF4-FFF2-40B4-BE49-F238E27FC236}">
                    <a16:creationId xmlns:a16="http://schemas.microsoft.com/office/drawing/2014/main" id="{7EDD4605-5523-9F44-83A7-26418414D4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400"/>
                <a:ext cx="1152" cy="17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A   B   C        F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0    0    0        0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0    0    1        0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0    1    0        0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0    1    1        1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1    0    0        0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1    0    1        1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1    1    0        1</a:t>
                </a:r>
              </a:p>
              <a:p>
                <a:pPr algn="l" eaLnBrk="1" hangingPunct="1">
                  <a:defRPr/>
                </a:pPr>
                <a:r>
                  <a:rPr lang="en-US" altLang="zh-CN" sz="2000" b="1">
                    <a:latin typeface="Times New Roman" charset="0"/>
                  </a:rPr>
                  <a:t>1    1    1        1</a:t>
                </a:r>
              </a:p>
            </p:txBody>
          </p:sp>
          <p:sp>
            <p:nvSpPr>
              <p:cNvPr id="10266" name="Line 12">
                <a:extLst>
                  <a:ext uri="{FF2B5EF4-FFF2-40B4-BE49-F238E27FC236}">
                    <a16:creationId xmlns:a16="http://schemas.microsoft.com/office/drawing/2014/main" id="{685BF7CE-9289-F545-BBFF-2FB6D7451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400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0267" name="Line 13">
                <a:extLst>
                  <a:ext uri="{FF2B5EF4-FFF2-40B4-BE49-F238E27FC236}">
                    <a16:creationId xmlns:a16="http://schemas.microsoft.com/office/drawing/2014/main" id="{A28C8365-5A77-A444-AD9E-A5A278CFA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592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0268" name="Line 14">
                <a:extLst>
                  <a:ext uri="{FF2B5EF4-FFF2-40B4-BE49-F238E27FC236}">
                    <a16:creationId xmlns:a16="http://schemas.microsoft.com/office/drawing/2014/main" id="{30B8FD87-B126-AD4B-9A8D-684957B6D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  <p:sp>
            <p:nvSpPr>
              <p:cNvPr id="10269" name="Line 15">
                <a:extLst>
                  <a:ext uri="{FF2B5EF4-FFF2-40B4-BE49-F238E27FC236}">
                    <a16:creationId xmlns:a16="http://schemas.microsoft.com/office/drawing/2014/main" id="{C5ECD857-F277-F24D-BCC2-71920C109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128"/>
                <a:ext cx="12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ahoma" charset="0"/>
                  <a:ea typeface="宋体" charset="-122"/>
                </a:endParaRPr>
              </a:p>
            </p:txBody>
          </p:sp>
        </p:grpSp>
        <p:sp>
          <p:nvSpPr>
            <p:cNvPr id="10264" name="Text Box 16">
              <a:extLst>
                <a:ext uri="{FF2B5EF4-FFF2-40B4-BE49-F238E27FC236}">
                  <a16:creationId xmlns:a16="http://schemas.microsoft.com/office/drawing/2014/main" id="{529D5C77-8B4E-0742-B376-842B22FB29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9" y="2208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 b="1">
                  <a:latin typeface="Times New Roman" charset="0"/>
                </a:rPr>
                <a:t>真值表</a:t>
              </a:r>
              <a:endParaRPr lang="zh-CN" altLang="en-US" b="1">
                <a:latin typeface="Times New Roman" charset="0"/>
              </a:endParaRPr>
            </a:p>
          </p:txBody>
        </p:sp>
      </p:grpSp>
      <p:grpSp>
        <p:nvGrpSpPr>
          <p:cNvPr id="311313" name="Group 17">
            <a:extLst>
              <a:ext uri="{FF2B5EF4-FFF2-40B4-BE49-F238E27FC236}">
                <a16:creationId xmlns:a16="http://schemas.microsoft.com/office/drawing/2014/main" id="{07DEE38B-4A4B-DA48-A96C-0D272FAD82D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5029200"/>
            <a:ext cx="2286000" cy="1600200"/>
            <a:chOff x="3888" y="3264"/>
            <a:chExt cx="1440" cy="1008"/>
          </a:xfrm>
        </p:grpSpPr>
        <p:sp>
          <p:nvSpPr>
            <p:cNvPr id="10261" name="Rectangle 18">
              <a:extLst>
                <a:ext uri="{FF2B5EF4-FFF2-40B4-BE49-F238E27FC236}">
                  <a16:creationId xmlns:a16="http://schemas.microsoft.com/office/drawing/2014/main" id="{DD38F368-9434-944A-844D-F389E0143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264"/>
              <a:ext cx="1392" cy="2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262" name="Rectangle 19">
              <a:extLst>
                <a:ext uri="{FF2B5EF4-FFF2-40B4-BE49-F238E27FC236}">
                  <a16:creationId xmlns:a16="http://schemas.microsoft.com/office/drawing/2014/main" id="{BFF0564F-BC7E-E642-B409-1778072B3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648"/>
              <a:ext cx="1440" cy="6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311316" name="Group 20">
            <a:extLst>
              <a:ext uri="{FF2B5EF4-FFF2-40B4-BE49-F238E27FC236}">
                <a16:creationId xmlns:a16="http://schemas.microsoft.com/office/drawing/2014/main" id="{D5B3A737-1A15-A444-9CA8-EB3F30E39DF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10050"/>
            <a:ext cx="2286000" cy="1447800"/>
            <a:chOff x="3888" y="2736"/>
            <a:chExt cx="1440" cy="912"/>
          </a:xfrm>
        </p:grpSpPr>
        <p:sp>
          <p:nvSpPr>
            <p:cNvPr id="10259" name="Rectangle 21">
              <a:extLst>
                <a:ext uri="{FF2B5EF4-FFF2-40B4-BE49-F238E27FC236}">
                  <a16:creationId xmlns:a16="http://schemas.microsoft.com/office/drawing/2014/main" id="{4A7F08EC-EACD-3840-93CF-D882E79E2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736"/>
              <a:ext cx="1392" cy="528"/>
            </a:xfrm>
            <a:prstGeom prst="rect">
              <a:avLst/>
            </a:prstGeom>
            <a:noFill/>
            <a:ln w="5715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260" name="Rectangle 22">
              <a:extLst>
                <a:ext uri="{FF2B5EF4-FFF2-40B4-BE49-F238E27FC236}">
                  <a16:creationId xmlns:a16="http://schemas.microsoft.com/office/drawing/2014/main" id="{6E14621E-EF7B-9547-9547-DC41FEE2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504"/>
              <a:ext cx="1440" cy="144"/>
            </a:xfrm>
            <a:prstGeom prst="rect">
              <a:avLst/>
            </a:prstGeom>
            <a:noFill/>
            <a:ln w="5715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11321" name="Text Box 25">
            <a:extLst>
              <a:ext uri="{FF2B5EF4-FFF2-40B4-BE49-F238E27FC236}">
                <a16:creationId xmlns:a16="http://schemas.microsoft.com/office/drawing/2014/main" id="{B75BBAFD-CCB2-714B-B7A2-567617EF0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63963"/>
            <a:ext cx="31099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(3) </a:t>
            </a:r>
            <a:r>
              <a:rPr lang="zh-CN" altLang="en-US" sz="2200" b="1">
                <a:ea typeface="宋体" panose="02010600030101010101" pitchFamily="2" charset="-122"/>
              </a:rPr>
              <a:t>描述电路的逻辑功能</a:t>
            </a:r>
          </a:p>
        </p:txBody>
      </p:sp>
      <p:sp>
        <p:nvSpPr>
          <p:cNvPr id="311322" name="Text Box 26">
            <a:extLst>
              <a:ext uri="{FF2B5EF4-FFF2-40B4-BE49-F238E27FC236}">
                <a16:creationId xmlns:a16="http://schemas.microsoft.com/office/drawing/2014/main" id="{3730F035-C7AD-A24F-8971-F1758CC62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86400"/>
            <a:ext cx="441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200" b="1">
                <a:latin typeface="Times New Roman" charset="0"/>
              </a:rPr>
              <a:t>      </a:t>
            </a:r>
            <a:r>
              <a:rPr lang="zh-CN" altLang="en-US" sz="2200" b="1">
                <a:latin typeface="Times New Roman" charset="0"/>
              </a:rPr>
              <a:t>因此，该电路为</a:t>
            </a:r>
            <a:r>
              <a:rPr lang="zh-CN" altLang="en-US" sz="2200" b="1">
                <a:solidFill>
                  <a:srgbClr val="FF3300"/>
                </a:solidFill>
                <a:latin typeface="Times New Roman" charset="0"/>
              </a:rPr>
              <a:t>少数服从多数</a:t>
            </a:r>
            <a:r>
              <a:rPr lang="zh-CN" altLang="en-US" sz="2200" b="1">
                <a:latin typeface="Times New Roman" charset="0"/>
              </a:rPr>
              <a:t>电路，也称多数表决电路。</a:t>
            </a:r>
          </a:p>
        </p:txBody>
      </p:sp>
      <p:sp>
        <p:nvSpPr>
          <p:cNvPr id="311323" name="Text Box 27">
            <a:extLst>
              <a:ext uri="{FF2B5EF4-FFF2-40B4-BE49-F238E27FC236}">
                <a16:creationId xmlns:a16="http://schemas.microsoft.com/office/drawing/2014/main" id="{67E626E7-9198-8B4C-8358-FBEFFE7BB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0" y="4221163"/>
            <a:ext cx="40068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>
                <a:latin typeface="Times New Roman" charset="0"/>
              </a:rPr>
              <a:t>多数输入变量为</a:t>
            </a:r>
            <a:r>
              <a:rPr lang="en-US" altLang="zh-CN" sz="2200" b="1">
                <a:latin typeface="Times New Roman" charset="0"/>
              </a:rPr>
              <a:t>1</a:t>
            </a:r>
            <a:r>
              <a:rPr lang="zh-CN" altLang="en-US" sz="2200" b="1">
                <a:latin typeface="Times New Roman" charset="0"/>
              </a:rPr>
              <a:t>，输出</a:t>
            </a:r>
            <a:r>
              <a:rPr lang="en-US" altLang="zh-CN" sz="2200" b="1">
                <a:latin typeface="Times New Roman" charset="0"/>
              </a:rPr>
              <a:t>F</a:t>
            </a:r>
            <a:r>
              <a:rPr lang="zh-CN" altLang="en-US" sz="2200" b="1">
                <a:latin typeface="Times New Roman" charset="0"/>
              </a:rPr>
              <a:t>为</a:t>
            </a:r>
            <a:r>
              <a:rPr lang="en-US" altLang="zh-CN" sz="2200" b="1">
                <a:latin typeface="Times New Roman" charset="0"/>
              </a:rPr>
              <a:t>1</a:t>
            </a:r>
            <a:r>
              <a:rPr lang="zh-CN" altLang="en-US" sz="2200" b="1">
                <a:latin typeface="Times New Roman" charset="0"/>
              </a:rPr>
              <a:t>；</a:t>
            </a:r>
          </a:p>
        </p:txBody>
      </p:sp>
      <p:sp>
        <p:nvSpPr>
          <p:cNvPr id="311324" name="Text Box 28">
            <a:extLst>
              <a:ext uri="{FF2B5EF4-FFF2-40B4-BE49-F238E27FC236}">
                <a16:creationId xmlns:a16="http://schemas.microsoft.com/office/drawing/2014/main" id="{A9C8FAF9-9DD3-0C43-BC81-375617461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3" y="4678363"/>
            <a:ext cx="37957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>
                <a:latin typeface="Times New Roman" charset="0"/>
              </a:rPr>
              <a:t>多数输入变量为</a:t>
            </a:r>
            <a:r>
              <a:rPr lang="en-US" altLang="zh-CN" sz="2200" b="1">
                <a:latin typeface="Times New Roman" charset="0"/>
              </a:rPr>
              <a:t>0</a:t>
            </a:r>
            <a:r>
              <a:rPr lang="zh-CN" altLang="en-US" sz="2200" b="1">
                <a:latin typeface="Times New Roman" charset="0"/>
              </a:rPr>
              <a:t>，输出 </a:t>
            </a:r>
            <a:r>
              <a:rPr lang="en-US" altLang="zh-CN" sz="2200" b="1">
                <a:latin typeface="Times New Roman" charset="0"/>
              </a:rPr>
              <a:t>F</a:t>
            </a:r>
            <a:r>
              <a:rPr lang="zh-CN" altLang="en-US" sz="2200" b="1">
                <a:latin typeface="Times New Roman" charset="0"/>
              </a:rPr>
              <a:t>为</a:t>
            </a:r>
            <a:r>
              <a:rPr lang="en-US" altLang="zh-CN" sz="2200" b="1">
                <a:latin typeface="Times New Roman" charset="0"/>
              </a:rPr>
              <a:t>0</a:t>
            </a:r>
            <a:endParaRPr lang="en-US" altLang="zh-CN" sz="2200" b="1">
              <a:latin typeface="宋体" charset="-122"/>
            </a:endParaRPr>
          </a:p>
        </p:txBody>
      </p:sp>
      <p:grpSp>
        <p:nvGrpSpPr>
          <p:cNvPr id="20493" name="Group 32">
            <a:extLst>
              <a:ext uri="{FF2B5EF4-FFF2-40B4-BE49-F238E27FC236}">
                <a16:creationId xmlns:a16="http://schemas.microsoft.com/office/drawing/2014/main" id="{00AB4E6A-F371-ED4C-BD84-86FFEDAF88BC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266825"/>
            <a:ext cx="3505200" cy="2314575"/>
            <a:chOff x="3312" y="798"/>
            <a:chExt cx="2208" cy="1458"/>
          </a:xfrm>
        </p:grpSpPr>
        <p:pic>
          <p:nvPicPr>
            <p:cNvPr id="10255" name="Picture 23">
              <a:extLst>
                <a:ext uri="{FF2B5EF4-FFF2-40B4-BE49-F238E27FC236}">
                  <a16:creationId xmlns:a16="http://schemas.microsoft.com/office/drawing/2014/main" id="{EA94836E-B337-6A45-800A-A9B70AE1B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798"/>
              <a:ext cx="2208" cy="1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256" name="Text Box 29">
              <a:extLst>
                <a:ext uri="{FF2B5EF4-FFF2-40B4-BE49-F238E27FC236}">
                  <a16:creationId xmlns:a16="http://schemas.microsoft.com/office/drawing/2014/main" id="{CF3A7CBD-C595-7744-B5F6-64145D3C8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2" y="864"/>
              <a:ext cx="2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>
                  <a:latin typeface="Times New Roman" charset="0"/>
                </a:rPr>
                <a:t>F1</a:t>
              </a:r>
            </a:p>
          </p:txBody>
        </p:sp>
        <p:sp>
          <p:nvSpPr>
            <p:cNvPr id="10257" name="Text Box 30">
              <a:extLst>
                <a:ext uri="{FF2B5EF4-FFF2-40B4-BE49-F238E27FC236}">
                  <a16:creationId xmlns:a16="http://schemas.microsoft.com/office/drawing/2014/main" id="{EA4597F8-D8C8-844B-BF8D-77ACED1FC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2" y="1344"/>
              <a:ext cx="2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>
                  <a:latin typeface="Times New Roman" charset="0"/>
                </a:rPr>
                <a:t>F2</a:t>
              </a:r>
            </a:p>
          </p:txBody>
        </p:sp>
        <p:sp>
          <p:nvSpPr>
            <p:cNvPr id="10258" name="Text Box 31">
              <a:extLst>
                <a:ext uri="{FF2B5EF4-FFF2-40B4-BE49-F238E27FC236}">
                  <a16:creationId xmlns:a16="http://schemas.microsoft.com/office/drawing/2014/main" id="{E24A5B82-C803-0343-BDF8-645D4BD8B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2" y="1872"/>
              <a:ext cx="2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>
                  <a:latin typeface="Times New Roman" charset="0"/>
                </a:rPr>
                <a:t>F3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1" grpId="0" autoUpdateAnimBg="0"/>
      <p:bldP spid="311302" grpId="0" autoUpdateAnimBg="0"/>
      <p:bldP spid="311321" grpId="0" autoUpdateAnimBg="0"/>
      <p:bldP spid="311322" grpId="0" autoUpdateAnimBg="0"/>
      <p:bldP spid="311323" grpId="0" autoUpdateAnimBg="0"/>
      <p:bldP spid="31132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30E67858-8455-944C-845D-45E4513FAA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组合电路设计实例－</a:t>
            </a:r>
            <a:r>
              <a:rPr lang="zh-CN" altLang="en-US" sz="3200">
                <a:solidFill>
                  <a:schemeClr val="tx1"/>
                </a:solidFill>
              </a:rPr>
              <a:t>比较器</a:t>
            </a:r>
          </a:p>
        </p:txBody>
      </p:sp>
      <p:sp>
        <p:nvSpPr>
          <p:cNvPr id="79874" name="Text Box 3">
            <a:extLst>
              <a:ext uri="{FF2B5EF4-FFF2-40B4-BE49-F238E27FC236}">
                <a16:creationId xmlns:a16="http://schemas.microsoft.com/office/drawing/2014/main" id="{0E215510-1A76-2746-AF08-A3E1B474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371600"/>
            <a:ext cx="309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逻辑函数的化简与变换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C38534BC-67F0-744F-B51C-11EBCB787319}"/>
              </a:ext>
            </a:extLst>
          </p:cNvPr>
          <p:cNvGrpSpPr>
            <a:grpSpLocks/>
          </p:cNvGrpSpPr>
          <p:nvPr/>
        </p:nvGrpSpPr>
        <p:grpSpPr bwMode="auto">
          <a:xfrm>
            <a:off x="1711325" y="1905000"/>
            <a:ext cx="3546475" cy="1558925"/>
            <a:chOff x="759" y="1754"/>
            <a:chExt cx="2234" cy="982"/>
          </a:xfrm>
        </p:grpSpPr>
        <p:graphicFrame>
          <p:nvGraphicFramePr>
            <p:cNvPr id="79888" name="Object 5">
              <a:extLst>
                <a:ext uri="{FF2B5EF4-FFF2-40B4-BE49-F238E27FC236}">
                  <a16:creationId xmlns:a16="http://schemas.microsoft.com/office/drawing/2014/main" id="{27CD5C0C-0834-6C41-8A28-4C873CE400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9" y="1754"/>
            <a:ext cx="2234" cy="9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95" name="Equation" r:id="rId3" imgW="38620700" imgH="16967200" progId="Equation.3">
                    <p:embed/>
                  </p:oleObj>
                </mc:Choice>
                <mc:Fallback>
                  <p:oleObj name="Equation" r:id="rId3" imgW="38620700" imgH="16967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" y="1754"/>
                          <a:ext cx="2234" cy="9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889" name="Rectangle 6">
              <a:extLst>
                <a:ext uri="{FF2B5EF4-FFF2-40B4-BE49-F238E27FC236}">
                  <a16:creationId xmlns:a16="http://schemas.microsoft.com/office/drawing/2014/main" id="{E176EB79-7E1B-4D47-B06E-19C1AEEA6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  <p:sp>
          <p:nvSpPr>
            <p:cNvPr id="79890" name="Rectangle 7">
              <a:extLst>
                <a:ext uri="{FF2B5EF4-FFF2-40B4-BE49-F238E27FC236}">
                  <a16:creationId xmlns:a16="http://schemas.microsoft.com/office/drawing/2014/main" id="{4578F431-2EB1-9D45-848D-5476D8566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6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  <p:sp>
          <p:nvSpPr>
            <p:cNvPr id="79891" name="Rectangle 8">
              <a:extLst>
                <a:ext uri="{FF2B5EF4-FFF2-40B4-BE49-F238E27FC236}">
                  <a16:creationId xmlns:a16="http://schemas.microsoft.com/office/drawing/2014/main" id="{6B9EA5BA-44DD-5E45-ACC0-8FC3FC890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06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  <p:sp>
          <p:nvSpPr>
            <p:cNvPr id="79892" name="Rectangle 9">
              <a:extLst>
                <a:ext uri="{FF2B5EF4-FFF2-40B4-BE49-F238E27FC236}">
                  <a16:creationId xmlns:a16="http://schemas.microsoft.com/office/drawing/2014/main" id="{02B1F9B7-2A11-5D47-B464-5EBD45133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" y="244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latin typeface="Tahoma" panose="020B0604030504040204" pitchFamily="34" charset="0"/>
                  <a:ea typeface="宋体" panose="02010600030101010101" pitchFamily="2" charset="-122"/>
                </a:rPr>
                <a:t>⊙</a:t>
              </a:r>
            </a:p>
          </p:txBody>
        </p:sp>
      </p:grpSp>
      <p:graphicFrame>
        <p:nvGraphicFramePr>
          <p:cNvPr id="599050" name="Object 10">
            <a:extLst>
              <a:ext uri="{FF2B5EF4-FFF2-40B4-BE49-F238E27FC236}">
                <a16:creationId xmlns:a16="http://schemas.microsoft.com/office/drawing/2014/main" id="{E6DFEFBE-63B9-3E42-B69F-43B71DC67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743325"/>
          <a:ext cx="1676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6" name="Equation" r:id="rId5" imgW="16383000" imgH="5854700" progId="Equation.3">
                  <p:embed/>
                </p:oleObj>
              </mc:Choice>
              <mc:Fallback>
                <p:oleObj name="Equation" r:id="rId5" imgW="16383000" imgH="5854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43325"/>
                        <a:ext cx="16764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877" name="Group 11">
            <a:extLst>
              <a:ext uri="{FF2B5EF4-FFF2-40B4-BE49-F238E27FC236}">
                <a16:creationId xmlns:a16="http://schemas.microsoft.com/office/drawing/2014/main" id="{7DD4BA74-F54E-0144-BA1A-AC8D5D1509E1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1371600"/>
            <a:ext cx="2822575" cy="5354638"/>
            <a:chOff x="3600" y="860"/>
            <a:chExt cx="1778" cy="3373"/>
          </a:xfrm>
        </p:grpSpPr>
        <p:sp>
          <p:nvSpPr>
            <p:cNvPr id="79878" name="Text Box 12">
              <a:extLst>
                <a:ext uri="{FF2B5EF4-FFF2-40B4-BE49-F238E27FC236}">
                  <a16:creationId xmlns:a16="http://schemas.microsoft.com/office/drawing/2014/main" id="{59E92EE0-6FFA-664F-8754-3CBB838E8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" y="1407"/>
              <a:ext cx="836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0    1    1    1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1    0    1    1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1    1    0    1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1    1    1    1</a:t>
              </a:r>
            </a:p>
          </p:txBody>
        </p:sp>
        <p:sp>
          <p:nvSpPr>
            <p:cNvPr id="79879" name="Text Box 13">
              <a:extLst>
                <a:ext uri="{FF2B5EF4-FFF2-40B4-BE49-F238E27FC236}">
                  <a16:creationId xmlns:a16="http://schemas.microsoft.com/office/drawing/2014/main" id="{128B5962-3F94-AC43-95C1-A6DA91ACB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1142"/>
              <a:ext cx="17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A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B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1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2</a:t>
              </a:r>
              <a:r>
                <a:rPr lang="en-US" altLang="zh-CN" sz="2000" b="1">
                  <a:ea typeface="宋体" panose="02010600030101010101" pitchFamily="2" charset="-122"/>
                </a:rPr>
                <a:t>   F</a:t>
              </a:r>
              <a:r>
                <a:rPr lang="en-US" altLang="zh-CN" sz="2000" b="1" baseline="-250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9880" name="Text Box 14">
              <a:extLst>
                <a:ext uri="{FF2B5EF4-FFF2-40B4-BE49-F238E27FC236}">
                  <a16:creationId xmlns:a16="http://schemas.microsoft.com/office/drawing/2014/main" id="{55462BF4-58E0-7444-8469-DB693AA3F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407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9881" name="Line 15">
              <a:extLst>
                <a:ext uri="{FF2B5EF4-FFF2-40B4-BE49-F238E27FC236}">
                  <a16:creationId xmlns:a16="http://schemas.microsoft.com/office/drawing/2014/main" id="{D69B111F-125E-4845-93A7-5ADFA7FAB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04"/>
              <a:ext cx="0" cy="3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882" name="Text Box 16">
              <a:extLst>
                <a:ext uri="{FF2B5EF4-FFF2-40B4-BE49-F238E27FC236}">
                  <a16:creationId xmlns:a16="http://schemas.microsoft.com/office/drawing/2014/main" id="{77B855AD-D3E6-3A44-A81E-499D9C02D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" y="1401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</p:txBody>
        </p:sp>
        <p:sp>
          <p:nvSpPr>
            <p:cNvPr id="79883" name="Line 17">
              <a:extLst>
                <a:ext uri="{FF2B5EF4-FFF2-40B4-BE49-F238E27FC236}">
                  <a16:creationId xmlns:a16="http://schemas.microsoft.com/office/drawing/2014/main" id="{0CB7E8ED-5F48-C74A-94B6-C9B271BE8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392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884" name="Text Box 18">
              <a:extLst>
                <a:ext uri="{FF2B5EF4-FFF2-40B4-BE49-F238E27FC236}">
                  <a16:creationId xmlns:a16="http://schemas.microsoft.com/office/drawing/2014/main" id="{0963B014-3B1B-B948-8492-41811DC42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860"/>
              <a:ext cx="6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真 值 表</a:t>
              </a:r>
            </a:p>
          </p:txBody>
        </p:sp>
        <p:sp>
          <p:nvSpPr>
            <p:cNvPr id="79885" name="Text Box 19">
              <a:extLst>
                <a:ext uri="{FF2B5EF4-FFF2-40B4-BE49-F238E27FC236}">
                  <a16:creationId xmlns:a16="http://schemas.microsoft.com/office/drawing/2014/main" id="{28A0BCD4-BEEB-8B4B-9AB8-E154065A3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1395"/>
              <a:ext cx="18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  <a:sym typeface="Symbol" pitchFamily="2" charset="2"/>
                </a:rPr>
                <a:t>0</a:t>
              </a:r>
            </a:p>
          </p:txBody>
        </p:sp>
        <p:sp>
          <p:nvSpPr>
            <p:cNvPr id="79886" name="Line 20">
              <a:extLst>
                <a:ext uri="{FF2B5EF4-FFF2-40B4-BE49-F238E27FC236}">
                  <a16:creationId xmlns:a16="http://schemas.microsoft.com/office/drawing/2014/main" id="{7F611639-6B91-5743-8FA3-EEB3E9ED1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422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887" name="Line 21">
              <a:extLst>
                <a:ext uri="{FF2B5EF4-FFF2-40B4-BE49-F238E27FC236}">
                  <a16:creationId xmlns:a16="http://schemas.microsoft.com/office/drawing/2014/main" id="{7C3AB611-1ED6-0440-8892-419029ACF3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0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571E3A2-A723-384E-BB11-22EF853011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组合电路设计实例－</a:t>
            </a:r>
            <a:r>
              <a:rPr lang="zh-CN" altLang="en-US" sz="3200">
                <a:solidFill>
                  <a:schemeClr val="tx1"/>
                </a:solidFill>
              </a:rPr>
              <a:t>比较器</a:t>
            </a:r>
          </a:p>
        </p:txBody>
      </p:sp>
      <p:sp>
        <p:nvSpPr>
          <p:cNvPr id="80898" name="Text Box 3">
            <a:extLst>
              <a:ext uri="{FF2B5EF4-FFF2-40B4-BE49-F238E27FC236}">
                <a16:creationId xmlns:a16="http://schemas.microsoft.com/office/drawing/2014/main" id="{EFAA6FC1-66AF-E946-9AC2-654097FB4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47800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(4) </a:t>
            </a:r>
            <a:r>
              <a:rPr lang="zh-CN" altLang="en-US" sz="2000" b="1">
                <a:solidFill>
                  <a:srgbClr val="006600"/>
                </a:solidFill>
                <a:ea typeface="宋体" panose="02010600030101010101" pitchFamily="2" charset="-122"/>
              </a:rPr>
              <a:t>作逻辑电路图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911712E-620B-014B-BB5E-AAC8ABC415D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893888"/>
            <a:ext cx="5943600" cy="4438650"/>
            <a:chOff x="1152" y="1193"/>
            <a:chExt cx="3744" cy="2796"/>
          </a:xfrm>
        </p:grpSpPr>
        <p:pic>
          <p:nvPicPr>
            <p:cNvPr id="80900" name="Picture 5">
              <a:extLst>
                <a:ext uri="{FF2B5EF4-FFF2-40B4-BE49-F238E27FC236}">
                  <a16:creationId xmlns:a16="http://schemas.microsoft.com/office/drawing/2014/main" id="{8B62958F-79DD-B54F-B721-97B63CAD6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193"/>
              <a:ext cx="3744" cy="2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Text Box 6">
              <a:extLst>
                <a:ext uri="{FF2B5EF4-FFF2-40B4-BE49-F238E27FC236}">
                  <a16:creationId xmlns:a16="http://schemas.microsoft.com/office/drawing/2014/main" id="{04185D8D-CC4C-534B-9142-839693B0A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758"/>
              <a:ext cx="17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latin typeface="Tahoma" panose="020B0604030504040204" pitchFamily="34" charset="0"/>
                  <a:ea typeface="宋体" panose="02010600030101010101" pitchFamily="2" charset="-122"/>
                </a:rPr>
                <a:t>两位数码比较器的逻辑图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A111896A-24C2-CA4B-A000-D588355260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运算电路实例</a:t>
            </a:r>
          </a:p>
        </p:txBody>
      </p:sp>
      <p:sp>
        <p:nvSpPr>
          <p:cNvPr id="81922" name="Text Box 4">
            <a:extLst>
              <a:ext uri="{FF2B5EF4-FFF2-40B4-BE49-F238E27FC236}">
                <a16:creationId xmlns:a16="http://schemas.microsoft.com/office/drawing/2014/main" id="{B9644467-32DB-E540-9630-E1AA9E3C9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71600"/>
            <a:ext cx="77120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例</a:t>
            </a:r>
            <a:r>
              <a:rPr lang="en-US" altLang="zh-CN" sz="2200" b="1">
                <a:ea typeface="宋体" panose="02010600030101010101" pitchFamily="2" charset="-122"/>
              </a:rPr>
              <a:t>:  </a:t>
            </a:r>
            <a:r>
              <a:rPr lang="zh-CN" altLang="en-US" sz="2200" b="1">
                <a:ea typeface="宋体" panose="02010600030101010101" pitchFamily="2" charset="-122"/>
              </a:rPr>
              <a:t>试用全加器及与非门设计一个一位</a:t>
            </a:r>
            <a:r>
              <a:rPr lang="en-US" altLang="zh-CN" sz="2200" b="1">
                <a:ea typeface="宋体" panose="02010600030101010101" pitchFamily="2" charset="-122"/>
              </a:rPr>
              <a:t>8421BCD</a:t>
            </a:r>
            <a:r>
              <a:rPr lang="zh-CN" altLang="en-US" sz="2200" b="1">
                <a:ea typeface="宋体" panose="02010600030101010101" pitchFamily="2" charset="-122"/>
              </a:rPr>
              <a:t>码加法器。</a:t>
            </a:r>
          </a:p>
        </p:txBody>
      </p:sp>
      <p:sp>
        <p:nvSpPr>
          <p:cNvPr id="361479" name="Text Box 7">
            <a:extLst>
              <a:ext uri="{FF2B5EF4-FFF2-40B4-BE49-F238E27FC236}">
                <a16:creationId xmlns:a16="http://schemas.microsoft.com/office/drawing/2014/main" id="{66D61349-E3C7-7C47-A9B6-AAC395EAE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087563"/>
            <a:ext cx="7467600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8421BCD</a:t>
            </a:r>
            <a:r>
              <a:rPr lang="zh-CN" altLang="en-US" sz="2200" b="1">
                <a:ea typeface="宋体" panose="02010600030101010101" pitchFamily="2" charset="-122"/>
              </a:rPr>
              <a:t>码的加法</a:t>
            </a:r>
          </a:p>
          <a:p>
            <a:pPr algn="just" eaLnBrk="1" hangingPunct="1"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 对于</a:t>
            </a:r>
            <a:r>
              <a:rPr lang="en-US" altLang="zh-CN" sz="2200" b="1">
                <a:ea typeface="宋体" panose="02010600030101010101" pitchFamily="2" charset="-122"/>
              </a:rPr>
              <a:t>8421BCD</a:t>
            </a:r>
            <a:r>
              <a:rPr lang="zh-CN" altLang="en-US" sz="2200" b="1">
                <a:ea typeface="宋体" panose="02010600030101010101" pitchFamily="2" charset="-122"/>
              </a:rPr>
              <a:t>码，若相加的和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出现伪码</a:t>
            </a:r>
            <a:r>
              <a:rPr lang="zh-CN" altLang="en-US" sz="2200" b="1">
                <a:ea typeface="宋体" panose="02010600030101010101" pitchFamily="2" charset="-122"/>
              </a:rPr>
              <a:t>，应在伪码上加</a:t>
            </a:r>
            <a:r>
              <a:rPr lang="zh-CN" altLang="en-US" sz="2200" b="1">
                <a:solidFill>
                  <a:schemeClr val="hlink"/>
                </a:solidFill>
                <a:ea typeface="宋体" panose="02010600030101010101" pitchFamily="2" charset="-122"/>
              </a:rPr>
              <a:t>校正</a:t>
            </a:r>
            <a:r>
              <a:rPr lang="zh-CN" altLang="en-US" sz="2200" b="1">
                <a:ea typeface="宋体" panose="02010600030101010101" pitchFamily="2" charset="-122"/>
              </a:rPr>
              <a:t>数</a:t>
            </a:r>
            <a:r>
              <a:rPr lang="en-US" altLang="zh-CN" sz="2200" b="1">
                <a:ea typeface="宋体" panose="02010600030101010101" pitchFamily="2" charset="-122"/>
              </a:rPr>
              <a:t>(6)</a:t>
            </a:r>
            <a:r>
              <a:rPr lang="en-US" altLang="zh-CN" sz="2200" b="1" baseline="-25000">
                <a:ea typeface="宋体" panose="02010600030101010101" pitchFamily="2" charset="-122"/>
              </a:rPr>
              <a:t>10</a:t>
            </a:r>
            <a:r>
              <a:rPr lang="en-US" altLang="zh-CN" sz="2200" b="1">
                <a:ea typeface="宋体" panose="02010600030101010101" pitchFamily="2" charset="-122"/>
              </a:rPr>
              <a:t> = 0110</a:t>
            </a:r>
            <a:r>
              <a:rPr lang="zh-CN" altLang="en-US" sz="2200" b="1">
                <a:ea typeface="宋体" panose="02010600030101010101" pitchFamily="2" charset="-122"/>
              </a:rPr>
              <a:t>，得到两个代码组。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       </a:t>
            </a:r>
            <a:r>
              <a:rPr lang="en-US" altLang="zh-CN" sz="2200" b="1">
                <a:ea typeface="宋体" panose="02010600030101010101" pitchFamily="2" charset="-122"/>
              </a:rPr>
              <a:t>[ 1001 ]</a:t>
            </a:r>
            <a:r>
              <a:rPr lang="en-US" altLang="zh-CN" sz="2200" b="1" baseline="-30000">
                <a:ea typeface="宋体" panose="02010600030101010101" pitchFamily="2" charset="-122"/>
              </a:rPr>
              <a:t> 8421</a:t>
            </a:r>
            <a:r>
              <a:rPr lang="en-US" altLang="zh-CN" sz="2200" b="1">
                <a:ea typeface="宋体" panose="02010600030101010101" pitchFamily="2" charset="-122"/>
              </a:rPr>
              <a:t> + [ 0011 ] </a:t>
            </a:r>
            <a:r>
              <a:rPr lang="en-US" altLang="zh-CN" sz="2200" b="1" baseline="-30000">
                <a:ea typeface="宋体" panose="02010600030101010101" pitchFamily="2" charset="-122"/>
              </a:rPr>
              <a:t>8421</a:t>
            </a:r>
            <a:r>
              <a:rPr lang="en-US" altLang="zh-CN" sz="2200" b="1">
                <a:ea typeface="宋体" panose="02010600030101010101" pitchFamily="2" charset="-122"/>
              </a:rPr>
              <a:t> = </a:t>
            </a:r>
            <a:r>
              <a:rPr lang="zh-CN" altLang="en-US" sz="2200" b="1">
                <a:ea typeface="宋体" panose="02010600030101010101" pitchFamily="2" charset="-122"/>
              </a:rPr>
              <a:t>？</a:t>
            </a:r>
          </a:p>
        </p:txBody>
      </p:sp>
      <p:pic>
        <p:nvPicPr>
          <p:cNvPr id="361481" name="Picture 9">
            <a:extLst>
              <a:ext uri="{FF2B5EF4-FFF2-40B4-BE49-F238E27FC236}">
                <a16:creationId xmlns:a16="http://schemas.microsoft.com/office/drawing/2014/main" id="{BD2CDA67-39BB-9948-AA9C-C0B47E31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252913"/>
            <a:ext cx="441960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9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39FB04E-E0E0-114B-B582-C5230E4094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运算电路实例</a:t>
            </a:r>
          </a:p>
        </p:txBody>
      </p:sp>
      <p:sp>
        <p:nvSpPr>
          <p:cNvPr id="82946" name="Text Box 4">
            <a:extLst>
              <a:ext uri="{FF2B5EF4-FFF2-40B4-BE49-F238E27FC236}">
                <a16:creationId xmlns:a16="http://schemas.microsoft.com/office/drawing/2014/main" id="{D4DAD3AD-EA16-7243-8B53-2813394A2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01763"/>
            <a:ext cx="3733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 (1)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作真值表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pic>
        <p:nvPicPr>
          <p:cNvPr id="82947" name="Picture 8">
            <a:extLst>
              <a:ext uri="{FF2B5EF4-FFF2-40B4-BE49-F238E27FC236}">
                <a16:creationId xmlns:a16="http://schemas.microsoft.com/office/drawing/2014/main" id="{225E5EE2-8065-084C-B742-5D97D0FF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11350"/>
            <a:ext cx="63246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9">
            <a:extLst>
              <a:ext uri="{FF2B5EF4-FFF2-40B4-BE49-F238E27FC236}">
                <a16:creationId xmlns:a16="http://schemas.microsoft.com/office/drawing/2014/main" id="{C8500D25-2141-014F-B7C6-140B5DB5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4463"/>
            <a:ext cx="4876800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FB537A80-4E70-CD44-9023-E690A0431B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运算电路实例</a:t>
            </a:r>
          </a:p>
        </p:txBody>
      </p:sp>
      <p:sp>
        <p:nvSpPr>
          <p:cNvPr id="83970" name="Text Box 3">
            <a:extLst>
              <a:ext uri="{FF2B5EF4-FFF2-40B4-BE49-F238E27FC236}">
                <a16:creationId xmlns:a16="http://schemas.microsoft.com/office/drawing/2014/main" id="{D77C7D04-0D58-454C-8F8A-AAE72C0F2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01763"/>
            <a:ext cx="3733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 (2)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写出输出函数的表达式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sp>
        <p:nvSpPr>
          <p:cNvPr id="516103" name="Text Box 7">
            <a:extLst>
              <a:ext uri="{FF2B5EF4-FFF2-40B4-BE49-F238E27FC236}">
                <a16:creationId xmlns:a16="http://schemas.microsoft.com/office/drawing/2014/main" id="{84A2EB82-8FEF-F642-BD5A-72557EB87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371600"/>
            <a:ext cx="292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2400">
                <a:ea typeface="宋体" panose="02010600030101010101" pitchFamily="2" charset="-122"/>
              </a:rPr>
              <a:t>＝</a:t>
            </a:r>
            <a:r>
              <a:rPr lang="en-US" altLang="zh-CN" sz="2400">
                <a:ea typeface="宋体" panose="02010600030101010101" pitchFamily="2" charset="-122"/>
              </a:rPr>
              <a:t>C</a:t>
            </a:r>
            <a:r>
              <a:rPr lang="en-US" altLang="zh-CN" sz="2400" baseline="-30000">
                <a:ea typeface="宋体" panose="02010600030101010101" pitchFamily="2" charset="-122"/>
              </a:rPr>
              <a:t>b</a:t>
            </a:r>
            <a:r>
              <a:rPr lang="zh-CN" altLang="en-US" sz="2400">
                <a:ea typeface="宋体" panose="02010600030101010101" pitchFamily="2" charset="-122"/>
              </a:rPr>
              <a:t>＋ 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400" baseline="-30000">
                <a:solidFill>
                  <a:srgbClr val="000000"/>
                </a:solidFill>
                <a:ea typeface="宋体" panose="02010600030101010101" pitchFamily="2" charset="-122"/>
              </a:rPr>
              <a:t>8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400" baseline="-30000">
                <a:solidFill>
                  <a:srgbClr val="000000"/>
                </a:solidFill>
                <a:ea typeface="宋体" panose="02010600030101010101" pitchFamily="2" charset="-122"/>
              </a:rPr>
              <a:t>4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＋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400" baseline="-30000">
                <a:solidFill>
                  <a:srgbClr val="000000"/>
                </a:solidFill>
                <a:ea typeface="宋体" panose="02010600030101010101" pitchFamily="2" charset="-122"/>
              </a:rPr>
              <a:t>8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400" baseline="-3000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83972" name="Picture 8">
            <a:extLst>
              <a:ext uri="{FF2B5EF4-FFF2-40B4-BE49-F238E27FC236}">
                <a16:creationId xmlns:a16="http://schemas.microsoft.com/office/drawing/2014/main" id="{46DC8C3B-BD5E-C640-8429-5603B30D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11350"/>
            <a:ext cx="63246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3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A0C1C50-DAC0-924E-AAB5-131216E2C6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运算电路实例</a:t>
            </a:r>
          </a:p>
        </p:txBody>
      </p:sp>
      <p:sp>
        <p:nvSpPr>
          <p:cNvPr id="84994" name="Text Box 3">
            <a:extLst>
              <a:ext uri="{FF2B5EF4-FFF2-40B4-BE49-F238E27FC236}">
                <a16:creationId xmlns:a16="http://schemas.microsoft.com/office/drawing/2014/main" id="{2C21BD78-63CD-EB47-8D98-543DDF68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01763"/>
            <a:ext cx="3733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解</a:t>
            </a:r>
            <a:r>
              <a:rPr lang="en-US" altLang="zh-CN" sz="2000" b="1">
                <a:ea typeface="宋体" panose="02010600030101010101" pitchFamily="2" charset="-122"/>
                <a:sym typeface="Wingdings" pitchFamily="2" charset="2"/>
              </a:rPr>
              <a:t>:  (3)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画出电路图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pic>
        <p:nvPicPr>
          <p:cNvPr id="84995" name="Picture 7">
            <a:extLst>
              <a:ext uri="{FF2B5EF4-FFF2-40B4-BE49-F238E27FC236}">
                <a16:creationId xmlns:a16="http://schemas.microsoft.com/office/drawing/2014/main" id="{662FC6A6-3924-1546-B36C-02B8F1DB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6019800" cy="44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 Box 8">
            <a:extLst>
              <a:ext uri="{FF2B5EF4-FFF2-40B4-BE49-F238E27FC236}">
                <a16:creationId xmlns:a16="http://schemas.microsoft.com/office/drawing/2014/main" id="{4BFE271C-13D7-8C4C-997B-E151DDF32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6216650"/>
            <a:ext cx="2225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一位</a:t>
            </a:r>
            <a:r>
              <a:rPr lang="en-US" altLang="zh-CN" sz="1600">
                <a:ea typeface="宋体" panose="02010600030101010101" pitchFamily="2" charset="-122"/>
              </a:rPr>
              <a:t>8421BCD</a:t>
            </a:r>
            <a:r>
              <a:rPr lang="zh-CN" altLang="en-US" sz="1600">
                <a:ea typeface="宋体" panose="02010600030101010101" pitchFamily="2" charset="-122"/>
              </a:rPr>
              <a:t>码逻辑图</a:t>
            </a:r>
          </a:p>
        </p:txBody>
      </p:sp>
      <p:sp>
        <p:nvSpPr>
          <p:cNvPr id="84997" name="Text Box 9">
            <a:extLst>
              <a:ext uri="{FF2B5EF4-FFF2-40B4-BE49-F238E27FC236}">
                <a16:creationId xmlns:a16="http://schemas.microsoft.com/office/drawing/2014/main" id="{62A9EBF7-394B-124C-A6B9-F28B7100D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67038"/>
            <a:ext cx="28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84998" name="Text Box 10">
            <a:extLst>
              <a:ext uri="{FF2B5EF4-FFF2-40B4-BE49-F238E27FC236}">
                <a16:creationId xmlns:a16="http://schemas.microsoft.com/office/drawing/2014/main" id="{FBADBFAB-9261-424C-B2E1-7A00301DF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967038"/>
            <a:ext cx="28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84999" name="Text Box 11">
            <a:extLst>
              <a:ext uri="{FF2B5EF4-FFF2-40B4-BE49-F238E27FC236}">
                <a16:creationId xmlns:a16="http://schemas.microsoft.com/office/drawing/2014/main" id="{39C54AB1-BB1D-4347-840E-B7A211974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967038"/>
            <a:ext cx="28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85000" name="Text Box 12">
            <a:extLst>
              <a:ext uri="{FF2B5EF4-FFF2-40B4-BE49-F238E27FC236}">
                <a16:creationId xmlns:a16="http://schemas.microsoft.com/office/drawing/2014/main" id="{64525377-D5D1-9C49-AC09-E0670EAC0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967038"/>
            <a:ext cx="28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85001" name="Rectangle 13">
            <a:extLst>
              <a:ext uri="{FF2B5EF4-FFF2-40B4-BE49-F238E27FC236}">
                <a16:creationId xmlns:a16="http://schemas.microsoft.com/office/drawing/2014/main" id="{5EE9477E-0968-3143-8E15-A7CC9F468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438400"/>
            <a:ext cx="685800" cy="609600"/>
          </a:xfrm>
          <a:prstGeom prst="rect">
            <a:avLst/>
          </a:prstGeom>
          <a:noFill/>
          <a:ln w="19050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204C186E-1B85-9344-B888-398ABDD1A14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352800"/>
            <a:ext cx="5943600" cy="2438400"/>
            <a:chOff x="1440" y="2112"/>
            <a:chExt cx="3744" cy="1536"/>
          </a:xfrm>
        </p:grpSpPr>
        <p:sp>
          <p:nvSpPr>
            <p:cNvPr id="85003" name="Rectangle 14">
              <a:extLst>
                <a:ext uri="{FF2B5EF4-FFF2-40B4-BE49-F238E27FC236}">
                  <a16:creationId xmlns:a16="http://schemas.microsoft.com/office/drawing/2014/main" id="{8F743F0F-B9CC-4747-A76A-4B760F013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880"/>
              <a:ext cx="3744" cy="768"/>
            </a:xfrm>
            <a:prstGeom prst="rect">
              <a:avLst/>
            </a:prstGeom>
            <a:noFill/>
            <a:ln w="19050">
              <a:solidFill>
                <a:schemeClr val="hlink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04" name="Rectangle 15">
              <a:extLst>
                <a:ext uri="{FF2B5EF4-FFF2-40B4-BE49-F238E27FC236}">
                  <a16:creationId xmlns:a16="http://schemas.microsoft.com/office/drawing/2014/main" id="{6802FBAA-67F4-AE44-AF38-2E693101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112"/>
              <a:ext cx="3744" cy="720"/>
            </a:xfrm>
            <a:prstGeom prst="rect">
              <a:avLst/>
            </a:prstGeom>
            <a:noFill/>
            <a:ln w="19050">
              <a:solidFill>
                <a:schemeClr val="hlink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5AD6793-1ADC-E34E-9A5D-0341B59DAE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>
                <a:solidFill>
                  <a:schemeClr val="folHlink"/>
                </a:solidFill>
                <a:ea typeface="黑体" charset="-122"/>
              </a:rPr>
              <a:t>3.4  </a:t>
            </a:r>
            <a:r>
              <a:rPr lang="zh-CN" altLang="en-US" b="1">
                <a:solidFill>
                  <a:schemeClr val="folHlink"/>
                </a:solidFill>
              </a:rPr>
              <a:t>组合逻辑电路的冒险</a:t>
            </a:r>
          </a:p>
        </p:txBody>
      </p:sp>
      <p:sp>
        <p:nvSpPr>
          <p:cNvPr id="838659" name="Rectangle 3">
            <a:extLst>
              <a:ext uri="{FF2B5EF4-FFF2-40B4-BE49-F238E27FC236}">
                <a16:creationId xmlns:a16="http://schemas.microsoft.com/office/drawing/2014/main" id="{7AE7FA2D-4CA7-4B40-984B-838E6408FE6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00200"/>
            <a:ext cx="4038600" cy="4267200"/>
          </a:xfrm>
          <a:solidFill>
            <a:srgbClr val="CCFFFF"/>
          </a:solidFill>
        </p:spPr>
        <p:txBody>
          <a:bodyPr/>
          <a:lstStyle/>
          <a:p>
            <a:pPr algn="just"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zh-CN" altLang="en-US" sz="2400" b="1">
                <a:ea typeface="楷体_GB2312" pitchFamily="49" charset="-122"/>
              </a:rPr>
              <a:t>理想情况</a:t>
            </a:r>
            <a:r>
              <a:rPr lang="en-US" altLang="zh-CN" sz="2400" b="1">
                <a:ea typeface="楷体_GB2312" pitchFamily="49" charset="-122"/>
              </a:rPr>
              <a:t>: </a:t>
            </a:r>
          </a:p>
          <a:p>
            <a:pPr lvl="1" algn="just" eaLnBrk="1" hangingPunct="1">
              <a:lnSpc>
                <a:spcPct val="130000"/>
              </a:lnSpc>
              <a:defRPr/>
            </a:pPr>
            <a:r>
              <a:rPr lang="zh-CN" altLang="en-US" b="1">
                <a:ea typeface="楷体_GB2312" pitchFamily="49" charset="-122"/>
              </a:rPr>
              <a:t>逻辑门无延迟</a:t>
            </a:r>
          </a:p>
          <a:p>
            <a:pPr lvl="1" algn="just" eaLnBrk="1" hangingPunct="1">
              <a:lnSpc>
                <a:spcPct val="130000"/>
              </a:lnSpc>
              <a:defRPr/>
            </a:pPr>
            <a:r>
              <a:rPr lang="zh-CN" altLang="en-US" b="1">
                <a:ea typeface="楷体_GB2312" pitchFamily="49" charset="-122"/>
              </a:rPr>
              <a:t>多个信号同时瞬间变化</a:t>
            </a:r>
          </a:p>
          <a:p>
            <a:pPr algn="just"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zh-CN" altLang="en-US" sz="2400" b="1">
                <a:ea typeface="楷体_GB2312" pitchFamily="49" charset="-122"/>
              </a:rPr>
              <a:t>实际情况</a:t>
            </a:r>
            <a:r>
              <a:rPr lang="en-US" altLang="zh-CN" sz="2400" b="1">
                <a:ea typeface="楷体_GB2312" pitchFamily="49" charset="-122"/>
              </a:rPr>
              <a:t>: </a:t>
            </a:r>
          </a:p>
          <a:p>
            <a:pPr lvl="1" algn="just" eaLnBrk="1" hangingPunct="1">
              <a:lnSpc>
                <a:spcPct val="130000"/>
              </a:lnSpc>
              <a:defRPr/>
            </a:pPr>
            <a:r>
              <a:rPr lang="zh-CN" altLang="en-US" b="1">
                <a:ea typeface="楷体_GB2312" pitchFamily="49" charset="-122"/>
              </a:rPr>
              <a:t>信号变化</a:t>
            </a:r>
            <a:r>
              <a:rPr lang="en-US" altLang="zh-CN" b="1">
                <a:ea typeface="楷体_GB2312" pitchFamily="49" charset="-122"/>
              </a:rPr>
              <a:t>: </a:t>
            </a:r>
            <a:r>
              <a:rPr lang="zh-CN" altLang="en-US" b="1">
                <a:ea typeface="楷体_GB2312" pitchFamily="49" charset="-122"/>
              </a:rPr>
              <a:t>过渡时间</a:t>
            </a:r>
          </a:p>
          <a:p>
            <a:pPr lvl="1" algn="just" eaLnBrk="1" hangingPunct="1">
              <a:lnSpc>
                <a:spcPct val="130000"/>
              </a:lnSpc>
              <a:defRPr/>
            </a:pPr>
            <a:r>
              <a:rPr lang="zh-CN" altLang="en-US" b="1">
                <a:ea typeface="楷体_GB2312" pitchFamily="49" charset="-122"/>
              </a:rPr>
              <a:t>信号通过逻辑门</a:t>
            </a:r>
            <a:r>
              <a:rPr lang="en-US" altLang="zh-CN" b="1">
                <a:ea typeface="楷体_GB2312" pitchFamily="49" charset="-122"/>
              </a:rPr>
              <a:t>: </a:t>
            </a:r>
            <a:r>
              <a:rPr lang="zh-CN" altLang="en-US" b="1">
                <a:ea typeface="楷体_GB2312" pitchFamily="49" charset="-122"/>
              </a:rPr>
              <a:t>响应时间</a:t>
            </a:r>
          </a:p>
          <a:p>
            <a:pPr lvl="1" algn="just" eaLnBrk="1" hangingPunct="1">
              <a:lnSpc>
                <a:spcPct val="130000"/>
              </a:lnSpc>
              <a:defRPr/>
            </a:pPr>
            <a:r>
              <a:rPr lang="zh-CN" altLang="en-US" b="1">
                <a:ea typeface="楷体_GB2312" pitchFamily="49" charset="-122"/>
              </a:rPr>
              <a:t>多个信号变化</a:t>
            </a:r>
            <a:r>
              <a:rPr lang="en-US" altLang="zh-CN" b="1">
                <a:ea typeface="楷体_GB2312" pitchFamily="49" charset="-122"/>
              </a:rPr>
              <a:t>: </a:t>
            </a:r>
            <a:r>
              <a:rPr lang="zh-CN" altLang="en-US" b="1">
                <a:ea typeface="楷体_GB2312" pitchFamily="49" charset="-122"/>
              </a:rPr>
              <a:t>有先有后</a:t>
            </a:r>
          </a:p>
        </p:txBody>
      </p:sp>
      <p:grpSp>
        <p:nvGrpSpPr>
          <p:cNvPr id="838664" name="Group 8">
            <a:extLst>
              <a:ext uri="{FF2B5EF4-FFF2-40B4-BE49-F238E27FC236}">
                <a16:creationId xmlns:a16="http://schemas.microsoft.com/office/drawing/2014/main" id="{15460732-25F8-5545-B3D0-62DE0B1D0C8B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600200"/>
            <a:ext cx="4038600" cy="4267200"/>
            <a:chOff x="3120" y="1008"/>
            <a:chExt cx="2544" cy="2688"/>
          </a:xfrm>
        </p:grpSpPr>
        <p:sp>
          <p:nvSpPr>
            <p:cNvPr id="86020" name="Rectangle 8">
              <a:extLst>
                <a:ext uri="{FF2B5EF4-FFF2-40B4-BE49-F238E27FC236}">
                  <a16:creationId xmlns:a16="http://schemas.microsoft.com/office/drawing/2014/main" id="{9C93D14C-AA94-9F4B-9BA3-A13236895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008"/>
              <a:ext cx="2544" cy="26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例如</a:t>
              </a:r>
              <a:r>
                <a:rPr lang="en-US" altLang="zh-CN" sz="2000" b="1">
                  <a:ea typeface="宋体" panose="02010600030101010101" pitchFamily="2" charset="-122"/>
                </a:rPr>
                <a:t>: </a:t>
              </a:r>
            </a:p>
            <a:p>
              <a:pPr lvl="1" eaLnBrk="1" hangingPunct="1">
                <a:lnSpc>
                  <a:spcPct val="130000"/>
                </a:lnSpc>
                <a:buClrTx/>
                <a:buSzTx/>
                <a:buFontTx/>
                <a:buChar char="–"/>
              </a:pPr>
              <a:r>
                <a:rPr lang="zh-CN" altLang="en-US" b="1">
                  <a:ea typeface="楷体_GB2312" pitchFamily="49" charset="-122"/>
                </a:rPr>
                <a:t>输入信号变化前后稳态时，函数值为</a:t>
              </a:r>
              <a:r>
                <a:rPr lang="en-US" altLang="zh-CN" b="1">
                  <a:ea typeface="楷体_GB2312" pitchFamily="49" charset="-122"/>
                </a:rPr>
                <a:t>0,</a:t>
              </a:r>
            </a:p>
            <a:p>
              <a:pPr lvl="1" eaLnBrk="1" hangingPunct="1">
                <a:lnSpc>
                  <a:spcPct val="130000"/>
                </a:lnSpc>
                <a:buClrTx/>
                <a:buSzTx/>
                <a:buFontTx/>
                <a:buChar char="–"/>
              </a:pPr>
              <a:r>
                <a:rPr lang="zh-CN" altLang="en-US" b="1">
                  <a:ea typeface="楷体_GB2312" pitchFamily="49" charset="-122"/>
                </a:rPr>
                <a:t>变化时出现短暂</a:t>
              </a:r>
              <a:r>
                <a:rPr lang="en-US" altLang="zh-CN" b="1">
                  <a:ea typeface="楷体_GB2312" pitchFamily="49" charset="-122"/>
                </a:rPr>
                <a:t>1,</a:t>
              </a:r>
            </a:p>
            <a:p>
              <a:pPr lvl="1" eaLnBrk="1" hangingPunct="1">
                <a:lnSpc>
                  <a:spcPct val="130000"/>
                </a:lnSpc>
                <a:buClrTx/>
                <a:buSzTx/>
                <a:buFontTx/>
                <a:buChar char="–"/>
              </a:pPr>
              <a:r>
                <a:rPr lang="zh-CN" altLang="en-US" b="1">
                  <a:ea typeface="楷体_GB2312" pitchFamily="49" charset="-122"/>
                </a:rPr>
                <a:t>则电路产生</a:t>
              </a:r>
              <a:r>
                <a:rPr lang="zh-CN" altLang="en-US" b="1">
                  <a:solidFill>
                    <a:schemeClr val="hlink"/>
                  </a:solidFill>
                  <a:ea typeface="黑体" panose="02010609060101010101" pitchFamily="49" charset="-122"/>
                </a:rPr>
                <a:t>冒险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sz="2000" b="1">
                  <a:ea typeface="黑体" panose="02010609060101010101" pitchFamily="49" charset="-122"/>
                </a:rPr>
                <a:t>组合电路中的冒险</a:t>
              </a:r>
            </a:p>
            <a:p>
              <a:pPr lvl="1" eaLnBrk="1" hangingPunct="1">
                <a:lnSpc>
                  <a:spcPct val="130000"/>
                </a:lnSpc>
                <a:buClrTx/>
                <a:buSzTx/>
                <a:buFontTx/>
                <a:buChar char="–"/>
              </a:pPr>
              <a:r>
                <a:rPr lang="zh-CN" altLang="en-US" b="1"/>
                <a:t>逻辑冒险</a:t>
              </a:r>
            </a:p>
            <a:p>
              <a:pPr lvl="1" eaLnBrk="1" hangingPunct="1">
                <a:lnSpc>
                  <a:spcPct val="130000"/>
                </a:lnSpc>
                <a:buClrTx/>
                <a:buSzTx/>
                <a:buFontTx/>
                <a:buChar char="–"/>
              </a:pPr>
              <a:r>
                <a:rPr lang="zh-CN" altLang="en-US" b="1"/>
                <a:t>功能冒险</a:t>
              </a:r>
            </a:p>
          </p:txBody>
        </p:sp>
        <p:graphicFrame>
          <p:nvGraphicFramePr>
            <p:cNvPr id="86021" name="Object 9">
              <a:extLst>
                <a:ext uri="{FF2B5EF4-FFF2-40B4-BE49-F238E27FC236}">
                  <a16:creationId xmlns:a16="http://schemas.microsoft.com/office/drawing/2014/main" id="{0B38750B-596C-FC4B-A68F-F5E93D6DF5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1008"/>
            <a:ext cx="85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23" name="公式" r:id="rId3" imgW="13754100" imgH="4686300" progId="Equation.3">
                    <p:embed/>
                  </p:oleObj>
                </mc:Choice>
                <mc:Fallback>
                  <p:oleObj name="公式" r:id="rId3" imgW="13754100" imgH="46863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008"/>
                          <a:ext cx="857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3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E9AB873B-DDAC-004D-B6A8-C2C3F5537E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>
                <a:ea typeface="黑体" charset="-122"/>
              </a:rPr>
              <a:t>3.4  </a:t>
            </a:r>
            <a:r>
              <a:rPr lang="zh-CN" altLang="en-US" sz="3600" b="1"/>
              <a:t>组合逻辑电路的冒险</a:t>
            </a:r>
          </a:p>
        </p:txBody>
      </p:sp>
      <p:sp>
        <p:nvSpPr>
          <p:cNvPr id="87042" name="Text Box 6">
            <a:extLst>
              <a:ext uri="{FF2B5EF4-FFF2-40B4-BE49-F238E27FC236}">
                <a16:creationId xmlns:a16="http://schemas.microsoft.com/office/drawing/2014/main" id="{4FEB52CD-FEFE-9B47-91EC-E29E0733C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22400"/>
            <a:ext cx="29940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  <a:ea typeface="宋体" panose="02010600030101010101" pitchFamily="2" charset="-122"/>
              </a:rPr>
              <a:t>下面的电路存在冒险：</a:t>
            </a:r>
          </a:p>
        </p:txBody>
      </p:sp>
      <p:sp>
        <p:nvSpPr>
          <p:cNvPr id="87043" name="Text Box 7">
            <a:extLst>
              <a:ext uri="{FF2B5EF4-FFF2-40B4-BE49-F238E27FC236}">
                <a16:creationId xmlns:a16="http://schemas.microsoft.com/office/drawing/2014/main" id="{9C452BCB-AFCD-2346-8351-F94238370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706813"/>
            <a:ext cx="156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>
                <a:latin typeface="Tahoma" panose="020B0604030504040204" pitchFamily="34" charset="0"/>
                <a:ea typeface="宋体" panose="02010600030101010101" pitchFamily="2" charset="-122"/>
              </a:rPr>
              <a:t>组合逻辑电路</a:t>
            </a:r>
          </a:p>
        </p:txBody>
      </p:sp>
      <p:pic>
        <p:nvPicPr>
          <p:cNvPr id="87044" name="Picture 8">
            <a:extLst>
              <a:ext uri="{FF2B5EF4-FFF2-40B4-BE49-F238E27FC236}">
                <a16:creationId xmlns:a16="http://schemas.microsoft.com/office/drawing/2014/main" id="{81A79EBE-0CDA-634A-AD62-AE06F71C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33528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>
            <a:extLst>
              <a:ext uri="{FF2B5EF4-FFF2-40B4-BE49-F238E27FC236}">
                <a16:creationId xmlns:a16="http://schemas.microsoft.com/office/drawing/2014/main" id="{A65FB848-315F-1E4D-ACBB-8C634B7FD618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1981200"/>
            <a:ext cx="3222625" cy="2136775"/>
            <a:chOff x="3456" y="1248"/>
            <a:chExt cx="2030" cy="1346"/>
          </a:xfrm>
        </p:grpSpPr>
        <p:pic>
          <p:nvPicPr>
            <p:cNvPr id="87051" name="Picture 9">
              <a:extLst>
                <a:ext uri="{FF2B5EF4-FFF2-40B4-BE49-F238E27FC236}">
                  <a16:creationId xmlns:a16="http://schemas.microsoft.com/office/drawing/2014/main" id="{5BB224B6-34CE-414F-9E9D-18854A698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248"/>
              <a:ext cx="20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52" name="Text Box 10">
              <a:extLst>
                <a:ext uri="{FF2B5EF4-FFF2-40B4-BE49-F238E27FC236}">
                  <a16:creationId xmlns:a16="http://schemas.microsoft.com/office/drawing/2014/main" id="{1C749393-8623-F848-8E15-5791B4E06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363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latin typeface="Tahoma" panose="020B0604030504040204" pitchFamily="34" charset="0"/>
                  <a:ea typeface="宋体" panose="02010600030101010101" pitchFamily="2" charset="-122"/>
                </a:rPr>
                <a:t>电路中存在冒险</a:t>
              </a:r>
            </a:p>
          </p:txBody>
        </p:sp>
      </p:grpSp>
      <p:sp>
        <p:nvSpPr>
          <p:cNvPr id="522251" name="Text Box 11">
            <a:extLst>
              <a:ext uri="{FF2B5EF4-FFF2-40B4-BE49-F238E27FC236}">
                <a16:creationId xmlns:a16="http://schemas.microsoft.com/office/drawing/2014/main" id="{8F0762C5-5CC5-3643-A04F-2198A45DA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4430713"/>
            <a:ext cx="1112838" cy="466725"/>
          </a:xfrm>
          <a:prstGeom prst="rect">
            <a:avLst/>
          </a:prstGeom>
          <a:solidFill>
            <a:srgbClr val="FFFF66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竞争：</a:t>
            </a:r>
          </a:p>
        </p:txBody>
      </p:sp>
      <p:sp>
        <p:nvSpPr>
          <p:cNvPr id="522252" name="Text Box 12">
            <a:extLst>
              <a:ext uri="{FF2B5EF4-FFF2-40B4-BE49-F238E27FC236}">
                <a16:creationId xmlns:a16="http://schemas.microsoft.com/office/drawing/2014/main" id="{CDE487E7-DD13-904E-BB81-2E0399549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5345113"/>
            <a:ext cx="1112838" cy="466725"/>
          </a:xfrm>
          <a:prstGeom prst="rect">
            <a:avLst/>
          </a:prstGeom>
          <a:solidFill>
            <a:srgbClr val="FFFF66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冒险：</a:t>
            </a:r>
          </a:p>
        </p:txBody>
      </p:sp>
      <p:sp>
        <p:nvSpPr>
          <p:cNvPr id="522253" name="Text Box 13">
            <a:extLst>
              <a:ext uri="{FF2B5EF4-FFF2-40B4-BE49-F238E27FC236}">
                <a16:creationId xmlns:a16="http://schemas.microsoft.com/office/drawing/2014/main" id="{FF3F5BA8-9079-D541-8093-D3294028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343400"/>
            <a:ext cx="6934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在组合电路中，信号经由不同的途径达到某一会合点的时间有先有后</a:t>
            </a:r>
            <a:r>
              <a:rPr lang="en-US" altLang="zh-CN" sz="2200" b="1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522254" name="Text Box 14">
            <a:extLst>
              <a:ext uri="{FF2B5EF4-FFF2-40B4-BE49-F238E27FC236}">
                <a16:creationId xmlns:a16="http://schemas.microsoft.com/office/drawing/2014/main" id="{E67F3E71-A718-5743-81D9-4D8DCE167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5313363"/>
            <a:ext cx="68738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由于竞争而引起电路输出发生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瞬间错误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现象。表现为输出端出现了原设计中没有的窄脉冲，常称其为毛刺。</a:t>
            </a:r>
            <a:endParaRPr lang="zh-CN" altLang="en-US" sz="2200" b="1">
              <a:ea typeface="宋体" panose="02010600030101010101" pitchFamily="2" charset="-122"/>
            </a:endParaRPr>
          </a:p>
        </p:txBody>
      </p:sp>
      <p:graphicFrame>
        <p:nvGraphicFramePr>
          <p:cNvPr id="87050" name="Object 13">
            <a:extLst>
              <a:ext uri="{FF2B5EF4-FFF2-40B4-BE49-F238E27FC236}">
                <a16:creationId xmlns:a16="http://schemas.microsoft.com/office/drawing/2014/main" id="{69CEF653-5359-2D44-8A27-2D66AE1237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1414463"/>
          <a:ext cx="12192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4" name="公式" r:id="rId5" imgW="13754100" imgH="4686300" progId="Equation.3">
                  <p:embed/>
                </p:oleObj>
              </mc:Choice>
              <mc:Fallback>
                <p:oleObj name="公式" r:id="rId5" imgW="13754100" imgH="4686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414463"/>
                        <a:ext cx="12192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1" grpId="0" animBg="1" autoUpdateAnimBg="0"/>
      <p:bldP spid="522252" grpId="0" animBg="1" autoUpdateAnimBg="0"/>
      <p:bldP spid="522253" grpId="0" autoUpdateAnimBg="0"/>
      <p:bldP spid="522254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A60C498-9016-B044-95D7-41B9228435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latin typeface="隶书" charset="0"/>
              </a:rPr>
              <a:t>基本概念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1FA8E15-3D30-2B46-B8AA-85CE63AA6D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295400"/>
            <a:ext cx="4989512" cy="2133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静态逻辑冒险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en-US" sz="2200" b="1">
                <a:solidFill>
                  <a:srgbClr val="FF0000"/>
                </a:solidFill>
              </a:rPr>
              <a:t>一个</a:t>
            </a:r>
            <a:r>
              <a:rPr lang="zh-CN" altLang="en-US" sz="2200" b="1"/>
              <a:t>输入变量发生变化</a:t>
            </a:r>
            <a:r>
              <a:rPr lang="en-US" altLang="zh-CN" sz="2200" b="1"/>
              <a:t>,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en-US" sz="2200" b="1">
                <a:solidFill>
                  <a:srgbClr val="FF6600"/>
                </a:solidFill>
              </a:rPr>
              <a:t>变化前后函数值相同</a:t>
            </a:r>
            <a:r>
              <a:rPr lang="en-US" altLang="zh-CN" sz="2200" b="1">
                <a:solidFill>
                  <a:srgbClr val="FF6600"/>
                </a:solidFill>
              </a:rPr>
              <a:t>,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en-US" sz="2200" b="1"/>
              <a:t>变化时出现一次瞬时输出错误</a:t>
            </a:r>
            <a:r>
              <a:rPr lang="en-US" altLang="zh-CN" sz="2200" b="1"/>
              <a:t>.</a:t>
            </a:r>
          </a:p>
        </p:txBody>
      </p:sp>
      <p:grpSp>
        <p:nvGrpSpPr>
          <p:cNvPr id="88067" name="Group 41">
            <a:extLst>
              <a:ext uri="{FF2B5EF4-FFF2-40B4-BE49-F238E27FC236}">
                <a16:creationId xmlns:a16="http://schemas.microsoft.com/office/drawing/2014/main" id="{490DE589-6759-D142-8FAE-BC0DB78B6981}"/>
              </a:ext>
            </a:extLst>
          </p:cNvPr>
          <p:cNvGrpSpPr>
            <a:grpSpLocks/>
          </p:cNvGrpSpPr>
          <p:nvPr/>
        </p:nvGrpSpPr>
        <p:grpSpPr bwMode="auto">
          <a:xfrm>
            <a:off x="6623050" y="1447800"/>
            <a:ext cx="2290763" cy="2249488"/>
            <a:chOff x="4028" y="912"/>
            <a:chExt cx="1443" cy="1417"/>
          </a:xfrm>
        </p:grpSpPr>
        <p:grpSp>
          <p:nvGrpSpPr>
            <p:cNvPr id="88111" name="Group 5">
              <a:extLst>
                <a:ext uri="{FF2B5EF4-FFF2-40B4-BE49-F238E27FC236}">
                  <a16:creationId xmlns:a16="http://schemas.microsoft.com/office/drawing/2014/main" id="{67B2C3C6-B625-5D4F-80A3-302859FC89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3" y="1011"/>
              <a:ext cx="1342" cy="1106"/>
              <a:chOff x="3216" y="2496"/>
              <a:chExt cx="1968" cy="1488"/>
            </a:xfrm>
          </p:grpSpPr>
          <p:sp>
            <p:nvSpPr>
              <p:cNvPr id="88139" name="Rectangle 6">
                <a:extLst>
                  <a:ext uri="{FF2B5EF4-FFF2-40B4-BE49-F238E27FC236}">
                    <a16:creationId xmlns:a16="http://schemas.microsoft.com/office/drawing/2014/main" id="{380714D6-CBF7-6F4E-A82C-D96B91A1F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140" name="Line 7">
                <a:extLst>
                  <a:ext uri="{FF2B5EF4-FFF2-40B4-BE49-F238E27FC236}">
                    <a16:creationId xmlns:a16="http://schemas.microsoft.com/office/drawing/2014/main" id="{550B78D3-940B-E34B-8410-FD40151CF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41" name="Line 8">
                <a:extLst>
                  <a:ext uri="{FF2B5EF4-FFF2-40B4-BE49-F238E27FC236}">
                    <a16:creationId xmlns:a16="http://schemas.microsoft.com/office/drawing/2014/main" id="{C59A3CC1-1EC3-DF46-85D5-0C48D0175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42" name="Line 9">
                <a:extLst>
                  <a:ext uri="{FF2B5EF4-FFF2-40B4-BE49-F238E27FC236}">
                    <a16:creationId xmlns:a16="http://schemas.microsoft.com/office/drawing/2014/main" id="{018BB521-473D-DB44-AE49-9FC2F4645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43" name="Line 10">
                <a:extLst>
                  <a:ext uri="{FF2B5EF4-FFF2-40B4-BE49-F238E27FC236}">
                    <a16:creationId xmlns:a16="http://schemas.microsoft.com/office/drawing/2014/main" id="{5C65E38B-BD48-9D44-B115-33653AEEA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44" name="Line 11">
                <a:extLst>
                  <a:ext uri="{FF2B5EF4-FFF2-40B4-BE49-F238E27FC236}">
                    <a16:creationId xmlns:a16="http://schemas.microsoft.com/office/drawing/2014/main" id="{B59F0FB3-0FC5-EF40-9CFA-D4BF29F52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45" name="Line 12">
                <a:extLst>
                  <a:ext uri="{FF2B5EF4-FFF2-40B4-BE49-F238E27FC236}">
                    <a16:creationId xmlns:a16="http://schemas.microsoft.com/office/drawing/2014/main" id="{65C41144-62CE-2944-8022-0019DD979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46" name="Line 13">
                <a:extLst>
                  <a:ext uri="{FF2B5EF4-FFF2-40B4-BE49-F238E27FC236}">
                    <a16:creationId xmlns:a16="http://schemas.microsoft.com/office/drawing/2014/main" id="{BCB98706-AC9E-0E48-A44F-9C5A8CF93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8112" name="Text Box 14">
              <a:extLst>
                <a:ext uri="{FF2B5EF4-FFF2-40B4-BE49-F238E27FC236}">
                  <a16:creationId xmlns:a16="http://schemas.microsoft.com/office/drawing/2014/main" id="{B85E14D8-710E-F543-822F-266E512CA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9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8113" name="Text Box 15">
              <a:extLst>
                <a:ext uri="{FF2B5EF4-FFF2-40B4-BE49-F238E27FC236}">
                  <a16:creationId xmlns:a16="http://schemas.microsoft.com/office/drawing/2014/main" id="{82CB172C-CC91-904E-B287-D5178E77A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8114" name="Text Box 16">
              <a:extLst>
                <a:ext uri="{FF2B5EF4-FFF2-40B4-BE49-F238E27FC236}">
                  <a16:creationId xmlns:a16="http://schemas.microsoft.com/office/drawing/2014/main" id="{8D3402EA-9398-7845-9827-A5C06B9FE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8115" name="Text Box 17">
              <a:extLst>
                <a:ext uri="{FF2B5EF4-FFF2-40B4-BE49-F238E27FC236}">
                  <a16:creationId xmlns:a16="http://schemas.microsoft.com/office/drawing/2014/main" id="{D85CF758-BBD2-0F49-8D5D-3B2414EE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8116" name="Text Box 18">
              <a:extLst>
                <a:ext uri="{FF2B5EF4-FFF2-40B4-BE49-F238E27FC236}">
                  <a16:creationId xmlns:a16="http://schemas.microsoft.com/office/drawing/2014/main" id="{52B50BED-52B1-014C-AF9A-28F1081DC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1166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8117" name="Text Box 19">
              <a:extLst>
                <a:ext uri="{FF2B5EF4-FFF2-40B4-BE49-F238E27FC236}">
                  <a16:creationId xmlns:a16="http://schemas.microsoft.com/office/drawing/2014/main" id="{6BF5C61F-73F8-E041-9AE7-79D7F150C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141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8118" name="Text Box 20">
              <a:extLst>
                <a:ext uri="{FF2B5EF4-FFF2-40B4-BE49-F238E27FC236}">
                  <a16:creationId xmlns:a16="http://schemas.microsoft.com/office/drawing/2014/main" id="{B7372634-EB0E-EF42-BBB4-320D14C35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165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8119" name="Text Box 21">
              <a:extLst>
                <a:ext uri="{FF2B5EF4-FFF2-40B4-BE49-F238E27FC236}">
                  <a16:creationId xmlns:a16="http://schemas.microsoft.com/office/drawing/2014/main" id="{457AD1A2-44C1-CE49-BFF9-EC12DE755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1903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8120" name="Text Box 22">
              <a:extLst>
                <a:ext uri="{FF2B5EF4-FFF2-40B4-BE49-F238E27FC236}">
                  <a16:creationId xmlns:a16="http://schemas.microsoft.com/office/drawing/2014/main" id="{E9386AF1-733A-DD4C-BC8A-21E36D79C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158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8121" name="Text Box 23">
              <a:extLst>
                <a:ext uri="{FF2B5EF4-FFF2-40B4-BE49-F238E27FC236}">
                  <a16:creationId xmlns:a16="http://schemas.microsoft.com/office/drawing/2014/main" id="{3F4899A3-96F0-DA45-BB07-996E31AE2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166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22" name="Text Box 24">
              <a:extLst>
                <a:ext uri="{FF2B5EF4-FFF2-40B4-BE49-F238E27FC236}">
                  <a16:creationId xmlns:a16="http://schemas.microsoft.com/office/drawing/2014/main" id="{1C73C7AB-46BF-EF4F-BCEE-34C485F3B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166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23" name="Text Box 25">
              <a:extLst>
                <a:ext uri="{FF2B5EF4-FFF2-40B4-BE49-F238E27FC236}">
                  <a16:creationId xmlns:a16="http://schemas.microsoft.com/office/drawing/2014/main" id="{2C1A4100-62D3-DB47-9840-269B5FFB8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4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24" name="Text Box 26">
              <a:extLst>
                <a:ext uri="{FF2B5EF4-FFF2-40B4-BE49-F238E27FC236}">
                  <a16:creationId xmlns:a16="http://schemas.microsoft.com/office/drawing/2014/main" id="{A1AC450A-353A-984E-B3E5-C1D5C9D9A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9" y="14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25" name="Text Box 27">
              <a:extLst>
                <a:ext uri="{FF2B5EF4-FFF2-40B4-BE49-F238E27FC236}">
                  <a16:creationId xmlns:a16="http://schemas.microsoft.com/office/drawing/2014/main" id="{34748CE7-7046-C14E-84E6-63BEB703A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4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26" name="Text Box 28">
              <a:extLst>
                <a:ext uri="{FF2B5EF4-FFF2-40B4-BE49-F238E27FC236}">
                  <a16:creationId xmlns:a16="http://schemas.microsoft.com/office/drawing/2014/main" id="{BEDF260E-B445-E448-9A45-847404D52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4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88127" name="Text Box 29">
              <a:extLst>
                <a:ext uri="{FF2B5EF4-FFF2-40B4-BE49-F238E27FC236}">
                  <a16:creationId xmlns:a16="http://schemas.microsoft.com/office/drawing/2014/main" id="{0F74997C-B555-6949-8D95-5716DAEF5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7" y="1649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8128" name="Text Box 30">
              <a:extLst>
                <a:ext uri="{FF2B5EF4-FFF2-40B4-BE49-F238E27FC236}">
                  <a16:creationId xmlns:a16="http://schemas.microsoft.com/office/drawing/2014/main" id="{1BC8CDFA-9A1E-D345-B22D-51FFC0FC1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9" y="1649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88129" name="Text Box 31">
              <a:extLst>
                <a:ext uri="{FF2B5EF4-FFF2-40B4-BE49-F238E27FC236}">
                  <a16:creationId xmlns:a16="http://schemas.microsoft.com/office/drawing/2014/main" id="{A7B224F8-4CDA-5B45-AA34-C512CCFC3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" y="165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 </a:t>
              </a:r>
            </a:p>
          </p:txBody>
        </p:sp>
        <p:sp>
          <p:nvSpPr>
            <p:cNvPr id="88130" name="Text Box 32">
              <a:extLst>
                <a:ext uri="{FF2B5EF4-FFF2-40B4-BE49-F238E27FC236}">
                  <a16:creationId xmlns:a16="http://schemas.microsoft.com/office/drawing/2014/main" id="{9FBF9FCC-6882-CB42-9408-FEA4C6CD4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658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8131" name="Text Box 33">
              <a:extLst>
                <a:ext uri="{FF2B5EF4-FFF2-40B4-BE49-F238E27FC236}">
                  <a16:creationId xmlns:a16="http://schemas.microsoft.com/office/drawing/2014/main" id="{4C31EF24-BE88-2748-A71D-D29186B4A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5" y="19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32" name="Text Box 34">
              <a:extLst>
                <a:ext uri="{FF2B5EF4-FFF2-40B4-BE49-F238E27FC236}">
                  <a16:creationId xmlns:a16="http://schemas.microsoft.com/office/drawing/2014/main" id="{9B91880D-D6C7-804D-BFCE-EAF2B46EC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9" y="190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8133" name="Text Box 35">
              <a:extLst>
                <a:ext uri="{FF2B5EF4-FFF2-40B4-BE49-F238E27FC236}">
                  <a16:creationId xmlns:a16="http://schemas.microsoft.com/office/drawing/2014/main" id="{056FC3F9-C861-7941-879D-4EAD29E35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9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</a:t>
              </a:r>
            </a:p>
          </p:txBody>
        </p:sp>
        <p:sp>
          <p:nvSpPr>
            <p:cNvPr id="88134" name="Text Box 36">
              <a:extLst>
                <a:ext uri="{FF2B5EF4-FFF2-40B4-BE49-F238E27FC236}">
                  <a16:creationId xmlns:a16="http://schemas.microsoft.com/office/drawing/2014/main" id="{431303B5-286D-F141-A465-2C7C2903D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9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135" name="Text Box 37">
              <a:extLst>
                <a:ext uri="{FF2B5EF4-FFF2-40B4-BE49-F238E27FC236}">
                  <a16:creationId xmlns:a16="http://schemas.microsoft.com/office/drawing/2014/main" id="{E3F3AD87-1313-1047-AA07-E6087D8DD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8" y="1060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88136" name="Text Box 38">
              <a:extLst>
                <a:ext uri="{FF2B5EF4-FFF2-40B4-BE49-F238E27FC236}">
                  <a16:creationId xmlns:a16="http://schemas.microsoft.com/office/drawing/2014/main" id="{FC265215-C25F-BD44-B664-53552DBA4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1" y="912"/>
              <a:ext cx="3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88137" name="Text Box 39">
              <a:extLst>
                <a:ext uri="{FF2B5EF4-FFF2-40B4-BE49-F238E27FC236}">
                  <a16:creationId xmlns:a16="http://schemas.microsoft.com/office/drawing/2014/main" id="{EEC1FD7F-B7EA-1745-B63D-7E480D81E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5" y="2156"/>
              <a:ext cx="1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1" baseline="-25000">
                <a:ea typeface="宋体" panose="02010600030101010101" pitchFamily="2" charset="-122"/>
              </a:endParaRPr>
            </a:p>
          </p:txBody>
        </p:sp>
        <p:sp>
          <p:nvSpPr>
            <p:cNvPr id="88138" name="Text Box 40">
              <a:extLst>
                <a:ext uri="{FF2B5EF4-FFF2-40B4-BE49-F238E27FC236}">
                  <a16:creationId xmlns:a16="http://schemas.microsoft.com/office/drawing/2014/main" id="{6E0A6EB1-BC21-CE46-B218-777FEA9B3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7" y="1158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</p:grpSp>
      <p:grpSp>
        <p:nvGrpSpPr>
          <p:cNvPr id="88068" name="Group 42">
            <a:extLst>
              <a:ext uri="{FF2B5EF4-FFF2-40B4-BE49-F238E27FC236}">
                <a16:creationId xmlns:a16="http://schemas.microsoft.com/office/drawing/2014/main" id="{56F38E1B-D750-DA44-B22E-EB9F824BCA81}"/>
              </a:ext>
            </a:extLst>
          </p:cNvPr>
          <p:cNvGrpSpPr>
            <a:grpSpLocks/>
          </p:cNvGrpSpPr>
          <p:nvPr/>
        </p:nvGrpSpPr>
        <p:grpSpPr bwMode="auto">
          <a:xfrm>
            <a:off x="6624638" y="3657600"/>
            <a:ext cx="2290762" cy="2249488"/>
            <a:chOff x="4028" y="912"/>
            <a:chExt cx="1443" cy="1417"/>
          </a:xfrm>
        </p:grpSpPr>
        <p:grpSp>
          <p:nvGrpSpPr>
            <p:cNvPr id="88075" name="Group 43">
              <a:extLst>
                <a:ext uri="{FF2B5EF4-FFF2-40B4-BE49-F238E27FC236}">
                  <a16:creationId xmlns:a16="http://schemas.microsoft.com/office/drawing/2014/main" id="{40A773D3-9B2F-DF41-90FA-F2804D8D8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3" y="1011"/>
              <a:ext cx="1342" cy="1106"/>
              <a:chOff x="3216" y="2496"/>
              <a:chExt cx="1968" cy="1488"/>
            </a:xfrm>
          </p:grpSpPr>
          <p:sp>
            <p:nvSpPr>
              <p:cNvPr id="88103" name="Rectangle 44">
                <a:extLst>
                  <a:ext uri="{FF2B5EF4-FFF2-40B4-BE49-F238E27FC236}">
                    <a16:creationId xmlns:a16="http://schemas.microsoft.com/office/drawing/2014/main" id="{318EBE43-3061-BA40-9D3E-71C801879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104" name="Line 45">
                <a:extLst>
                  <a:ext uri="{FF2B5EF4-FFF2-40B4-BE49-F238E27FC236}">
                    <a16:creationId xmlns:a16="http://schemas.microsoft.com/office/drawing/2014/main" id="{143ED2FE-99C9-2B49-83EC-25EDEEADD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5" name="Line 46">
                <a:extLst>
                  <a:ext uri="{FF2B5EF4-FFF2-40B4-BE49-F238E27FC236}">
                    <a16:creationId xmlns:a16="http://schemas.microsoft.com/office/drawing/2014/main" id="{CDC08B38-5D8B-F449-9E26-354E10EF8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6" name="Line 47">
                <a:extLst>
                  <a:ext uri="{FF2B5EF4-FFF2-40B4-BE49-F238E27FC236}">
                    <a16:creationId xmlns:a16="http://schemas.microsoft.com/office/drawing/2014/main" id="{474A4FAC-598D-604F-86CB-035BBC5D7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7" name="Line 48">
                <a:extLst>
                  <a:ext uri="{FF2B5EF4-FFF2-40B4-BE49-F238E27FC236}">
                    <a16:creationId xmlns:a16="http://schemas.microsoft.com/office/drawing/2014/main" id="{CB809A4F-886B-3F4E-BDFD-E710DE569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8" name="Line 49">
                <a:extLst>
                  <a:ext uri="{FF2B5EF4-FFF2-40B4-BE49-F238E27FC236}">
                    <a16:creationId xmlns:a16="http://schemas.microsoft.com/office/drawing/2014/main" id="{4B4BC1FB-4F16-1243-8D6B-82759029F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9" name="Line 50">
                <a:extLst>
                  <a:ext uri="{FF2B5EF4-FFF2-40B4-BE49-F238E27FC236}">
                    <a16:creationId xmlns:a16="http://schemas.microsoft.com/office/drawing/2014/main" id="{08382226-F7B6-8B4D-9F3A-49A31B1B08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10" name="Line 51">
                <a:extLst>
                  <a:ext uri="{FF2B5EF4-FFF2-40B4-BE49-F238E27FC236}">
                    <a16:creationId xmlns:a16="http://schemas.microsoft.com/office/drawing/2014/main" id="{0812E7DC-2077-8C45-8168-0BE027CCDD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8076" name="Text Box 52">
              <a:extLst>
                <a:ext uri="{FF2B5EF4-FFF2-40B4-BE49-F238E27FC236}">
                  <a16:creationId xmlns:a16="http://schemas.microsoft.com/office/drawing/2014/main" id="{AAAF7A8D-B09F-D747-BC8E-E5F0C8DCB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9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8077" name="Text Box 53">
              <a:extLst>
                <a:ext uri="{FF2B5EF4-FFF2-40B4-BE49-F238E27FC236}">
                  <a16:creationId xmlns:a16="http://schemas.microsoft.com/office/drawing/2014/main" id="{E87F9F8D-D55D-9D4B-B43C-DFF1C2DEA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8078" name="Text Box 54">
              <a:extLst>
                <a:ext uri="{FF2B5EF4-FFF2-40B4-BE49-F238E27FC236}">
                  <a16:creationId xmlns:a16="http://schemas.microsoft.com/office/drawing/2014/main" id="{A619312A-0BD8-2942-A842-C3C2BA504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8079" name="Text Box 55">
              <a:extLst>
                <a:ext uri="{FF2B5EF4-FFF2-40B4-BE49-F238E27FC236}">
                  <a16:creationId xmlns:a16="http://schemas.microsoft.com/office/drawing/2014/main" id="{8B0C8ECC-DB25-7945-9987-FCD608E52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8080" name="Text Box 56">
              <a:extLst>
                <a:ext uri="{FF2B5EF4-FFF2-40B4-BE49-F238E27FC236}">
                  <a16:creationId xmlns:a16="http://schemas.microsoft.com/office/drawing/2014/main" id="{17FD2973-DEE1-9041-B5BA-677371D04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1166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88081" name="Text Box 57">
              <a:extLst>
                <a:ext uri="{FF2B5EF4-FFF2-40B4-BE49-F238E27FC236}">
                  <a16:creationId xmlns:a16="http://schemas.microsoft.com/office/drawing/2014/main" id="{11DF3431-B980-7240-8A79-7FDE5682F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141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88082" name="Text Box 58">
              <a:extLst>
                <a:ext uri="{FF2B5EF4-FFF2-40B4-BE49-F238E27FC236}">
                  <a16:creationId xmlns:a16="http://schemas.microsoft.com/office/drawing/2014/main" id="{BB023B3B-86BB-A140-89AF-F2E9F12D6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165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8083" name="Text Box 59">
              <a:extLst>
                <a:ext uri="{FF2B5EF4-FFF2-40B4-BE49-F238E27FC236}">
                  <a16:creationId xmlns:a16="http://schemas.microsoft.com/office/drawing/2014/main" id="{07F583D6-7B7D-2B4B-BD56-647BBC47B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1903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8084" name="Text Box 60">
              <a:extLst>
                <a:ext uri="{FF2B5EF4-FFF2-40B4-BE49-F238E27FC236}">
                  <a16:creationId xmlns:a16="http://schemas.microsoft.com/office/drawing/2014/main" id="{5F5D7FC2-E940-DA48-BFA6-C384C5373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158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8085" name="Text Box 61">
              <a:extLst>
                <a:ext uri="{FF2B5EF4-FFF2-40B4-BE49-F238E27FC236}">
                  <a16:creationId xmlns:a16="http://schemas.microsoft.com/office/drawing/2014/main" id="{418D33B1-4545-6B4E-AA89-D304C230B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166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86" name="Text Box 62">
              <a:extLst>
                <a:ext uri="{FF2B5EF4-FFF2-40B4-BE49-F238E27FC236}">
                  <a16:creationId xmlns:a16="http://schemas.microsoft.com/office/drawing/2014/main" id="{177E4E0C-695A-7C4E-A688-F5EC5F657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166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87" name="Text Box 63">
              <a:extLst>
                <a:ext uri="{FF2B5EF4-FFF2-40B4-BE49-F238E27FC236}">
                  <a16:creationId xmlns:a16="http://schemas.microsoft.com/office/drawing/2014/main" id="{B01D8468-EBE3-E541-9B1E-E1953F35E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4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88" name="Text Box 64">
              <a:extLst>
                <a:ext uri="{FF2B5EF4-FFF2-40B4-BE49-F238E27FC236}">
                  <a16:creationId xmlns:a16="http://schemas.microsoft.com/office/drawing/2014/main" id="{915D1C4F-7850-6547-B087-B3113A0B9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9" y="14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89" name="Text Box 65">
              <a:extLst>
                <a:ext uri="{FF2B5EF4-FFF2-40B4-BE49-F238E27FC236}">
                  <a16:creationId xmlns:a16="http://schemas.microsoft.com/office/drawing/2014/main" id="{315E5252-176B-7147-BEDA-5B6B3C82B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4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90" name="Text Box 66">
              <a:extLst>
                <a:ext uri="{FF2B5EF4-FFF2-40B4-BE49-F238E27FC236}">
                  <a16:creationId xmlns:a16="http://schemas.microsoft.com/office/drawing/2014/main" id="{439BBC9E-5E8A-CA45-84B5-36F3BD06B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4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8091" name="Text Box 67">
              <a:extLst>
                <a:ext uri="{FF2B5EF4-FFF2-40B4-BE49-F238E27FC236}">
                  <a16:creationId xmlns:a16="http://schemas.microsoft.com/office/drawing/2014/main" id="{AAE323E0-98D2-A24F-A86B-2FA076E51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649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88092" name="Text Box 68">
              <a:extLst>
                <a:ext uri="{FF2B5EF4-FFF2-40B4-BE49-F238E27FC236}">
                  <a16:creationId xmlns:a16="http://schemas.microsoft.com/office/drawing/2014/main" id="{D1C65B99-5575-0B49-B53B-819E78A7E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9" y="1649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8093" name="Text Box 69">
              <a:extLst>
                <a:ext uri="{FF2B5EF4-FFF2-40B4-BE49-F238E27FC236}">
                  <a16:creationId xmlns:a16="http://schemas.microsoft.com/office/drawing/2014/main" id="{B27E7006-1C12-B743-B4BF-730756FF7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" y="165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 </a:t>
              </a:r>
            </a:p>
          </p:txBody>
        </p:sp>
        <p:sp>
          <p:nvSpPr>
            <p:cNvPr id="88094" name="Text Box 70">
              <a:extLst>
                <a:ext uri="{FF2B5EF4-FFF2-40B4-BE49-F238E27FC236}">
                  <a16:creationId xmlns:a16="http://schemas.microsoft.com/office/drawing/2014/main" id="{AB18C34A-6BFC-6149-B895-72CBEE9A0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658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88095" name="Text Box 71">
              <a:extLst>
                <a:ext uri="{FF2B5EF4-FFF2-40B4-BE49-F238E27FC236}">
                  <a16:creationId xmlns:a16="http://schemas.microsoft.com/office/drawing/2014/main" id="{F5309EE2-B4C0-1D49-A41F-CE2932626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5" y="19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96" name="Text Box 72">
              <a:extLst>
                <a:ext uri="{FF2B5EF4-FFF2-40B4-BE49-F238E27FC236}">
                  <a16:creationId xmlns:a16="http://schemas.microsoft.com/office/drawing/2014/main" id="{59570789-E880-D948-935C-8A2B8BAC8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9" y="190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8097" name="Text Box 73">
              <a:extLst>
                <a:ext uri="{FF2B5EF4-FFF2-40B4-BE49-F238E27FC236}">
                  <a16:creationId xmlns:a16="http://schemas.microsoft.com/office/drawing/2014/main" id="{694D4BA6-6E09-2041-9AEB-CE8D648F5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9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 </a:t>
              </a:r>
            </a:p>
          </p:txBody>
        </p:sp>
        <p:sp>
          <p:nvSpPr>
            <p:cNvPr id="88098" name="Text Box 74">
              <a:extLst>
                <a:ext uri="{FF2B5EF4-FFF2-40B4-BE49-F238E27FC236}">
                  <a16:creationId xmlns:a16="http://schemas.microsoft.com/office/drawing/2014/main" id="{19E2350F-616C-7D4C-B2BE-F43BBBF56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9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88099" name="Text Box 75">
              <a:extLst>
                <a:ext uri="{FF2B5EF4-FFF2-40B4-BE49-F238E27FC236}">
                  <a16:creationId xmlns:a16="http://schemas.microsoft.com/office/drawing/2014/main" id="{7213D854-65C4-8547-985F-A48184295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8" y="1060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88100" name="Text Box 76">
              <a:extLst>
                <a:ext uri="{FF2B5EF4-FFF2-40B4-BE49-F238E27FC236}">
                  <a16:creationId xmlns:a16="http://schemas.microsoft.com/office/drawing/2014/main" id="{A40885E6-0C2B-3243-8283-AB586DFB3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1" y="912"/>
              <a:ext cx="3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88101" name="Text Box 77">
              <a:extLst>
                <a:ext uri="{FF2B5EF4-FFF2-40B4-BE49-F238E27FC236}">
                  <a16:creationId xmlns:a16="http://schemas.microsoft.com/office/drawing/2014/main" id="{7702C70B-E363-5542-BBCF-2059A0482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5" y="2156"/>
              <a:ext cx="1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1" baseline="-25000">
                <a:ea typeface="宋体" panose="02010600030101010101" pitchFamily="2" charset="-122"/>
              </a:endParaRPr>
            </a:p>
          </p:txBody>
        </p:sp>
        <p:sp>
          <p:nvSpPr>
            <p:cNvPr id="88102" name="Text Box 78">
              <a:extLst>
                <a:ext uri="{FF2B5EF4-FFF2-40B4-BE49-F238E27FC236}">
                  <a16:creationId xmlns:a16="http://schemas.microsoft.com/office/drawing/2014/main" id="{3AFBFE56-BD14-DE41-B3DE-B294615ED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7" y="1158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</p:grpSp>
      <p:grpSp>
        <p:nvGrpSpPr>
          <p:cNvPr id="6" name="Group 81">
            <a:extLst>
              <a:ext uri="{FF2B5EF4-FFF2-40B4-BE49-F238E27FC236}">
                <a16:creationId xmlns:a16="http://schemas.microsoft.com/office/drawing/2014/main" id="{63A93C27-37BD-AD4B-BBDB-1578DF82B15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5634038"/>
            <a:ext cx="5699125" cy="995362"/>
            <a:chOff x="1008" y="3216"/>
            <a:chExt cx="3590" cy="627"/>
          </a:xfrm>
        </p:grpSpPr>
        <p:sp>
          <p:nvSpPr>
            <p:cNvPr id="88073" name="Text Box 82">
              <a:extLst>
                <a:ext uri="{FF2B5EF4-FFF2-40B4-BE49-F238E27FC236}">
                  <a16:creationId xmlns:a16="http://schemas.microsoft.com/office/drawing/2014/main" id="{0E6140F4-86E9-7548-9C60-784B0B0E6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216"/>
              <a:ext cx="3580" cy="269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黑体" panose="02010609060101010101" pitchFamily="49" charset="-122"/>
                </a:rPr>
                <a:t>偏</a:t>
              </a:r>
              <a:r>
                <a:rPr lang="en-US" altLang="zh-CN" sz="2200" b="1">
                  <a:ea typeface="黑体" panose="02010609060101010101" pitchFamily="49" charset="-122"/>
                </a:rPr>
                <a:t>1</a:t>
              </a:r>
              <a:r>
                <a:rPr lang="zh-CN" altLang="en-US" sz="2200" b="1">
                  <a:ea typeface="黑体" panose="02010609060101010101" pitchFamily="49" charset="-122"/>
                </a:rPr>
                <a:t>型冒险</a:t>
              </a:r>
              <a:r>
                <a:rPr lang="en-US" altLang="zh-CN" sz="2200" b="1">
                  <a:ea typeface="宋体" panose="02010600030101010101" pitchFamily="2" charset="-122"/>
                </a:rPr>
                <a:t>: </a:t>
              </a:r>
              <a:r>
                <a:rPr lang="zh-CN" altLang="en-US" sz="2200" b="1">
                  <a:ea typeface="宋体" panose="02010600030101010101" pitchFamily="2" charset="-122"/>
                </a:rPr>
                <a:t>稳态为</a:t>
              </a:r>
              <a:r>
                <a:rPr lang="en-US" altLang="zh-CN" sz="2200" b="1">
                  <a:ea typeface="宋体" panose="02010600030101010101" pitchFamily="2" charset="-122"/>
                </a:rPr>
                <a:t>1, </a:t>
              </a:r>
              <a:r>
                <a:rPr lang="zh-CN" altLang="en-US" sz="2200" b="1">
                  <a:ea typeface="宋体" panose="02010600030101010101" pitchFamily="2" charset="-122"/>
                </a:rPr>
                <a:t>输入变化时瞬时输出</a:t>
              </a:r>
              <a:r>
                <a:rPr lang="en-US" altLang="zh-CN" sz="2200" b="1">
                  <a:ea typeface="宋体" panose="02010600030101010101" pitchFamily="2" charset="-122"/>
                </a:rPr>
                <a:t>0</a:t>
              </a:r>
              <a:r>
                <a:rPr lang="zh-CN" altLang="en-US" sz="2200" b="1">
                  <a:ea typeface="宋体" panose="02010600030101010101" pitchFamily="2" charset="-122"/>
                </a:rPr>
                <a:t>。</a:t>
              </a:r>
            </a:p>
          </p:txBody>
        </p:sp>
        <p:sp>
          <p:nvSpPr>
            <p:cNvPr id="88074" name="Text Box 83">
              <a:extLst>
                <a:ext uri="{FF2B5EF4-FFF2-40B4-BE49-F238E27FC236}">
                  <a16:creationId xmlns:a16="http://schemas.microsoft.com/office/drawing/2014/main" id="{924D0689-07C4-9B4D-B154-10CA326E0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" y="3574"/>
              <a:ext cx="3580" cy="26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ea typeface="黑体" panose="02010609060101010101" pitchFamily="49" charset="-122"/>
                </a:rPr>
                <a:t>偏</a:t>
              </a:r>
              <a:r>
                <a:rPr lang="en-US" altLang="zh-CN" sz="2200" b="1">
                  <a:ea typeface="黑体" panose="02010609060101010101" pitchFamily="49" charset="-122"/>
                </a:rPr>
                <a:t>0</a:t>
              </a:r>
              <a:r>
                <a:rPr lang="zh-CN" altLang="en-US" sz="2200" b="1">
                  <a:ea typeface="黑体" panose="02010609060101010101" pitchFamily="49" charset="-122"/>
                </a:rPr>
                <a:t>型冒险</a:t>
              </a:r>
              <a:r>
                <a:rPr lang="en-US" altLang="zh-CN" sz="2200" b="1">
                  <a:ea typeface="宋体" panose="02010600030101010101" pitchFamily="2" charset="-122"/>
                </a:rPr>
                <a:t>: </a:t>
              </a:r>
              <a:r>
                <a:rPr lang="zh-CN" altLang="en-US" sz="2200" b="1">
                  <a:ea typeface="宋体" panose="02010600030101010101" pitchFamily="2" charset="-122"/>
                </a:rPr>
                <a:t>稳态为</a:t>
              </a:r>
              <a:r>
                <a:rPr lang="en-US" altLang="zh-CN" sz="2200" b="1">
                  <a:ea typeface="宋体" panose="02010600030101010101" pitchFamily="2" charset="-122"/>
                </a:rPr>
                <a:t>0, </a:t>
              </a:r>
              <a:r>
                <a:rPr lang="zh-CN" altLang="en-US" sz="2200" b="1">
                  <a:ea typeface="宋体" panose="02010600030101010101" pitchFamily="2" charset="-122"/>
                </a:rPr>
                <a:t>输入变化时瞬时输出</a:t>
              </a:r>
              <a:r>
                <a:rPr lang="en-US" altLang="zh-CN" sz="2200" b="1">
                  <a:ea typeface="宋体" panose="02010600030101010101" pitchFamily="2" charset="-122"/>
                </a:rPr>
                <a:t>1</a:t>
              </a:r>
              <a:r>
                <a:rPr lang="zh-CN" altLang="en-US" sz="2200" b="1">
                  <a:ea typeface="宋体" panose="02010600030101010101" pitchFamily="2" charset="-122"/>
                </a:rPr>
                <a:t>。</a:t>
              </a:r>
            </a:p>
          </p:txBody>
        </p:sp>
      </p:grpSp>
      <p:sp>
        <p:nvSpPr>
          <p:cNvPr id="368726" name="Rectangle 86">
            <a:extLst>
              <a:ext uri="{FF2B5EF4-FFF2-40B4-BE49-F238E27FC236}">
                <a16:creationId xmlns:a16="http://schemas.microsoft.com/office/drawing/2014/main" id="{CD63E306-E1D6-6B43-AF97-5FCE5BA21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352800"/>
            <a:ext cx="498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静态功能冒险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200" b="1">
                <a:solidFill>
                  <a:srgbClr val="FF0000"/>
                </a:solidFill>
              </a:rPr>
              <a:t>多个</a:t>
            </a:r>
            <a:r>
              <a:rPr lang="zh-CN" altLang="en-US" sz="2200" b="1"/>
              <a:t>输入变量同时发生变化</a:t>
            </a:r>
            <a:r>
              <a:rPr lang="en-US" altLang="zh-CN" sz="2200" b="1"/>
              <a:t>,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200" b="1">
                <a:solidFill>
                  <a:srgbClr val="FF6600"/>
                </a:solidFill>
              </a:rPr>
              <a:t>变化前后函数值相同</a:t>
            </a:r>
            <a:r>
              <a:rPr lang="en-US" altLang="zh-CN" sz="2200" b="1">
                <a:solidFill>
                  <a:srgbClr val="FF6600"/>
                </a:solidFill>
              </a:rPr>
              <a:t>,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200" b="1"/>
              <a:t>变化时出现一次瞬时输出错误</a:t>
            </a:r>
            <a:r>
              <a:rPr lang="en-US" altLang="zh-CN" sz="2200" b="1"/>
              <a:t>.</a:t>
            </a:r>
          </a:p>
        </p:txBody>
      </p:sp>
      <p:sp>
        <p:nvSpPr>
          <p:cNvPr id="88071" name="AutoShape 87">
            <a:extLst>
              <a:ext uri="{FF2B5EF4-FFF2-40B4-BE49-F238E27FC236}">
                <a16:creationId xmlns:a16="http://schemas.microsoft.com/office/drawing/2014/main" id="{3EE81E7E-F4DA-9347-B433-E5FD0816C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25725"/>
            <a:ext cx="762000" cy="3048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8072" name="AutoShape 88">
            <a:extLst>
              <a:ext uri="{FF2B5EF4-FFF2-40B4-BE49-F238E27FC236}">
                <a16:creationId xmlns:a16="http://schemas.microsoft.com/office/drawing/2014/main" id="{27A85717-E5AC-E74B-9DB3-A7E8E7019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266950"/>
            <a:ext cx="304800" cy="6858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26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BBF92F7-5ABE-9B45-A6D4-AEBB39FE17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3.4.1 </a:t>
            </a:r>
            <a:r>
              <a:rPr lang="zh-CN" altLang="en-US" sz="3200" b="1"/>
              <a:t>静态逻辑冒险与消除方法</a:t>
            </a:r>
          </a:p>
        </p:txBody>
      </p:sp>
      <p:sp>
        <p:nvSpPr>
          <p:cNvPr id="89090" name="Text Box 3">
            <a:extLst>
              <a:ext uri="{FF2B5EF4-FFF2-40B4-BE49-F238E27FC236}">
                <a16:creationId xmlns:a16="http://schemas.microsoft.com/office/drawing/2014/main" id="{72B26A11-EC4B-4B46-A05B-BC24E4EC6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650" y="1447800"/>
            <a:ext cx="324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ea typeface="黑体" panose="02010609060101010101" pitchFamily="49" charset="-122"/>
              </a:rPr>
              <a:t>1. </a:t>
            </a:r>
            <a:r>
              <a:rPr lang="zh-CN" altLang="en-US" sz="2400" b="1">
                <a:ea typeface="黑体" panose="02010609060101010101" pitchFamily="49" charset="-122"/>
              </a:rPr>
              <a:t>产生逻辑冒险的原因</a:t>
            </a:r>
          </a:p>
        </p:txBody>
      </p:sp>
      <p:sp>
        <p:nvSpPr>
          <p:cNvPr id="89091" name="Text Box 7">
            <a:extLst>
              <a:ext uri="{FF2B5EF4-FFF2-40B4-BE49-F238E27FC236}">
                <a16:creationId xmlns:a16="http://schemas.microsoft.com/office/drawing/2014/main" id="{A29C8349-37EF-5D49-8EBE-7CC90B1F8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1965325"/>
            <a:ext cx="2228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器件的固有时延。</a:t>
            </a:r>
          </a:p>
        </p:txBody>
      </p:sp>
      <p:pic>
        <p:nvPicPr>
          <p:cNvPr id="732168" name="Picture 8">
            <a:extLst>
              <a:ext uri="{FF2B5EF4-FFF2-40B4-BE49-F238E27FC236}">
                <a16:creationId xmlns:a16="http://schemas.microsoft.com/office/drawing/2014/main" id="{5ABAFFE2-CC08-D14E-84FA-602F2974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1828800"/>
            <a:ext cx="326231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1562" name="Picture 9">
            <a:extLst>
              <a:ext uri="{FF2B5EF4-FFF2-40B4-BE49-F238E27FC236}">
                <a16:creationId xmlns:a16="http://schemas.microsoft.com/office/drawing/2014/main" id="{C2A8F9F9-C694-724F-8AF2-F778E599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4191000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91563" name="Object 10">
            <a:extLst>
              <a:ext uri="{FF2B5EF4-FFF2-40B4-BE49-F238E27FC236}">
                <a16:creationId xmlns:a16="http://schemas.microsoft.com/office/drawing/2014/main" id="{E712C9A2-FA91-F04A-8B1E-3B08D0044C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4953000"/>
          <a:ext cx="188436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0" name="Equation" r:id="rId5" imgW="19011900" imgH="4978400" progId="Equation.3">
                  <p:embed/>
                </p:oleObj>
              </mc:Choice>
              <mc:Fallback>
                <p:oleObj name="Equation" r:id="rId5" imgW="19011900" imgH="4978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953000"/>
                        <a:ext cx="1884363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1564" name="Text Box 11">
            <a:extLst>
              <a:ext uri="{FF2B5EF4-FFF2-40B4-BE49-F238E27FC236}">
                <a16:creationId xmlns:a16="http://schemas.microsoft.com/office/drawing/2014/main" id="{DFFEC613-1225-504A-81B6-2AE87C692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791200"/>
            <a:ext cx="21653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ea typeface="宋体" panose="02010600030101010101" pitchFamily="2" charset="-122"/>
              </a:rPr>
              <a:t>ABC</a:t>
            </a:r>
            <a:r>
              <a:rPr lang="zh-CN" altLang="en-US" sz="2200" b="1">
                <a:ea typeface="宋体" panose="02010600030101010101" pitchFamily="2" charset="-122"/>
              </a:rPr>
              <a:t>：</a:t>
            </a:r>
            <a:r>
              <a:rPr lang="en-US" altLang="zh-CN" sz="2200" b="1">
                <a:ea typeface="宋体" panose="02010600030101010101" pitchFamily="2" charset="-122"/>
              </a:rPr>
              <a:t>11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200" b="1">
                <a:ea typeface="宋体" panose="02010600030101010101" pitchFamily="2" charset="-122"/>
                <a:sym typeface="Wingdings" pitchFamily="2" charset="2"/>
              </a:rPr>
              <a:t></a:t>
            </a:r>
            <a:r>
              <a:rPr lang="en-US" altLang="zh-CN" sz="2200" b="1">
                <a:ea typeface="宋体" panose="02010600030101010101" pitchFamily="2" charset="-122"/>
              </a:rPr>
              <a:t>11</a:t>
            </a:r>
            <a:r>
              <a:rPr lang="en-US" altLang="zh-CN" sz="2200" b="1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791567" name="Group 1039">
            <a:extLst>
              <a:ext uri="{FF2B5EF4-FFF2-40B4-BE49-F238E27FC236}">
                <a16:creationId xmlns:a16="http://schemas.microsoft.com/office/drawing/2014/main" id="{803D8DB9-D75D-ED44-B563-9B2087AF8DAE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478088"/>
            <a:ext cx="687388" cy="2225675"/>
            <a:chOff x="2496" y="1561"/>
            <a:chExt cx="433" cy="1402"/>
          </a:xfrm>
        </p:grpSpPr>
        <p:sp>
          <p:nvSpPr>
            <p:cNvPr id="89097" name="Text Box 12">
              <a:extLst>
                <a:ext uri="{FF2B5EF4-FFF2-40B4-BE49-F238E27FC236}">
                  <a16:creationId xmlns:a16="http://schemas.microsoft.com/office/drawing/2014/main" id="{3ADEBC1D-44A3-8B4D-991F-176CCB690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61"/>
              <a:ext cx="4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ea typeface="宋体" panose="02010600030101010101" pitchFamily="2" charset="-122"/>
                  <a:sym typeface="Wingdings" pitchFamily="2" charset="2"/>
                </a:rPr>
                <a:t></a:t>
              </a:r>
              <a:r>
                <a:rPr lang="en-US" altLang="zh-CN" sz="2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9098" name="Text Box 13">
              <a:extLst>
                <a:ext uri="{FF2B5EF4-FFF2-40B4-BE49-F238E27FC236}">
                  <a16:creationId xmlns:a16="http://schemas.microsoft.com/office/drawing/2014/main" id="{5FF40799-01E5-884D-8635-5BE75162A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713"/>
              <a:ext cx="4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ea typeface="宋体" panose="02010600030101010101" pitchFamily="2" charset="-122"/>
                  <a:sym typeface="Wingdings" pitchFamily="2" charset="2"/>
                </a:rPr>
                <a:t></a:t>
              </a:r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9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3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6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9F14496-2118-E342-96F3-C9DD65F16F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 dirty="0"/>
              <a:t>多数表决电路</a:t>
            </a: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A01136B2-CB52-AF4A-A99D-09BF7AF583D7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1382713"/>
            <a:ext cx="2133600" cy="3630612"/>
            <a:chOff x="1344" y="1956"/>
            <a:chExt cx="1344" cy="2287"/>
          </a:xfrm>
        </p:grpSpPr>
        <p:grpSp>
          <p:nvGrpSpPr>
            <p:cNvPr id="21509" name="Group 7">
              <a:extLst>
                <a:ext uri="{FF2B5EF4-FFF2-40B4-BE49-F238E27FC236}">
                  <a16:creationId xmlns:a16="http://schemas.microsoft.com/office/drawing/2014/main" id="{7EEC02D7-8879-1247-9F5E-3726D140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956"/>
              <a:ext cx="1344" cy="2028"/>
              <a:chOff x="3888" y="2160"/>
              <a:chExt cx="1344" cy="2028"/>
            </a:xfrm>
          </p:grpSpPr>
          <p:grpSp>
            <p:nvGrpSpPr>
              <p:cNvPr id="21511" name="Group 8">
                <a:extLst>
                  <a:ext uri="{FF2B5EF4-FFF2-40B4-BE49-F238E27FC236}">
                    <a16:creationId xmlns:a16="http://schemas.microsoft.com/office/drawing/2014/main" id="{3D615F0E-EDD2-1E4F-A426-52F04B1197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2402"/>
                <a:ext cx="1344" cy="1786"/>
                <a:chOff x="3696" y="2400"/>
                <a:chExt cx="1344" cy="1786"/>
              </a:xfrm>
            </p:grpSpPr>
            <p:sp>
              <p:nvSpPr>
                <p:cNvPr id="21513" name="Text Box 9">
                  <a:extLst>
                    <a:ext uri="{FF2B5EF4-FFF2-40B4-BE49-F238E27FC236}">
                      <a16:creationId xmlns:a16="http://schemas.microsoft.com/office/drawing/2014/main" id="{A6E4A22F-B316-3C48-9C53-A35175C0E3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92" y="2400"/>
                  <a:ext cx="1152" cy="17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 i="1"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   </a:t>
                  </a:r>
                  <a:r>
                    <a:rPr lang="en-US" altLang="zh-CN" sz="2000" b="1" i="1"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   </a:t>
                  </a:r>
                  <a:r>
                    <a:rPr lang="en-US" altLang="zh-CN" sz="2000" b="1" i="1">
                      <a:ea typeface="宋体" panose="02010600030101010101" pitchFamily="2" charset="-122"/>
                    </a:rPr>
                    <a:t>C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        </a:t>
                  </a:r>
                  <a:r>
                    <a:rPr lang="en-US" altLang="zh-CN" sz="2000" b="1" i="1">
                      <a:ea typeface="宋体" panose="02010600030101010101" pitchFamily="2" charset="-122"/>
                    </a:rPr>
                    <a:t>F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0    0    0        0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0    0    1        0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0    1    0        0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0    1    1        1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1    0    0        0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1    0    1        1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1    1    0        1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1    1    1        1</a:t>
                  </a:r>
                </a:p>
              </p:txBody>
            </p:sp>
            <p:sp>
              <p:nvSpPr>
                <p:cNvPr id="21514" name="Line 10">
                  <a:extLst>
                    <a:ext uri="{FF2B5EF4-FFF2-40B4-BE49-F238E27FC236}">
                      <a16:creationId xmlns:a16="http://schemas.microsoft.com/office/drawing/2014/main" id="{692A4514-71B0-4141-B4A5-C1AE25501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96" y="2400"/>
                  <a:ext cx="13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5" name="Line 11">
                  <a:extLst>
                    <a:ext uri="{FF2B5EF4-FFF2-40B4-BE49-F238E27FC236}">
                      <a16:creationId xmlns:a16="http://schemas.microsoft.com/office/drawing/2014/main" id="{FC513382-384F-1147-8D98-32A66F71D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13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6" name="Line 12">
                  <a:extLst>
                    <a:ext uri="{FF2B5EF4-FFF2-40B4-BE49-F238E27FC236}">
                      <a16:creationId xmlns:a16="http://schemas.microsoft.com/office/drawing/2014/main" id="{6AB95AF3-A0EB-A542-B849-1B39B0750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60" y="2400"/>
                  <a:ext cx="0" cy="17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7" name="Line 13">
                  <a:extLst>
                    <a:ext uri="{FF2B5EF4-FFF2-40B4-BE49-F238E27FC236}">
                      <a16:creationId xmlns:a16="http://schemas.microsoft.com/office/drawing/2014/main" id="{2A5E32F1-0725-6340-86A3-2630337648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4128"/>
                  <a:ext cx="12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1512" name="Text Box 14">
                <a:extLst>
                  <a:ext uri="{FF2B5EF4-FFF2-40B4-BE49-F238E27FC236}">
                    <a16:creationId xmlns:a16="http://schemas.microsoft.com/office/drawing/2014/main" id="{EE10851E-5321-6343-AD1F-DEA4AD214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1" y="2160"/>
                <a:ext cx="5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真值表</a:t>
                </a:r>
                <a:endParaRPr lang="zh-CN" altLang="en-US" sz="2400" b="1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510" name="Text Box 17">
              <a:extLst>
                <a:ext uri="{FF2B5EF4-FFF2-40B4-BE49-F238E27FC236}">
                  <a16:creationId xmlns:a16="http://schemas.microsoft.com/office/drawing/2014/main" id="{A26C09C2-EB83-A247-952B-82336CADA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993"/>
              <a:ext cx="10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i="1">
                  <a:ea typeface="宋体" panose="02010600030101010101" pitchFamily="2" charset="-122"/>
                </a:rPr>
                <a:t>F</a:t>
              </a:r>
              <a:r>
                <a:rPr lang="en-US" altLang="zh-CN" sz="2000">
                  <a:ea typeface="宋体" panose="02010600030101010101" pitchFamily="2" charset="-122"/>
                </a:rPr>
                <a:t>=</a:t>
              </a:r>
              <a:r>
                <a:rPr lang="en-US" altLang="zh-CN" sz="2000" i="1">
                  <a:ea typeface="宋体" panose="02010600030101010101" pitchFamily="2" charset="-122"/>
                </a:rPr>
                <a:t>AB</a:t>
              </a:r>
              <a:r>
                <a:rPr lang="en-US" altLang="zh-CN" sz="2000">
                  <a:ea typeface="宋体" panose="02010600030101010101" pitchFamily="2" charset="-122"/>
                </a:rPr>
                <a:t>+</a:t>
              </a:r>
              <a:r>
                <a:rPr lang="en-US" altLang="zh-CN" sz="2000" i="1">
                  <a:ea typeface="宋体" panose="02010600030101010101" pitchFamily="2" charset="-122"/>
                </a:rPr>
                <a:t>AC</a:t>
              </a:r>
              <a:r>
                <a:rPr lang="en-US" altLang="zh-CN" sz="2000">
                  <a:ea typeface="宋体" panose="02010600030101010101" pitchFamily="2" charset="-122"/>
                </a:rPr>
                <a:t>+</a:t>
              </a:r>
              <a:r>
                <a:rPr lang="en-US" altLang="zh-CN" sz="2000" i="1">
                  <a:ea typeface="宋体" panose="02010600030101010101" pitchFamily="2" charset="-122"/>
                </a:rPr>
                <a:t>BC</a:t>
              </a:r>
            </a:p>
          </p:txBody>
        </p:sp>
      </p:grpSp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317CA14A-84C9-474E-A820-FA261180F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4938713"/>
          <a:ext cx="313848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r:id="rId4" imgW="3479800" imgH="2006600" progId="Visio.Drawing.11">
                  <p:embed/>
                </p:oleObj>
              </mc:Choice>
              <mc:Fallback>
                <p:oleObj r:id="rId4" imgW="3479800" imgH="2006600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4938713"/>
                        <a:ext cx="3138488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文本框 16">
            <a:extLst>
              <a:ext uri="{FF2B5EF4-FFF2-40B4-BE49-F238E27FC236}">
                <a16:creationId xmlns:a16="http://schemas.microsoft.com/office/drawing/2014/main" id="{0757AA59-0BF4-6E44-825A-54BC8E3E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47800"/>
            <a:ext cx="5481638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voter3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input wire a,  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//</a:t>
            </a:r>
            <a:r>
              <a:rPr lang="zh-CN" altLang="mr-IN" sz="2400">
                <a:latin typeface="Tahoma" panose="020B0604030504040204" pitchFamily="34" charset="0"/>
                <a:ea typeface="宋体" panose="02010600030101010101" pitchFamily="2" charset="-122"/>
              </a:rPr>
              <a:t>输入变量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input wire b, 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input wire c, 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output wire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led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//</a:t>
            </a:r>
            <a:r>
              <a:rPr lang="zh-CN" altLang="mr-IN" sz="2400">
                <a:latin typeface="Tahoma" panose="020B0604030504040204" pitchFamily="34" charset="0"/>
                <a:ea typeface="宋体" panose="02010600030101010101" pitchFamily="2" charset="-122"/>
              </a:rPr>
              <a:t>表决结果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);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     assign led = (a&amp;b)|(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&amp;c)|(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  <a:r>
              <a:rPr lang="mr-IN" altLang="zh-CN" sz="2400">
                <a:latin typeface="Tahoma" panose="020B0604030504040204" pitchFamily="34" charset="0"/>
                <a:ea typeface="宋体" panose="02010600030101010101" pitchFamily="2" charset="-122"/>
              </a:rPr>
              <a:t>&amp;c);</a:t>
            </a:r>
            <a:r>
              <a:rPr lang="mr-IN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endmodule</a:t>
            </a:r>
            <a:endParaRPr lang="zh-CN" altLang="en-US" sz="2400">
              <a:solidFill>
                <a:srgbClr val="0432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D992B8A-6DCE-9547-A92E-6A1D919418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3.4.1 </a:t>
            </a:r>
            <a:r>
              <a:rPr lang="zh-CN" altLang="en-US" sz="3200" b="1"/>
              <a:t>静态逻辑冒险与消除方法</a:t>
            </a:r>
          </a:p>
        </p:txBody>
      </p:sp>
      <p:sp>
        <p:nvSpPr>
          <p:cNvPr id="90114" name="Text Box 4">
            <a:extLst>
              <a:ext uri="{FF2B5EF4-FFF2-40B4-BE49-F238E27FC236}">
                <a16:creationId xmlns:a16="http://schemas.microsoft.com/office/drawing/2014/main" id="{4C56DD78-1B85-094A-8356-DD6809E2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650" y="1447800"/>
            <a:ext cx="324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ea typeface="黑体" panose="02010609060101010101" pitchFamily="49" charset="-122"/>
              </a:rPr>
              <a:t>1. </a:t>
            </a:r>
            <a:r>
              <a:rPr lang="zh-CN" altLang="en-US" sz="2400" b="1">
                <a:ea typeface="黑体" panose="02010609060101010101" pitchFamily="49" charset="-122"/>
              </a:rPr>
              <a:t>产生逻辑冒险的原因</a:t>
            </a:r>
          </a:p>
        </p:txBody>
      </p:sp>
      <p:grpSp>
        <p:nvGrpSpPr>
          <p:cNvPr id="792645" name="Group 69">
            <a:extLst>
              <a:ext uri="{FF2B5EF4-FFF2-40B4-BE49-F238E27FC236}">
                <a16:creationId xmlns:a16="http://schemas.microsoft.com/office/drawing/2014/main" id="{7F61ADC3-EB36-6047-AE74-E809A575CC87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209800"/>
            <a:ext cx="7277100" cy="2119313"/>
            <a:chOff x="1056" y="1353"/>
            <a:chExt cx="4584" cy="1335"/>
          </a:xfrm>
        </p:grpSpPr>
        <p:sp>
          <p:nvSpPr>
            <p:cNvPr id="90149" name="Text Box 5">
              <a:extLst>
                <a:ext uri="{FF2B5EF4-FFF2-40B4-BE49-F238E27FC236}">
                  <a16:creationId xmlns:a16="http://schemas.microsoft.com/office/drawing/2014/main" id="{95100B3E-95F7-9E4C-8A89-5827D6CFC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82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对于与或式：</a:t>
              </a:r>
            </a:p>
          </p:txBody>
        </p:sp>
        <p:graphicFrame>
          <p:nvGraphicFramePr>
            <p:cNvPr id="90150" name="Object 6">
              <a:extLst>
                <a:ext uri="{FF2B5EF4-FFF2-40B4-BE49-F238E27FC236}">
                  <a16:creationId xmlns:a16="http://schemas.microsoft.com/office/drawing/2014/main" id="{1DA16F6E-70D8-794E-B4C6-97F9425E84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6" y="1536"/>
            <a:ext cx="1104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81" name="Equation" r:id="rId3" imgW="18719800" imgH="4978400" progId="Equation.3">
                    <p:embed/>
                  </p:oleObj>
                </mc:Choice>
                <mc:Fallback>
                  <p:oleObj name="Equation" r:id="rId3" imgW="18719800" imgH="49784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6" y="1536"/>
                          <a:ext cx="1104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51" name="Text Box 7">
              <a:extLst>
                <a:ext uri="{FF2B5EF4-FFF2-40B4-BE49-F238E27FC236}">
                  <a16:creationId xmlns:a16="http://schemas.microsoft.com/office/drawing/2014/main" id="{D7757B62-EC82-0543-93C2-2D1F90338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" y="1872"/>
              <a:ext cx="18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b="1">
                  <a:ea typeface="宋体" panose="02010600030101010101" pitchFamily="2" charset="-122"/>
                </a:rPr>
                <a:t>若 </a:t>
              </a:r>
              <a:r>
                <a:rPr lang="en-US" altLang="zh-CN" sz="2400" b="1">
                  <a:ea typeface="宋体" panose="02010600030101010101" pitchFamily="2" charset="-122"/>
                </a:rPr>
                <a:t>ABC </a:t>
              </a:r>
              <a:r>
                <a:rPr lang="zh-CN" altLang="en-US" sz="2400" b="1">
                  <a:ea typeface="宋体" panose="02010600030101010101" pitchFamily="2" charset="-122"/>
                </a:rPr>
                <a:t>从 </a:t>
              </a:r>
              <a:r>
                <a:rPr lang="en-US" altLang="zh-CN" sz="2400" b="1">
                  <a:ea typeface="宋体" panose="02010600030101010101" pitchFamily="2" charset="-122"/>
                </a:rPr>
                <a:t>111</a:t>
              </a:r>
              <a:r>
                <a:rPr lang="en-US" altLang="zh-CN" sz="2400" b="1">
                  <a:ea typeface="宋体" panose="02010600030101010101" pitchFamily="2" charset="-122"/>
                  <a:sym typeface="Symbol" pitchFamily="2" charset="2"/>
                </a:rPr>
                <a:t></a:t>
              </a:r>
              <a:r>
                <a:rPr lang="en-US" altLang="zh-CN" sz="2400" b="1">
                  <a:ea typeface="宋体" panose="02010600030101010101" pitchFamily="2" charset="-122"/>
                </a:rPr>
                <a:t>101</a:t>
              </a:r>
            </a:p>
          </p:txBody>
        </p:sp>
        <p:sp>
          <p:nvSpPr>
            <p:cNvPr id="90152" name="Text Box 13">
              <a:extLst>
                <a:ext uri="{FF2B5EF4-FFF2-40B4-BE49-F238E27FC236}">
                  <a16:creationId xmlns:a16="http://schemas.microsoft.com/office/drawing/2014/main" id="{C21487C0-8994-6746-BA3A-7145270E6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" y="2256"/>
              <a:ext cx="2640" cy="28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与或式电路</a:t>
              </a:r>
              <a:r>
                <a:rPr lang="en-US" altLang="zh-CN" sz="2000" b="1">
                  <a:ea typeface="宋体" panose="02010600030101010101" pitchFamily="2" charset="-122"/>
                </a:rPr>
                <a:t>: </a:t>
              </a:r>
              <a:r>
                <a:rPr lang="zh-CN" altLang="en-US" sz="2000" b="1">
                  <a:ea typeface="宋体" panose="02010600030101010101" pitchFamily="2" charset="-122"/>
                </a:rPr>
                <a:t>只存在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偏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型</a:t>
              </a:r>
              <a:r>
                <a:rPr lang="zh-CN" altLang="en-US" sz="2000" b="1">
                  <a:ea typeface="宋体" panose="02010600030101010101" pitchFamily="2" charset="-122"/>
                </a:rPr>
                <a:t>逻辑冒险</a:t>
              </a:r>
              <a:r>
                <a:rPr lang="en-US" altLang="zh-CN" sz="2000" b="1">
                  <a:ea typeface="宋体" panose="02010600030101010101" pitchFamily="2" charset="-122"/>
                </a:rPr>
                <a:t>.</a:t>
              </a:r>
            </a:p>
          </p:txBody>
        </p:sp>
        <p:grpSp>
          <p:nvGrpSpPr>
            <p:cNvPr id="90153" name="Group 127">
              <a:extLst>
                <a:ext uri="{FF2B5EF4-FFF2-40B4-BE49-F238E27FC236}">
                  <a16:creationId xmlns:a16="http://schemas.microsoft.com/office/drawing/2014/main" id="{79297824-A755-2946-9DD8-182EC6F28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6" y="1353"/>
              <a:ext cx="1694" cy="989"/>
              <a:chOff x="226" y="931"/>
              <a:chExt cx="1694" cy="989"/>
            </a:xfrm>
          </p:grpSpPr>
          <p:grpSp>
            <p:nvGrpSpPr>
              <p:cNvPr id="90155" name="Group 128">
                <a:extLst>
                  <a:ext uri="{FF2B5EF4-FFF2-40B4-BE49-F238E27FC236}">
                    <a16:creationId xmlns:a16="http://schemas.microsoft.com/office/drawing/2014/main" id="{5519E160-3AB5-714D-ADDF-5BF9BA731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90172" name="Line 129">
                  <a:extLst>
                    <a:ext uri="{FF2B5EF4-FFF2-40B4-BE49-F238E27FC236}">
                      <a16:creationId xmlns:a16="http://schemas.microsoft.com/office/drawing/2014/main" id="{B099E9ED-A597-654E-AE08-878F5D54A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0173" name="Group 130">
                  <a:extLst>
                    <a:ext uri="{FF2B5EF4-FFF2-40B4-BE49-F238E27FC236}">
                      <a16:creationId xmlns:a16="http://schemas.microsoft.com/office/drawing/2014/main" id="{5A458CBA-D0C5-954D-9531-9A10994A0A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90174" name="Rectangle 131">
                    <a:extLst>
                      <a:ext uri="{FF2B5EF4-FFF2-40B4-BE49-F238E27FC236}">
                        <a16:creationId xmlns:a16="http://schemas.microsoft.com/office/drawing/2014/main" id="{70E9026E-6540-1848-B0CA-3ACE6A0673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175" name="Line 132">
                    <a:extLst>
                      <a:ext uri="{FF2B5EF4-FFF2-40B4-BE49-F238E27FC236}">
                        <a16:creationId xmlns:a16="http://schemas.microsoft.com/office/drawing/2014/main" id="{7586E6D5-7CD3-384A-8767-FBE072FBD4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176" name="Line 133">
                    <a:extLst>
                      <a:ext uri="{FF2B5EF4-FFF2-40B4-BE49-F238E27FC236}">
                        <a16:creationId xmlns:a16="http://schemas.microsoft.com/office/drawing/2014/main" id="{7BB32D68-89F1-9D45-A2BD-BFFBFA1379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177" name="Line 134">
                    <a:extLst>
                      <a:ext uri="{FF2B5EF4-FFF2-40B4-BE49-F238E27FC236}">
                        <a16:creationId xmlns:a16="http://schemas.microsoft.com/office/drawing/2014/main" id="{6A3031FE-786D-5A4C-9CA4-BA3256BBC2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178" name="Line 135">
                    <a:extLst>
                      <a:ext uri="{FF2B5EF4-FFF2-40B4-BE49-F238E27FC236}">
                        <a16:creationId xmlns:a16="http://schemas.microsoft.com/office/drawing/2014/main" id="{86BBD000-9CC1-A04E-B61A-7002B03218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0156" name="Text Box 136">
                <a:extLst>
                  <a:ext uri="{FF2B5EF4-FFF2-40B4-BE49-F238E27FC236}">
                    <a16:creationId xmlns:a16="http://schemas.microsoft.com/office/drawing/2014/main" id="{78E8B529-33EC-8049-8F48-10DA0E8A83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" y="1140"/>
                <a:ext cx="23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90157" name="Text Box 137">
                <a:extLst>
                  <a:ext uri="{FF2B5EF4-FFF2-40B4-BE49-F238E27FC236}">
                    <a16:creationId xmlns:a16="http://schemas.microsoft.com/office/drawing/2014/main" id="{35B80E29-0CCD-4D43-AD69-271CE355B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" y="931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AB</a:t>
                </a:r>
              </a:p>
            </p:txBody>
          </p:sp>
          <p:sp>
            <p:nvSpPr>
              <p:cNvPr id="90158" name="Text Box 138">
                <a:extLst>
                  <a:ext uri="{FF2B5EF4-FFF2-40B4-BE49-F238E27FC236}">
                    <a16:creationId xmlns:a16="http://schemas.microsoft.com/office/drawing/2014/main" id="{32D337CF-062F-EE42-B24B-E9BE83BA54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59" name="Text Box 139">
                <a:extLst>
                  <a:ext uri="{FF2B5EF4-FFF2-40B4-BE49-F238E27FC236}">
                    <a16:creationId xmlns:a16="http://schemas.microsoft.com/office/drawing/2014/main" id="{2FC64DE3-C9AA-A243-B02F-73626B8161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" y="162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60" name="Text Box 140">
                <a:extLst>
                  <a:ext uri="{FF2B5EF4-FFF2-40B4-BE49-F238E27FC236}">
                    <a16:creationId xmlns:a16="http://schemas.microsoft.com/office/drawing/2014/main" id="{6A243EC4-0951-1E47-9324-72A8BB7762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00</a:t>
                </a:r>
              </a:p>
            </p:txBody>
          </p:sp>
          <p:sp>
            <p:nvSpPr>
              <p:cNvPr id="90161" name="Text Box 141">
                <a:extLst>
                  <a:ext uri="{FF2B5EF4-FFF2-40B4-BE49-F238E27FC236}">
                    <a16:creationId xmlns:a16="http://schemas.microsoft.com/office/drawing/2014/main" id="{9DC43F18-A033-FC4A-811E-78AA652DA8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01</a:t>
                </a:r>
              </a:p>
            </p:txBody>
          </p:sp>
          <p:sp>
            <p:nvSpPr>
              <p:cNvPr id="90162" name="Text Box 142">
                <a:extLst>
                  <a:ext uri="{FF2B5EF4-FFF2-40B4-BE49-F238E27FC236}">
                    <a16:creationId xmlns:a16="http://schemas.microsoft.com/office/drawing/2014/main" id="{053339CC-F2E1-904E-929D-C0E2D4718A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90163" name="Text Box 143">
                <a:extLst>
                  <a:ext uri="{FF2B5EF4-FFF2-40B4-BE49-F238E27FC236}">
                    <a16:creationId xmlns:a16="http://schemas.microsoft.com/office/drawing/2014/main" id="{F5493A07-65FC-134C-B3A9-8B65243368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" y="109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90164" name="Text Box 144">
                <a:extLst>
                  <a:ext uri="{FF2B5EF4-FFF2-40B4-BE49-F238E27FC236}">
                    <a16:creationId xmlns:a16="http://schemas.microsoft.com/office/drawing/2014/main" id="{B371D369-B57C-B14C-8835-586B26F891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0165" name="Text Box 145">
                <a:extLst>
                  <a:ext uri="{FF2B5EF4-FFF2-40B4-BE49-F238E27FC236}">
                    <a16:creationId xmlns:a16="http://schemas.microsoft.com/office/drawing/2014/main" id="{CA0D4B11-A057-6643-83A0-183457C10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0166" name="Text Box 146">
                <a:extLst>
                  <a:ext uri="{FF2B5EF4-FFF2-40B4-BE49-F238E27FC236}">
                    <a16:creationId xmlns:a16="http://schemas.microsoft.com/office/drawing/2014/main" id="{164ED9F2-3105-B34B-B45C-1D39C23FBF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3" y="1315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0167" name="Text Box 147">
                <a:extLst>
                  <a:ext uri="{FF2B5EF4-FFF2-40B4-BE49-F238E27FC236}">
                    <a16:creationId xmlns:a16="http://schemas.microsoft.com/office/drawing/2014/main" id="{26C944A8-B3DC-0C47-9A5A-1FA39D772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9" y="1315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chemeClr val="hlink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168" name="Text Box 148">
                <a:extLst>
                  <a:ext uri="{FF2B5EF4-FFF2-40B4-BE49-F238E27FC236}">
                    <a16:creationId xmlns:a16="http://schemas.microsoft.com/office/drawing/2014/main" id="{5BCBDEAF-C7A0-964B-86B6-BCAA79382B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solidFill>
                      <a:srgbClr val="339933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90169" name="Text Box 149">
                <a:extLst>
                  <a:ext uri="{FF2B5EF4-FFF2-40B4-BE49-F238E27FC236}">
                    <a16:creationId xmlns:a16="http://schemas.microsoft.com/office/drawing/2014/main" id="{27AC3FFE-56DF-5F49-BFEC-35DCE2F3E8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6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0</a:t>
                </a:r>
              </a:p>
            </p:txBody>
          </p:sp>
          <p:sp>
            <p:nvSpPr>
              <p:cNvPr id="90170" name="Text Box 150">
                <a:extLst>
                  <a:ext uri="{FF2B5EF4-FFF2-40B4-BE49-F238E27FC236}">
                    <a16:creationId xmlns:a16="http://schemas.microsoft.com/office/drawing/2014/main" id="{3A019D72-0085-304E-A8A7-8AF2D93155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3" y="1621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rgbClr val="339933"/>
                    </a:solidFill>
                    <a:ea typeface="宋体" panose="02010600030101010101" pitchFamily="2" charset="-122"/>
                  </a:rPr>
                  <a:t>1 </a:t>
                </a:r>
              </a:p>
            </p:txBody>
          </p:sp>
          <p:sp>
            <p:nvSpPr>
              <p:cNvPr id="90171" name="Text Box 151">
                <a:extLst>
                  <a:ext uri="{FF2B5EF4-FFF2-40B4-BE49-F238E27FC236}">
                    <a16:creationId xmlns:a16="http://schemas.microsoft.com/office/drawing/2014/main" id="{53F3BD7F-6FFA-4B42-AE3F-61EB8DB4C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3" y="1621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chemeClr val="hlink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90154" name="Text Box 152">
              <a:extLst>
                <a:ext uri="{FF2B5EF4-FFF2-40B4-BE49-F238E27FC236}">
                  <a16:creationId xmlns:a16="http://schemas.microsoft.com/office/drawing/2014/main" id="{E17E4E59-57A8-274B-BD63-3C76251BB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4" y="2438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F</a:t>
              </a:r>
              <a:endParaRPr lang="en-US" altLang="zh-CN" sz="2000" b="1" baseline="-25000"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83">
            <a:extLst>
              <a:ext uri="{FF2B5EF4-FFF2-40B4-BE49-F238E27FC236}">
                <a16:creationId xmlns:a16="http://schemas.microsoft.com/office/drawing/2014/main" id="{DC8B823B-D69E-E843-8858-5C1E66D8DE8F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4572000"/>
            <a:ext cx="7261225" cy="2057400"/>
            <a:chOff x="1104" y="2640"/>
            <a:chExt cx="4574" cy="1296"/>
          </a:xfrm>
        </p:grpSpPr>
        <p:sp>
          <p:nvSpPr>
            <p:cNvPr id="90118" name="Text Box 8">
              <a:extLst>
                <a:ext uri="{FF2B5EF4-FFF2-40B4-BE49-F238E27FC236}">
                  <a16:creationId xmlns:a16="http://schemas.microsoft.com/office/drawing/2014/main" id="{2715667C-33F0-BD49-8934-227D575C5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782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对于或与式：</a:t>
              </a:r>
            </a:p>
          </p:txBody>
        </p:sp>
        <p:graphicFrame>
          <p:nvGraphicFramePr>
            <p:cNvPr id="90119" name="Object 9">
              <a:extLst>
                <a:ext uri="{FF2B5EF4-FFF2-40B4-BE49-F238E27FC236}">
                  <a16:creationId xmlns:a16="http://schemas.microsoft.com/office/drawing/2014/main" id="{77171664-30EC-444C-A2B6-31672D5BB8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5" y="2745"/>
            <a:ext cx="165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82" name="Equation" r:id="rId5" imgW="27203400" imgH="5562600" progId="Equation.3">
                    <p:embed/>
                  </p:oleObj>
                </mc:Choice>
                <mc:Fallback>
                  <p:oleObj name="Equation" r:id="rId5" imgW="27203400" imgH="5562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5" y="2745"/>
                          <a:ext cx="1650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20" name="Text Box 10">
              <a:extLst>
                <a:ext uri="{FF2B5EF4-FFF2-40B4-BE49-F238E27FC236}">
                  <a16:creationId xmlns:a16="http://schemas.microsoft.com/office/drawing/2014/main" id="{03A6F90E-81CB-B247-8370-E238E8777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6" y="3072"/>
              <a:ext cx="18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b="1">
                  <a:ea typeface="宋体" panose="02010600030101010101" pitchFamily="2" charset="-122"/>
                </a:rPr>
                <a:t>若 </a:t>
              </a:r>
              <a:r>
                <a:rPr lang="en-US" altLang="zh-CN" sz="2400" b="1">
                  <a:ea typeface="宋体" panose="02010600030101010101" pitchFamily="2" charset="-122"/>
                </a:rPr>
                <a:t>ABC </a:t>
              </a:r>
              <a:r>
                <a:rPr lang="zh-CN" altLang="en-US" sz="2400" b="1">
                  <a:ea typeface="宋体" panose="02010600030101010101" pitchFamily="2" charset="-122"/>
                </a:rPr>
                <a:t>从 </a:t>
              </a:r>
              <a:r>
                <a:rPr lang="en-US" altLang="zh-CN" sz="2400" b="1">
                  <a:ea typeface="宋体" panose="02010600030101010101" pitchFamily="2" charset="-122"/>
                </a:rPr>
                <a:t>100</a:t>
              </a:r>
              <a:r>
                <a:rPr lang="en-US" altLang="zh-CN" sz="2400" b="1">
                  <a:ea typeface="宋体" panose="02010600030101010101" pitchFamily="2" charset="-122"/>
                  <a:sym typeface="Symbol" pitchFamily="2" charset="2"/>
                </a:rPr>
                <a:t></a:t>
              </a:r>
              <a:r>
                <a:rPr lang="en-US" altLang="zh-CN" sz="2400" b="1">
                  <a:ea typeface="宋体" panose="02010600030101010101" pitchFamily="2" charset="-122"/>
                </a:rPr>
                <a:t>110</a:t>
              </a:r>
            </a:p>
          </p:txBody>
        </p:sp>
        <p:sp>
          <p:nvSpPr>
            <p:cNvPr id="90121" name="Text Box 14">
              <a:extLst>
                <a:ext uri="{FF2B5EF4-FFF2-40B4-BE49-F238E27FC236}">
                  <a16:creationId xmlns:a16="http://schemas.microsoft.com/office/drawing/2014/main" id="{BF65DC02-EC71-D14F-88A5-FB1119AC3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456"/>
              <a:ext cx="2640" cy="28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ea typeface="宋体" panose="02010600030101010101" pitchFamily="2" charset="-122"/>
                </a:rPr>
                <a:t>或与式电路</a:t>
              </a:r>
              <a:r>
                <a:rPr lang="en-US" altLang="zh-CN" sz="2000" b="1">
                  <a:ea typeface="宋体" panose="02010600030101010101" pitchFamily="2" charset="-122"/>
                </a:rPr>
                <a:t>: </a:t>
              </a:r>
              <a:r>
                <a:rPr lang="zh-CN" altLang="en-US" sz="2000" b="1">
                  <a:ea typeface="宋体" panose="02010600030101010101" pitchFamily="2" charset="-122"/>
                </a:rPr>
                <a:t>只存在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偏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0</a:t>
              </a:r>
              <a:r>
                <a:rPr lang="zh-CN" altLang="en-US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型</a:t>
              </a:r>
              <a:r>
                <a:rPr lang="zh-CN" altLang="en-US" sz="2000" b="1">
                  <a:ea typeface="宋体" panose="02010600030101010101" pitchFamily="2" charset="-122"/>
                </a:rPr>
                <a:t>逻辑冒险</a:t>
              </a:r>
              <a:r>
                <a:rPr lang="en-US" altLang="zh-CN" sz="2000" b="1">
                  <a:ea typeface="宋体" panose="02010600030101010101" pitchFamily="2" charset="-122"/>
                </a:rPr>
                <a:t>.</a:t>
              </a:r>
            </a:p>
          </p:txBody>
        </p:sp>
        <p:grpSp>
          <p:nvGrpSpPr>
            <p:cNvPr id="90122" name="Group 181">
              <a:extLst>
                <a:ext uri="{FF2B5EF4-FFF2-40B4-BE49-F238E27FC236}">
                  <a16:creationId xmlns:a16="http://schemas.microsoft.com/office/drawing/2014/main" id="{1096CCEE-1188-354D-85DD-17BCFB4C49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640"/>
              <a:ext cx="1694" cy="1296"/>
              <a:chOff x="3984" y="2640"/>
              <a:chExt cx="1694" cy="1296"/>
            </a:xfrm>
          </p:grpSpPr>
          <p:grpSp>
            <p:nvGrpSpPr>
              <p:cNvPr id="90123" name="Group 154">
                <a:extLst>
                  <a:ext uri="{FF2B5EF4-FFF2-40B4-BE49-F238E27FC236}">
                    <a16:creationId xmlns:a16="http://schemas.microsoft.com/office/drawing/2014/main" id="{A8573F01-D1DE-E144-A09D-0C9E277DFE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2640"/>
                <a:ext cx="1694" cy="989"/>
                <a:chOff x="226" y="931"/>
                <a:chExt cx="1694" cy="989"/>
              </a:xfrm>
            </p:grpSpPr>
            <p:grpSp>
              <p:nvGrpSpPr>
                <p:cNvPr id="90125" name="Group 155">
                  <a:extLst>
                    <a:ext uri="{FF2B5EF4-FFF2-40B4-BE49-F238E27FC236}">
                      <a16:creationId xmlns:a16="http://schemas.microsoft.com/office/drawing/2014/main" id="{75B7B2A8-CFCA-0646-AB48-E19A8FA29C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7" y="1091"/>
                  <a:ext cx="1593" cy="829"/>
                  <a:chOff x="336" y="2976"/>
                  <a:chExt cx="1728" cy="912"/>
                </a:xfrm>
              </p:grpSpPr>
              <p:sp>
                <p:nvSpPr>
                  <p:cNvPr id="90142" name="Line 156">
                    <a:extLst>
                      <a:ext uri="{FF2B5EF4-FFF2-40B4-BE49-F238E27FC236}">
                        <a16:creationId xmlns:a16="http://schemas.microsoft.com/office/drawing/2014/main" id="{66A5791B-1BE9-044B-A516-72D142DECA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" y="3552"/>
                    <a:ext cx="15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0143" name="Group 157">
                    <a:extLst>
                      <a:ext uri="{FF2B5EF4-FFF2-40B4-BE49-F238E27FC236}">
                        <a16:creationId xmlns:a16="http://schemas.microsoft.com/office/drawing/2014/main" id="{9621A34D-8255-CD4F-AD64-3B7DD36E43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6" y="2976"/>
                    <a:ext cx="1728" cy="912"/>
                    <a:chOff x="336" y="2976"/>
                    <a:chExt cx="1728" cy="912"/>
                  </a:xfrm>
                </p:grpSpPr>
                <p:sp>
                  <p:nvSpPr>
                    <p:cNvPr id="90144" name="Rectangle 158">
                      <a:extLst>
                        <a:ext uri="{FF2B5EF4-FFF2-40B4-BE49-F238E27FC236}">
                          <a16:creationId xmlns:a16="http://schemas.microsoft.com/office/drawing/2014/main" id="{90E22BD2-0A53-0542-A704-4E02BC26B3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" y="3216"/>
                      <a:ext cx="1536" cy="672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隶书" panose="02010509060101010101" pitchFamily="49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00"/>
                        </a:buClr>
                        <a:buSzPct val="55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996600"/>
                        </a:buClr>
                        <a:buSzPct val="50000"/>
                        <a:buFont typeface="Wingdings" pitchFamily="2" charset="2"/>
                        <a:buChar char="n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100000"/>
                        </a:lnSpc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zh-CN" sz="2400"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0145" name="Line 159">
                      <a:extLst>
                        <a:ext uri="{FF2B5EF4-FFF2-40B4-BE49-F238E27FC236}">
                          <a16:creationId xmlns:a16="http://schemas.microsoft.com/office/drawing/2014/main" id="{1477AB90-99D1-2446-B3E1-C6F6E22DB3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2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146" name="Line 160">
                      <a:extLst>
                        <a:ext uri="{FF2B5EF4-FFF2-40B4-BE49-F238E27FC236}">
                          <a16:creationId xmlns:a16="http://schemas.microsoft.com/office/drawing/2014/main" id="{696B7969-59E6-DA49-9257-07938BFC90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6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147" name="Line 161">
                      <a:extLst>
                        <a:ext uri="{FF2B5EF4-FFF2-40B4-BE49-F238E27FC236}">
                          <a16:creationId xmlns:a16="http://schemas.microsoft.com/office/drawing/2014/main" id="{8BB76CDE-72F8-B04E-943E-2BF508E9E0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3216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148" name="Line 162">
                      <a:extLst>
                        <a:ext uri="{FF2B5EF4-FFF2-40B4-BE49-F238E27FC236}">
                          <a16:creationId xmlns:a16="http://schemas.microsoft.com/office/drawing/2014/main" id="{0C3AC5DA-B8BE-9647-9D6C-D515518432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" y="2976"/>
                      <a:ext cx="192" cy="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90126" name="Text Box 163">
                  <a:extLst>
                    <a:ext uri="{FF2B5EF4-FFF2-40B4-BE49-F238E27FC236}">
                      <a16:creationId xmlns:a16="http://schemas.microsoft.com/office/drawing/2014/main" id="{90B65DAC-7963-2547-B605-BE8E1AECA0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" y="1140"/>
                  <a:ext cx="23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C</a:t>
                  </a:r>
                </a:p>
              </p:txBody>
            </p:sp>
            <p:sp>
              <p:nvSpPr>
                <p:cNvPr id="90127" name="Text Box 164">
                  <a:extLst>
                    <a:ext uri="{FF2B5EF4-FFF2-40B4-BE49-F238E27FC236}">
                      <a16:creationId xmlns:a16="http://schemas.microsoft.com/office/drawing/2014/main" id="{6EF02E76-0052-DB43-82E6-75E956DF3F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4" y="931"/>
                  <a:ext cx="33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AB</a:t>
                  </a:r>
                </a:p>
              </p:txBody>
            </p:sp>
            <p:sp>
              <p:nvSpPr>
                <p:cNvPr id="90128" name="Text Box 165">
                  <a:extLst>
                    <a:ext uri="{FF2B5EF4-FFF2-40B4-BE49-F238E27FC236}">
                      <a16:creationId xmlns:a16="http://schemas.microsoft.com/office/drawing/2014/main" id="{61E2948F-903A-3543-9C2A-2949BDC708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" y="1315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0129" name="Text Box 166">
                  <a:extLst>
                    <a:ext uri="{FF2B5EF4-FFF2-40B4-BE49-F238E27FC236}">
                      <a16:creationId xmlns:a16="http://schemas.microsoft.com/office/drawing/2014/main" id="{0CD7DF1D-FC30-184B-8665-8731BC2FE5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" y="1621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90130" name="Text Box 167">
                  <a:extLst>
                    <a:ext uri="{FF2B5EF4-FFF2-40B4-BE49-F238E27FC236}">
                      <a16:creationId xmlns:a16="http://schemas.microsoft.com/office/drawing/2014/main" id="{765617D2-6D5D-2843-9A3A-D9650334DF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4" y="109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00</a:t>
                  </a:r>
                </a:p>
              </p:txBody>
            </p:sp>
            <p:sp>
              <p:nvSpPr>
                <p:cNvPr id="90131" name="Text Box 168">
                  <a:extLst>
                    <a:ext uri="{FF2B5EF4-FFF2-40B4-BE49-F238E27FC236}">
                      <a16:creationId xmlns:a16="http://schemas.microsoft.com/office/drawing/2014/main" id="{2D0E528E-8532-794F-864F-EA25F64CE2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8" y="109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90132" name="Text Box 169">
                  <a:extLst>
                    <a:ext uri="{FF2B5EF4-FFF2-40B4-BE49-F238E27FC236}">
                      <a16:creationId xmlns:a16="http://schemas.microsoft.com/office/drawing/2014/main" id="{55275A3B-28F6-B04B-ADB0-3D7AC298D6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2" y="109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11</a:t>
                  </a:r>
                </a:p>
              </p:txBody>
            </p:sp>
            <p:sp>
              <p:nvSpPr>
                <p:cNvPr id="90133" name="Text Box 170">
                  <a:extLst>
                    <a:ext uri="{FF2B5EF4-FFF2-40B4-BE49-F238E27FC236}">
                      <a16:creationId xmlns:a16="http://schemas.microsoft.com/office/drawing/2014/main" id="{E3EE6126-FCDC-B946-853D-8C265B576E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06" y="109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90134" name="Text Box 171">
                  <a:extLst>
                    <a:ext uri="{FF2B5EF4-FFF2-40B4-BE49-F238E27FC236}">
                      <a16:creationId xmlns:a16="http://schemas.microsoft.com/office/drawing/2014/main" id="{ED5CD315-2DA6-674D-B5C5-CA89F815D7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5" y="1315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 </a:t>
                  </a:r>
                </a:p>
              </p:txBody>
            </p:sp>
            <p:sp>
              <p:nvSpPr>
                <p:cNvPr id="90135" name="Text Box 172">
                  <a:extLst>
                    <a:ext uri="{FF2B5EF4-FFF2-40B4-BE49-F238E27FC236}">
                      <a16:creationId xmlns:a16="http://schemas.microsoft.com/office/drawing/2014/main" id="{4CC2DB8A-F194-2A49-8BD4-A7D93D0318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6" y="1315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rgbClr val="339933"/>
                      </a:solidFill>
                      <a:ea typeface="宋体" panose="02010600030101010101" pitchFamily="2" charset="-122"/>
                    </a:rPr>
                    <a:t>0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90136" name="Text Box 173">
                  <a:extLst>
                    <a:ext uri="{FF2B5EF4-FFF2-40B4-BE49-F238E27FC236}">
                      <a16:creationId xmlns:a16="http://schemas.microsoft.com/office/drawing/2014/main" id="{07D53C5C-00BE-684C-80B5-930A888A95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43" y="1315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solidFill>
                        <a:schemeClr val="hlink"/>
                      </a:solidFill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0137" name="Text Box 174">
                  <a:extLst>
                    <a:ext uri="{FF2B5EF4-FFF2-40B4-BE49-F238E27FC236}">
                      <a16:creationId xmlns:a16="http://schemas.microsoft.com/office/drawing/2014/main" id="{D3BBF2EC-FC69-1E4C-A0C8-50C25F5C1F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69" y="1315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000" b="1">
                      <a:solidFill>
                        <a:srgbClr val="339933"/>
                      </a:solidFill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90138" name="Text Box 175">
                  <a:extLst>
                    <a:ext uri="{FF2B5EF4-FFF2-40B4-BE49-F238E27FC236}">
                      <a16:creationId xmlns:a16="http://schemas.microsoft.com/office/drawing/2014/main" id="{D62E03A0-D9F9-1245-9317-1B6C0D13F5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5" y="1621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1 </a:t>
                  </a:r>
                </a:p>
              </p:txBody>
            </p:sp>
            <p:sp>
              <p:nvSpPr>
                <p:cNvPr id="90139" name="Text Box 176">
                  <a:extLst>
                    <a:ext uri="{FF2B5EF4-FFF2-40B4-BE49-F238E27FC236}">
                      <a16:creationId xmlns:a16="http://schemas.microsoft.com/office/drawing/2014/main" id="{D1A96550-104F-8C44-9082-B55D5779A4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6" y="1621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  <p:sp>
              <p:nvSpPr>
                <p:cNvPr id="90140" name="Text Box 177">
                  <a:extLst>
                    <a:ext uri="{FF2B5EF4-FFF2-40B4-BE49-F238E27FC236}">
                      <a16:creationId xmlns:a16="http://schemas.microsoft.com/office/drawing/2014/main" id="{434DEFE0-A5BA-804D-990A-6CF1EAE581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03" y="1621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000" b="1">
                      <a:solidFill>
                        <a:schemeClr val="hlink"/>
                      </a:solidFill>
                      <a:ea typeface="宋体" panose="02010600030101010101" pitchFamily="2" charset="-122"/>
                    </a:rPr>
                    <a:t>0</a:t>
                  </a:r>
                  <a:r>
                    <a:rPr lang="en-US" altLang="zh-CN" sz="2000" b="1">
                      <a:ea typeface="宋体" panose="02010600030101010101" pitchFamily="2" charset="-122"/>
                    </a:rPr>
                    <a:t> </a:t>
                  </a:r>
                </a:p>
              </p:txBody>
            </p:sp>
            <p:sp>
              <p:nvSpPr>
                <p:cNvPr id="90141" name="Text Box 178">
                  <a:extLst>
                    <a:ext uri="{FF2B5EF4-FFF2-40B4-BE49-F238E27FC236}">
                      <a16:creationId xmlns:a16="http://schemas.microsoft.com/office/drawing/2014/main" id="{DFF87896-7F57-794A-991D-C2752153F2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3" y="1621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00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996600"/>
                    </a:buClr>
                    <a:buSzPct val="50000"/>
                    <a:buFont typeface="Wingdings" pitchFamily="2" charset="2"/>
                    <a:buChar char="n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>
                      <a:ea typeface="宋体" panose="02010600030101010101" pitchFamily="2" charset="-122"/>
                    </a:rPr>
                    <a:t> 1</a:t>
                  </a:r>
                </a:p>
              </p:txBody>
            </p:sp>
          </p:grpSp>
          <p:sp>
            <p:nvSpPr>
              <p:cNvPr id="90124" name="Text Box 179">
                <a:extLst>
                  <a:ext uri="{FF2B5EF4-FFF2-40B4-BE49-F238E27FC236}">
                    <a16:creationId xmlns:a16="http://schemas.microsoft.com/office/drawing/2014/main" id="{AC1D7A5E-824F-3E40-8E23-B9DA1A28D2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2" y="3686"/>
                <a:ext cx="21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>
                    <a:ea typeface="宋体" panose="02010600030101010101" pitchFamily="2" charset="-122"/>
                  </a:rPr>
                  <a:t>F</a:t>
                </a:r>
                <a:endParaRPr lang="en-US" altLang="zh-CN" sz="2000" b="1" baseline="-25000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0117" name="Text Box 7">
            <a:extLst>
              <a:ext uri="{FF2B5EF4-FFF2-40B4-BE49-F238E27FC236}">
                <a16:creationId xmlns:a16="http://schemas.microsoft.com/office/drawing/2014/main" id="{628C46E9-A5BD-8546-8A9A-78A8101E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1965325"/>
            <a:ext cx="2228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器件的固有时延。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A3E8C8C-1C96-5748-8E16-1FA36CBAD9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600" b="1">
                <a:solidFill>
                  <a:schemeClr val="tx1"/>
                </a:solidFill>
                <a:ea typeface="黑体" charset="-122"/>
              </a:rPr>
              <a:t>2. </a:t>
            </a:r>
            <a:r>
              <a:rPr lang="zh-CN" altLang="en-US" sz="2600" b="1">
                <a:solidFill>
                  <a:schemeClr val="tx1"/>
                </a:solidFill>
                <a:ea typeface="黑体" charset="-122"/>
              </a:rPr>
              <a:t>逻辑冒险的检查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5C0C209-3C11-E84F-97CF-7FC10CF5DD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295400"/>
            <a:ext cx="7772400" cy="2438400"/>
          </a:xfrm>
        </p:spPr>
        <p:txBody>
          <a:bodyPr lIns="92075" tIns="46038" rIns="92075" bIns="46038"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b="1"/>
              <a:t>(1) </a:t>
            </a:r>
            <a:r>
              <a:rPr lang="zh-CN" altLang="en-US" sz="3200" b="1"/>
              <a:t>代数法</a:t>
            </a:r>
          </a:p>
          <a:p>
            <a:pPr lvl="1" eaLnBrk="1" hangingPunct="1">
              <a:defRPr/>
            </a:pPr>
            <a:r>
              <a:rPr lang="zh-CN" altLang="en-US" b="1"/>
              <a:t>某一变量</a:t>
            </a:r>
            <a:r>
              <a:rPr lang="zh-CN" altLang="en-US" b="1">
                <a:solidFill>
                  <a:schemeClr val="hlink"/>
                </a:solidFill>
              </a:rPr>
              <a:t>同时以原</a:t>
            </a:r>
            <a:r>
              <a:rPr lang="en-US" altLang="zh-CN" b="1">
                <a:solidFill>
                  <a:schemeClr val="hlink"/>
                </a:solidFill>
              </a:rPr>
              <a:t>/</a:t>
            </a:r>
            <a:r>
              <a:rPr lang="zh-CN" altLang="en-US" b="1">
                <a:solidFill>
                  <a:schemeClr val="hlink"/>
                </a:solidFill>
              </a:rPr>
              <a:t>反变量</a:t>
            </a:r>
            <a:r>
              <a:rPr lang="zh-CN" altLang="en-US" b="1"/>
              <a:t>形式出现</a:t>
            </a:r>
          </a:p>
          <a:p>
            <a:pPr lvl="1" eaLnBrk="1" hangingPunct="1">
              <a:defRPr/>
            </a:pPr>
            <a:r>
              <a:rPr lang="zh-CN" altLang="en-US" b="1"/>
              <a:t>消去其余变量</a:t>
            </a:r>
            <a:r>
              <a:rPr lang="en-US" altLang="zh-CN" b="1"/>
              <a:t>, </a:t>
            </a:r>
            <a:r>
              <a:rPr lang="zh-CN" altLang="en-US" b="1"/>
              <a:t>若函数式变为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/>
              <a:t>                             偏 </a:t>
            </a:r>
            <a:r>
              <a:rPr lang="en-US" altLang="zh-CN" b="1"/>
              <a:t>1 </a:t>
            </a:r>
            <a:r>
              <a:rPr lang="zh-CN" altLang="en-US" b="1"/>
              <a:t>型逻辑冒险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>
                <a:sym typeface="Symbol" pitchFamily="2" charset="2"/>
              </a:rPr>
              <a:t>                             偏 </a:t>
            </a:r>
            <a:r>
              <a:rPr lang="en-US" altLang="zh-CN" b="1">
                <a:sym typeface="Symbol" pitchFamily="2" charset="2"/>
              </a:rPr>
              <a:t>0 </a:t>
            </a:r>
            <a:r>
              <a:rPr lang="zh-CN" altLang="en-US" b="1">
                <a:sym typeface="Symbol" pitchFamily="2" charset="2"/>
              </a:rPr>
              <a:t>型逻辑冒险</a:t>
            </a:r>
          </a:p>
        </p:txBody>
      </p:sp>
      <p:graphicFrame>
        <p:nvGraphicFramePr>
          <p:cNvPr id="91139" name="Object 6">
            <a:extLst>
              <a:ext uri="{FF2B5EF4-FFF2-40B4-BE49-F238E27FC236}">
                <a16:creationId xmlns:a16="http://schemas.microsoft.com/office/drawing/2014/main" id="{87484255-C2D3-0F45-8677-00422D0CE1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0588" y="2836863"/>
          <a:ext cx="13414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7" name="Equation" r:id="rId3" imgW="14338300" imgH="4686300" progId="Equation.3">
                  <p:embed/>
                </p:oleObj>
              </mc:Choice>
              <mc:Fallback>
                <p:oleObj name="Equation" r:id="rId3" imgW="14338300" imgH="4686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836863"/>
                        <a:ext cx="1341437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7">
            <a:extLst>
              <a:ext uri="{FF2B5EF4-FFF2-40B4-BE49-F238E27FC236}">
                <a16:creationId xmlns:a16="http://schemas.microsoft.com/office/drawing/2014/main" id="{A54544AB-8427-FB4B-AC9A-C31AF20EE2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2650" y="3276600"/>
          <a:ext cx="12033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8" name="Equation" r:id="rId5" imgW="12877800" imgH="4686300" progId="Equation.3">
                  <p:embed/>
                </p:oleObj>
              </mc:Choice>
              <mc:Fallback>
                <p:oleObj name="Equation" r:id="rId5" imgW="12877800" imgH="4686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3276600"/>
                        <a:ext cx="120332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12">
            <a:extLst>
              <a:ext uri="{FF2B5EF4-FFF2-40B4-BE49-F238E27FC236}">
                <a16:creationId xmlns:a16="http://schemas.microsoft.com/office/drawing/2014/main" id="{ED7559E8-751A-9D47-8DE9-98E653B014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2838450"/>
          <a:ext cx="180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9" name="Equation" r:id="rId7" imgW="19304000" imgH="4686300" progId="Equation.3">
                  <p:embed/>
                </p:oleObj>
              </mc:Choice>
              <mc:Fallback>
                <p:oleObj name="Equation" r:id="rId7" imgW="19304000" imgH="4686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838450"/>
                        <a:ext cx="180816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13">
            <a:extLst>
              <a:ext uri="{FF2B5EF4-FFF2-40B4-BE49-F238E27FC236}">
                <a16:creationId xmlns:a16="http://schemas.microsoft.com/office/drawing/2014/main" id="{D7FA3E16-C3BF-804C-BF63-05C4E8C49D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3211513"/>
          <a:ext cx="25479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0" name="Equation" r:id="rId9" imgW="27203400" imgH="5562600" progId="Equation.3">
                  <p:embed/>
                </p:oleObj>
              </mc:Choice>
              <mc:Fallback>
                <p:oleObj name="Equation" r:id="rId9" imgW="27203400" imgH="5562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211513"/>
                        <a:ext cx="25479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0">
            <a:extLst>
              <a:ext uri="{FF2B5EF4-FFF2-40B4-BE49-F238E27FC236}">
                <a16:creationId xmlns:a16="http://schemas.microsoft.com/office/drawing/2014/main" id="{D2C264F0-9B22-174A-8AEF-C2080F986748}"/>
              </a:ext>
            </a:extLst>
          </p:cNvPr>
          <p:cNvGrpSpPr>
            <a:grpSpLocks/>
          </p:cNvGrpSpPr>
          <p:nvPr/>
        </p:nvGrpSpPr>
        <p:grpSpPr bwMode="auto">
          <a:xfrm>
            <a:off x="1182688" y="3733800"/>
            <a:ext cx="7080250" cy="2819400"/>
            <a:chOff x="745" y="2352"/>
            <a:chExt cx="4460" cy="1776"/>
          </a:xfrm>
        </p:grpSpPr>
        <p:graphicFrame>
          <p:nvGraphicFramePr>
            <p:cNvPr id="91144" name="Object 10">
              <a:extLst>
                <a:ext uri="{FF2B5EF4-FFF2-40B4-BE49-F238E27FC236}">
                  <a16:creationId xmlns:a16="http://schemas.microsoft.com/office/drawing/2014/main" id="{5AAF403C-3106-874E-AD86-B6E1C02EF0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41" y="3834"/>
            <a:ext cx="113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11" name="Equation" r:id="rId11" imgW="19304000" imgH="4978400" progId="Equation.3">
                    <p:embed/>
                  </p:oleObj>
                </mc:Choice>
                <mc:Fallback>
                  <p:oleObj name="Equation" r:id="rId11" imgW="19304000" imgH="4978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1" y="3834"/>
                          <a:ext cx="1139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1145" name="Group 14">
              <a:extLst>
                <a:ext uri="{FF2B5EF4-FFF2-40B4-BE49-F238E27FC236}">
                  <a16:creationId xmlns:a16="http://schemas.microsoft.com/office/drawing/2014/main" id="{FDF03CFD-5889-C845-9D65-BF26375B49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771"/>
              <a:ext cx="1705" cy="1008"/>
              <a:chOff x="215" y="912"/>
              <a:chExt cx="1705" cy="1008"/>
            </a:xfrm>
          </p:grpSpPr>
          <p:grpSp>
            <p:nvGrpSpPr>
              <p:cNvPr id="91177" name="Group 15">
                <a:extLst>
                  <a:ext uri="{FF2B5EF4-FFF2-40B4-BE49-F238E27FC236}">
                    <a16:creationId xmlns:a16="http://schemas.microsoft.com/office/drawing/2014/main" id="{906FF3B8-573D-4149-902A-FC631E39F5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91194" name="Line 16">
                  <a:extLst>
                    <a:ext uri="{FF2B5EF4-FFF2-40B4-BE49-F238E27FC236}">
                      <a16:creationId xmlns:a16="http://schemas.microsoft.com/office/drawing/2014/main" id="{356FBC3E-7B79-954A-9A89-F09C34986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1195" name="Group 17">
                  <a:extLst>
                    <a:ext uri="{FF2B5EF4-FFF2-40B4-BE49-F238E27FC236}">
                      <a16:creationId xmlns:a16="http://schemas.microsoft.com/office/drawing/2014/main" id="{0350F560-20BF-304D-87FD-1555AA9315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91196" name="Rectangle 18">
                    <a:extLst>
                      <a:ext uri="{FF2B5EF4-FFF2-40B4-BE49-F238E27FC236}">
                        <a16:creationId xmlns:a16="http://schemas.microsoft.com/office/drawing/2014/main" id="{9CB559C6-3184-0444-96FF-1F3CCCE6D0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197" name="Line 19">
                    <a:extLst>
                      <a:ext uri="{FF2B5EF4-FFF2-40B4-BE49-F238E27FC236}">
                        <a16:creationId xmlns:a16="http://schemas.microsoft.com/office/drawing/2014/main" id="{0EF6E4B8-A5CD-8E4A-9A6C-E9EEA29FAF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98" name="Line 20">
                    <a:extLst>
                      <a:ext uri="{FF2B5EF4-FFF2-40B4-BE49-F238E27FC236}">
                        <a16:creationId xmlns:a16="http://schemas.microsoft.com/office/drawing/2014/main" id="{52B1FF23-7ECF-0048-8344-FCC5AE615B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99" name="Line 21">
                    <a:extLst>
                      <a:ext uri="{FF2B5EF4-FFF2-40B4-BE49-F238E27FC236}">
                        <a16:creationId xmlns:a16="http://schemas.microsoft.com/office/drawing/2014/main" id="{8BDA2526-EEFD-1348-9967-AFE7471618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00" name="Line 22">
                    <a:extLst>
                      <a:ext uri="{FF2B5EF4-FFF2-40B4-BE49-F238E27FC236}">
                        <a16:creationId xmlns:a16="http://schemas.microsoft.com/office/drawing/2014/main" id="{0DE0E608-676F-B741-9D29-167E06FE75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1178" name="Text Box 23">
                <a:extLst>
                  <a:ext uri="{FF2B5EF4-FFF2-40B4-BE49-F238E27FC236}">
                    <a16:creationId xmlns:a16="http://schemas.microsoft.com/office/drawing/2014/main" id="{6E1E1CD5-42A8-D349-9AC4-D57AE6E36F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" y="1121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C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79" name="Text Box 24">
                <a:extLst>
                  <a:ext uri="{FF2B5EF4-FFF2-40B4-BE49-F238E27FC236}">
                    <a16:creationId xmlns:a16="http://schemas.microsoft.com/office/drawing/2014/main" id="{510F1C92-40AD-F043-80E6-49AC7E0E5F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" y="912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AB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0" name="Text Box 25">
                <a:extLst>
                  <a:ext uri="{FF2B5EF4-FFF2-40B4-BE49-F238E27FC236}">
                    <a16:creationId xmlns:a16="http://schemas.microsoft.com/office/drawing/2014/main" id="{30920259-B827-C44A-B0B8-C5B6DFD699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1" name="Text Box 26">
                <a:extLst>
                  <a:ext uri="{FF2B5EF4-FFF2-40B4-BE49-F238E27FC236}">
                    <a16:creationId xmlns:a16="http://schemas.microsoft.com/office/drawing/2014/main" id="{B3A5995C-EF89-9046-A3EC-FC4CCE5547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60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2" name="Text Box 27">
                <a:extLst>
                  <a:ext uri="{FF2B5EF4-FFF2-40B4-BE49-F238E27FC236}">
                    <a16:creationId xmlns:a16="http://schemas.microsoft.com/office/drawing/2014/main" id="{78177F48-9083-224E-99B0-94E82D28F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3" name="Text Box 28">
                <a:extLst>
                  <a:ext uri="{FF2B5EF4-FFF2-40B4-BE49-F238E27FC236}">
                    <a16:creationId xmlns:a16="http://schemas.microsoft.com/office/drawing/2014/main" id="{A97A8B5C-5FD8-4C4C-8290-CE21C27A3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4" name="Text Box 29">
                <a:extLst>
                  <a:ext uri="{FF2B5EF4-FFF2-40B4-BE49-F238E27FC236}">
                    <a16:creationId xmlns:a16="http://schemas.microsoft.com/office/drawing/2014/main" id="{5137F823-9CFA-184C-B17D-5469712DB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6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5" name="Text Box 30">
                <a:extLst>
                  <a:ext uri="{FF2B5EF4-FFF2-40B4-BE49-F238E27FC236}">
                    <a16:creationId xmlns:a16="http://schemas.microsoft.com/office/drawing/2014/main" id="{9A071F56-0168-D845-80AB-B78968D5EE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0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6" name="Text Box 31">
                <a:extLst>
                  <a:ext uri="{FF2B5EF4-FFF2-40B4-BE49-F238E27FC236}">
                    <a16:creationId xmlns:a16="http://schemas.microsoft.com/office/drawing/2014/main" id="{51511DB9-627C-B243-9F31-5719E73E2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7" name="Text Box 32">
                <a:extLst>
                  <a:ext uri="{FF2B5EF4-FFF2-40B4-BE49-F238E27FC236}">
                    <a16:creationId xmlns:a16="http://schemas.microsoft.com/office/drawing/2014/main" id="{06123707-5ACD-6C4B-8E16-F835652C52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8" name="Text Box 33">
                <a:extLst>
                  <a:ext uri="{FF2B5EF4-FFF2-40B4-BE49-F238E27FC236}">
                    <a16:creationId xmlns:a16="http://schemas.microsoft.com/office/drawing/2014/main" id="{58F024B2-30DE-5644-A819-7031625B76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89" name="Text Box 34">
                <a:extLst>
                  <a:ext uri="{FF2B5EF4-FFF2-40B4-BE49-F238E27FC236}">
                    <a16:creationId xmlns:a16="http://schemas.microsoft.com/office/drawing/2014/main" id="{D42C2151-8BA5-8742-B1DF-06FB289D5F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7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90" name="Text Box 35">
                <a:extLst>
                  <a:ext uri="{FF2B5EF4-FFF2-40B4-BE49-F238E27FC236}">
                    <a16:creationId xmlns:a16="http://schemas.microsoft.com/office/drawing/2014/main" id="{02F4FD9D-DECA-E74F-89CA-BC23D5E0EB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91" name="Text Box 36">
                <a:extLst>
                  <a:ext uri="{FF2B5EF4-FFF2-40B4-BE49-F238E27FC236}">
                    <a16:creationId xmlns:a16="http://schemas.microsoft.com/office/drawing/2014/main" id="{42704312-3386-C84C-9DAA-EB32E1CC80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92" name="Text Box 37">
                <a:extLst>
                  <a:ext uri="{FF2B5EF4-FFF2-40B4-BE49-F238E27FC236}">
                    <a16:creationId xmlns:a16="http://schemas.microsoft.com/office/drawing/2014/main" id="{D360420C-3ADF-BA45-8755-34105E4770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93" name="Text Box 38">
                <a:extLst>
                  <a:ext uri="{FF2B5EF4-FFF2-40B4-BE49-F238E27FC236}">
                    <a16:creationId xmlns:a16="http://schemas.microsoft.com/office/drawing/2014/main" id="{27539BC6-BFE2-634E-AA80-13E231DE44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1146" name="Group 39">
              <a:extLst>
                <a:ext uri="{FF2B5EF4-FFF2-40B4-BE49-F238E27FC236}">
                  <a16:creationId xmlns:a16="http://schemas.microsoft.com/office/drawing/2014/main" id="{8BFE62D0-B7E8-4E4C-818F-E50826084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2771"/>
              <a:ext cx="1705" cy="1008"/>
              <a:chOff x="215" y="912"/>
              <a:chExt cx="1705" cy="1008"/>
            </a:xfrm>
          </p:grpSpPr>
          <p:grpSp>
            <p:nvGrpSpPr>
              <p:cNvPr id="91153" name="Group 40">
                <a:extLst>
                  <a:ext uri="{FF2B5EF4-FFF2-40B4-BE49-F238E27FC236}">
                    <a16:creationId xmlns:a16="http://schemas.microsoft.com/office/drawing/2014/main" id="{0F4C3BD5-54D7-D747-A136-E0BF64FEA0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91170" name="Line 41">
                  <a:extLst>
                    <a:ext uri="{FF2B5EF4-FFF2-40B4-BE49-F238E27FC236}">
                      <a16:creationId xmlns:a16="http://schemas.microsoft.com/office/drawing/2014/main" id="{F95DB0B7-3182-2C41-82B9-AA314F131C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1171" name="Group 42">
                  <a:extLst>
                    <a:ext uri="{FF2B5EF4-FFF2-40B4-BE49-F238E27FC236}">
                      <a16:creationId xmlns:a16="http://schemas.microsoft.com/office/drawing/2014/main" id="{91F79C16-4FBD-EA45-A1A6-14A09FDEF8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91172" name="Rectangle 43">
                    <a:extLst>
                      <a:ext uri="{FF2B5EF4-FFF2-40B4-BE49-F238E27FC236}">
                        <a16:creationId xmlns:a16="http://schemas.microsoft.com/office/drawing/2014/main" id="{CC181D2C-8FC1-594C-9D53-EAE313D778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173" name="Line 44">
                    <a:extLst>
                      <a:ext uri="{FF2B5EF4-FFF2-40B4-BE49-F238E27FC236}">
                        <a16:creationId xmlns:a16="http://schemas.microsoft.com/office/drawing/2014/main" id="{0247B0B2-FC20-3146-A076-83E3DBC5E8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74" name="Line 45">
                    <a:extLst>
                      <a:ext uri="{FF2B5EF4-FFF2-40B4-BE49-F238E27FC236}">
                        <a16:creationId xmlns:a16="http://schemas.microsoft.com/office/drawing/2014/main" id="{0FFBED30-BE94-E542-A42A-3B9BFBCC21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75" name="Line 46">
                    <a:extLst>
                      <a:ext uri="{FF2B5EF4-FFF2-40B4-BE49-F238E27FC236}">
                        <a16:creationId xmlns:a16="http://schemas.microsoft.com/office/drawing/2014/main" id="{FCAE424D-96B7-9F4A-A61B-B9730EB366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76" name="Line 47">
                    <a:extLst>
                      <a:ext uri="{FF2B5EF4-FFF2-40B4-BE49-F238E27FC236}">
                        <a16:creationId xmlns:a16="http://schemas.microsoft.com/office/drawing/2014/main" id="{C3443B23-79BB-B348-A622-33CBF0958F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1154" name="Text Box 48">
                <a:extLst>
                  <a:ext uri="{FF2B5EF4-FFF2-40B4-BE49-F238E27FC236}">
                    <a16:creationId xmlns:a16="http://schemas.microsoft.com/office/drawing/2014/main" id="{3FF55B02-6A5F-F14D-BCC5-FEE1BE996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" y="1121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C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55" name="Text Box 49">
                <a:extLst>
                  <a:ext uri="{FF2B5EF4-FFF2-40B4-BE49-F238E27FC236}">
                    <a16:creationId xmlns:a16="http://schemas.microsoft.com/office/drawing/2014/main" id="{63C75DEA-9C65-3242-9ECF-DE27D28D4E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" y="912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AB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56" name="Text Box 50">
                <a:extLst>
                  <a:ext uri="{FF2B5EF4-FFF2-40B4-BE49-F238E27FC236}">
                    <a16:creationId xmlns:a16="http://schemas.microsoft.com/office/drawing/2014/main" id="{5CFB0150-6203-1844-A46E-3EC5EEF78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57" name="Text Box 51">
                <a:extLst>
                  <a:ext uri="{FF2B5EF4-FFF2-40B4-BE49-F238E27FC236}">
                    <a16:creationId xmlns:a16="http://schemas.microsoft.com/office/drawing/2014/main" id="{051B7C21-9CA9-1C4C-B060-91076C3535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60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58" name="Text Box 52">
                <a:extLst>
                  <a:ext uri="{FF2B5EF4-FFF2-40B4-BE49-F238E27FC236}">
                    <a16:creationId xmlns:a16="http://schemas.microsoft.com/office/drawing/2014/main" id="{0D5B965E-A2A0-4B47-B71C-BF3A650F7C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59" name="Text Box 53">
                <a:extLst>
                  <a:ext uri="{FF2B5EF4-FFF2-40B4-BE49-F238E27FC236}">
                    <a16:creationId xmlns:a16="http://schemas.microsoft.com/office/drawing/2014/main" id="{C025706F-1BF8-BA48-B8A4-D4B03F7DFF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0" name="Text Box 54">
                <a:extLst>
                  <a:ext uri="{FF2B5EF4-FFF2-40B4-BE49-F238E27FC236}">
                    <a16:creationId xmlns:a16="http://schemas.microsoft.com/office/drawing/2014/main" id="{1A47C3E0-A618-7341-A47F-3EB4848AF4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6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1" name="Text Box 55">
                <a:extLst>
                  <a:ext uri="{FF2B5EF4-FFF2-40B4-BE49-F238E27FC236}">
                    <a16:creationId xmlns:a16="http://schemas.microsoft.com/office/drawing/2014/main" id="{25A3F0A6-292F-8547-AB4F-EAD9C44AE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0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2" name="Text Box 56">
                <a:extLst>
                  <a:ext uri="{FF2B5EF4-FFF2-40B4-BE49-F238E27FC236}">
                    <a16:creationId xmlns:a16="http://schemas.microsoft.com/office/drawing/2014/main" id="{8E43643A-BDE7-B84B-A406-B682DE8C7D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3" name="Text Box 57">
                <a:extLst>
                  <a:ext uri="{FF2B5EF4-FFF2-40B4-BE49-F238E27FC236}">
                    <a16:creationId xmlns:a16="http://schemas.microsoft.com/office/drawing/2014/main" id="{19F59B0D-5F28-6346-A5EF-6F1AC7204F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4" name="Text Box 58">
                <a:extLst>
                  <a:ext uri="{FF2B5EF4-FFF2-40B4-BE49-F238E27FC236}">
                    <a16:creationId xmlns:a16="http://schemas.microsoft.com/office/drawing/2014/main" id="{A68BE1F5-5916-9345-8198-DE1D21FCDF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5" name="Text Box 59">
                <a:extLst>
                  <a:ext uri="{FF2B5EF4-FFF2-40B4-BE49-F238E27FC236}">
                    <a16:creationId xmlns:a16="http://schemas.microsoft.com/office/drawing/2014/main" id="{1F548C95-169C-6D4C-9AAC-FD4746E16F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7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6" name="Text Box 60">
                <a:extLst>
                  <a:ext uri="{FF2B5EF4-FFF2-40B4-BE49-F238E27FC236}">
                    <a16:creationId xmlns:a16="http://schemas.microsoft.com/office/drawing/2014/main" id="{3F091EEE-AA57-4D4F-B58D-2987D11F08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7" name="Text Box 61">
                <a:extLst>
                  <a:ext uri="{FF2B5EF4-FFF2-40B4-BE49-F238E27FC236}">
                    <a16:creationId xmlns:a16="http://schemas.microsoft.com/office/drawing/2014/main" id="{B6FEA459-3352-3142-AFAF-C904976DC3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8" name="Text Box 62">
                <a:extLst>
                  <a:ext uri="{FF2B5EF4-FFF2-40B4-BE49-F238E27FC236}">
                    <a16:creationId xmlns:a16="http://schemas.microsoft.com/office/drawing/2014/main" id="{50D66F16-F5C0-3543-AFEF-0D5533F48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169" name="Text Box 63">
                <a:extLst>
                  <a:ext uri="{FF2B5EF4-FFF2-40B4-BE49-F238E27FC236}">
                    <a16:creationId xmlns:a16="http://schemas.microsoft.com/office/drawing/2014/main" id="{D9EDBCBF-56AA-D841-BBD2-C4B750D7E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1147" name="AutoShape 64">
              <a:extLst>
                <a:ext uri="{FF2B5EF4-FFF2-40B4-BE49-F238E27FC236}">
                  <a16:creationId xmlns:a16="http://schemas.microsoft.com/office/drawing/2014/main" id="{18534D59-18A5-FC45-AB0D-0F1F29C0D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491"/>
              <a:ext cx="576" cy="240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48" name="AutoShape 65">
              <a:extLst>
                <a:ext uri="{FF2B5EF4-FFF2-40B4-BE49-F238E27FC236}">
                  <a16:creationId xmlns:a16="http://schemas.microsoft.com/office/drawing/2014/main" id="{2D233A10-7670-734A-A837-86143FB0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03"/>
              <a:ext cx="240" cy="528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1149" name="Object 66">
              <a:extLst>
                <a:ext uri="{FF2B5EF4-FFF2-40B4-BE49-F238E27FC236}">
                  <a16:creationId xmlns:a16="http://schemas.microsoft.com/office/drawing/2014/main" id="{BE893DEF-FC58-5E4F-9ACD-3E01B5B3E3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786"/>
            <a:ext cx="160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12" name="Equation" r:id="rId13" imgW="27203400" imgH="5562600" progId="Equation.3">
                    <p:embed/>
                  </p:oleObj>
                </mc:Choice>
                <mc:Fallback>
                  <p:oleObj name="Equation" r:id="rId13" imgW="27203400" imgH="5562600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786"/>
                          <a:ext cx="1605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50" name="AutoShape 67">
              <a:extLst>
                <a:ext uri="{FF2B5EF4-FFF2-40B4-BE49-F238E27FC236}">
                  <a16:creationId xmlns:a16="http://schemas.microsoft.com/office/drawing/2014/main" id="{34A60005-2077-2F4B-AF26-803EE95DB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203"/>
              <a:ext cx="240" cy="528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51" name="AutoShape 68">
              <a:extLst>
                <a:ext uri="{FF2B5EF4-FFF2-40B4-BE49-F238E27FC236}">
                  <a16:creationId xmlns:a16="http://schemas.microsoft.com/office/drawing/2014/main" id="{036F61E3-4698-E947-8D89-93D009D1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03"/>
              <a:ext cx="576" cy="240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52" name="Rectangle 69">
              <a:extLst>
                <a:ext uri="{FF2B5EF4-FFF2-40B4-BE49-F238E27FC236}">
                  <a16:creationId xmlns:a16="http://schemas.microsoft.com/office/drawing/2014/main" id="{49C094F6-73EC-974F-B225-964DBD8D8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" y="2352"/>
              <a:ext cx="2951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b="1"/>
                <a:t>(2) </a:t>
              </a:r>
              <a:r>
                <a:rPr lang="zh-CN" altLang="en-US" sz="3200" b="1"/>
                <a:t>卡诺图法</a:t>
              </a:r>
              <a:r>
                <a:rPr lang="zh-CN" altLang="en-US" b="1"/>
                <a:t>  </a:t>
              </a:r>
              <a:r>
                <a:rPr lang="zh-CN" altLang="en-US" sz="2400" b="1"/>
                <a:t>两圈相切有险象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747EAB9-285D-C54B-9E82-9A92E65D49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600" b="1">
                <a:solidFill>
                  <a:schemeClr val="tx1"/>
                </a:solidFill>
                <a:ea typeface="黑体" charset="-122"/>
              </a:rPr>
              <a:t>3. </a:t>
            </a:r>
            <a:r>
              <a:rPr lang="zh-CN" altLang="en-US" sz="2600" b="1">
                <a:solidFill>
                  <a:schemeClr val="tx1"/>
                </a:solidFill>
                <a:ea typeface="黑体" charset="-122"/>
              </a:rPr>
              <a:t>逻辑冒险的消除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6474433-908E-9F41-8590-8DED59984E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4303712" cy="609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b="1">
                <a:latin typeface="隶书" pitchFamily="49" charset="-122"/>
              </a:rPr>
              <a:t>代数法</a:t>
            </a:r>
            <a:r>
              <a:rPr lang="en-US" altLang="zh-CN" b="1">
                <a:latin typeface="隶书" pitchFamily="49" charset="-122"/>
              </a:rPr>
              <a:t>: </a:t>
            </a:r>
            <a:r>
              <a:rPr lang="zh-CN" altLang="en-US" sz="2400" b="1"/>
              <a:t>加入冗余项</a:t>
            </a:r>
          </a:p>
        </p:txBody>
      </p:sp>
      <p:graphicFrame>
        <p:nvGraphicFramePr>
          <p:cNvPr id="92163" name="Object 4">
            <a:extLst>
              <a:ext uri="{FF2B5EF4-FFF2-40B4-BE49-F238E27FC236}">
                <a16:creationId xmlns:a16="http://schemas.microsoft.com/office/drawing/2014/main" id="{FA0DAE76-EB70-A549-8CA0-EEE287AF8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2058988"/>
          <a:ext cx="257492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0" name="Equation" r:id="rId3" imgW="27495500" imgH="10528300" progId="Equation.3">
                  <p:embed/>
                </p:oleObj>
              </mc:Choice>
              <mc:Fallback>
                <p:oleObj name="Equation" r:id="rId3" imgW="274955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058988"/>
                        <a:ext cx="257492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189" name="Rectangle 5">
            <a:extLst>
              <a:ext uri="{FF2B5EF4-FFF2-40B4-BE49-F238E27FC236}">
                <a16:creationId xmlns:a16="http://schemas.microsoft.com/office/drawing/2014/main" id="{FAC5FE0B-BEB4-5B4F-9C07-35BE58141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200400"/>
            <a:ext cx="4303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隶书" panose="02010509060101010101" pitchFamily="49" charset="-122"/>
              </a:rPr>
              <a:t>卡诺图</a:t>
            </a:r>
            <a:r>
              <a:rPr lang="en-US" altLang="zh-CN" b="1">
                <a:latin typeface="隶书" panose="02010509060101010101" pitchFamily="49" charset="-122"/>
              </a:rPr>
              <a:t>: </a:t>
            </a:r>
            <a:r>
              <a:rPr lang="zh-CN" altLang="en-US" sz="2400" b="1">
                <a:ea typeface="宋体" panose="02010600030101010101" pitchFamily="2" charset="-122"/>
              </a:rPr>
              <a:t>加入冗余圈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0D7B8787-DD34-D647-A710-45BFF97CDBD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810000"/>
            <a:ext cx="6858000" cy="2362200"/>
            <a:chOff x="1440" y="2256"/>
            <a:chExt cx="4320" cy="1488"/>
          </a:xfrm>
        </p:grpSpPr>
        <p:graphicFrame>
          <p:nvGraphicFramePr>
            <p:cNvPr id="92168" name="Object 7">
              <a:extLst>
                <a:ext uri="{FF2B5EF4-FFF2-40B4-BE49-F238E27FC236}">
                  <a16:creationId xmlns:a16="http://schemas.microsoft.com/office/drawing/2014/main" id="{5A80BF21-33FD-B348-8B31-3C0DA9DB44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43" y="3450"/>
            <a:ext cx="1605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1" name="Equation" r:id="rId5" imgW="27203400" imgH="4978400" progId="Equation.3">
                    <p:embed/>
                  </p:oleObj>
                </mc:Choice>
                <mc:Fallback>
                  <p:oleObj name="Equation" r:id="rId5" imgW="27203400" imgH="49784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3" y="3450"/>
                          <a:ext cx="1605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169" name="Group 8">
              <a:extLst>
                <a:ext uri="{FF2B5EF4-FFF2-40B4-BE49-F238E27FC236}">
                  <a16:creationId xmlns:a16="http://schemas.microsoft.com/office/drawing/2014/main" id="{4AA818EB-4487-3644-9BDA-66026105E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256"/>
              <a:ext cx="1705" cy="1008"/>
              <a:chOff x="215" y="912"/>
              <a:chExt cx="1705" cy="1008"/>
            </a:xfrm>
          </p:grpSpPr>
          <p:grpSp>
            <p:nvGrpSpPr>
              <p:cNvPr id="92202" name="Group 9">
                <a:extLst>
                  <a:ext uri="{FF2B5EF4-FFF2-40B4-BE49-F238E27FC236}">
                    <a16:creationId xmlns:a16="http://schemas.microsoft.com/office/drawing/2014/main" id="{235F3240-286A-1B4D-A23E-8C9D68F72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92219" name="Line 10">
                  <a:extLst>
                    <a:ext uri="{FF2B5EF4-FFF2-40B4-BE49-F238E27FC236}">
                      <a16:creationId xmlns:a16="http://schemas.microsoft.com/office/drawing/2014/main" id="{E73666A2-AB94-4D49-913E-3D5FC81B7F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2220" name="Group 11">
                  <a:extLst>
                    <a:ext uri="{FF2B5EF4-FFF2-40B4-BE49-F238E27FC236}">
                      <a16:creationId xmlns:a16="http://schemas.microsoft.com/office/drawing/2014/main" id="{4D678048-9CBC-E542-BCD1-F13248967B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92221" name="Rectangle 12">
                    <a:extLst>
                      <a:ext uri="{FF2B5EF4-FFF2-40B4-BE49-F238E27FC236}">
                        <a16:creationId xmlns:a16="http://schemas.microsoft.com/office/drawing/2014/main" id="{783C3A5C-66B1-E147-B177-44CF1269D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222" name="Line 13">
                    <a:extLst>
                      <a:ext uri="{FF2B5EF4-FFF2-40B4-BE49-F238E27FC236}">
                        <a16:creationId xmlns:a16="http://schemas.microsoft.com/office/drawing/2014/main" id="{31276960-14B9-D241-963B-361B381C75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23" name="Line 14">
                    <a:extLst>
                      <a:ext uri="{FF2B5EF4-FFF2-40B4-BE49-F238E27FC236}">
                        <a16:creationId xmlns:a16="http://schemas.microsoft.com/office/drawing/2014/main" id="{400E6F3B-A7F5-DF4F-B07A-AF9796771E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24" name="Line 15">
                    <a:extLst>
                      <a:ext uri="{FF2B5EF4-FFF2-40B4-BE49-F238E27FC236}">
                        <a16:creationId xmlns:a16="http://schemas.microsoft.com/office/drawing/2014/main" id="{6089ED1D-1C91-614B-AE50-CFEE6D04AB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25" name="Line 16">
                    <a:extLst>
                      <a:ext uri="{FF2B5EF4-FFF2-40B4-BE49-F238E27FC236}">
                        <a16:creationId xmlns:a16="http://schemas.microsoft.com/office/drawing/2014/main" id="{D76F42FB-234E-4A43-B360-FAAE7B9680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2203" name="Text Box 17">
                <a:extLst>
                  <a:ext uri="{FF2B5EF4-FFF2-40B4-BE49-F238E27FC236}">
                    <a16:creationId xmlns:a16="http://schemas.microsoft.com/office/drawing/2014/main" id="{13C4A389-8529-8443-B40C-95A77AA375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" y="1121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C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04" name="Text Box 18">
                <a:extLst>
                  <a:ext uri="{FF2B5EF4-FFF2-40B4-BE49-F238E27FC236}">
                    <a16:creationId xmlns:a16="http://schemas.microsoft.com/office/drawing/2014/main" id="{171BAE86-01D7-2048-9B5A-239C01C81D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" y="912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AB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05" name="Text Box 19">
                <a:extLst>
                  <a:ext uri="{FF2B5EF4-FFF2-40B4-BE49-F238E27FC236}">
                    <a16:creationId xmlns:a16="http://schemas.microsoft.com/office/drawing/2014/main" id="{4DB797F6-C200-DB4B-845B-EB6E5FC346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06" name="Text Box 20">
                <a:extLst>
                  <a:ext uri="{FF2B5EF4-FFF2-40B4-BE49-F238E27FC236}">
                    <a16:creationId xmlns:a16="http://schemas.microsoft.com/office/drawing/2014/main" id="{C1EC0693-CB2B-974A-A091-B2929C5033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60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07" name="Text Box 21">
                <a:extLst>
                  <a:ext uri="{FF2B5EF4-FFF2-40B4-BE49-F238E27FC236}">
                    <a16:creationId xmlns:a16="http://schemas.microsoft.com/office/drawing/2014/main" id="{D87E65F1-0214-124B-AA2D-991FC20F8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08" name="Text Box 22">
                <a:extLst>
                  <a:ext uri="{FF2B5EF4-FFF2-40B4-BE49-F238E27FC236}">
                    <a16:creationId xmlns:a16="http://schemas.microsoft.com/office/drawing/2014/main" id="{FB9198DE-FB70-4243-9E13-8572B58F4F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09" name="Text Box 23">
                <a:extLst>
                  <a:ext uri="{FF2B5EF4-FFF2-40B4-BE49-F238E27FC236}">
                    <a16:creationId xmlns:a16="http://schemas.microsoft.com/office/drawing/2014/main" id="{94E86D76-EB6B-0449-B178-A1F3D7B3E5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6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0" name="Text Box 24">
                <a:extLst>
                  <a:ext uri="{FF2B5EF4-FFF2-40B4-BE49-F238E27FC236}">
                    <a16:creationId xmlns:a16="http://schemas.microsoft.com/office/drawing/2014/main" id="{13F7FA26-BC0D-B34B-A464-4B4B2DB516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0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1" name="Text Box 25">
                <a:extLst>
                  <a:ext uri="{FF2B5EF4-FFF2-40B4-BE49-F238E27FC236}">
                    <a16:creationId xmlns:a16="http://schemas.microsoft.com/office/drawing/2014/main" id="{B9D43F9C-36D5-304D-A41B-3E75252CF1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2" name="Text Box 26">
                <a:extLst>
                  <a:ext uri="{FF2B5EF4-FFF2-40B4-BE49-F238E27FC236}">
                    <a16:creationId xmlns:a16="http://schemas.microsoft.com/office/drawing/2014/main" id="{A2F65905-3C4D-D644-866F-CAE9389A68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3" name="Text Box 27">
                <a:extLst>
                  <a:ext uri="{FF2B5EF4-FFF2-40B4-BE49-F238E27FC236}">
                    <a16:creationId xmlns:a16="http://schemas.microsoft.com/office/drawing/2014/main" id="{023D6811-211D-D746-B951-A7EA486A4A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4" name="Text Box 28">
                <a:extLst>
                  <a:ext uri="{FF2B5EF4-FFF2-40B4-BE49-F238E27FC236}">
                    <a16:creationId xmlns:a16="http://schemas.microsoft.com/office/drawing/2014/main" id="{5CD7C967-FA99-2543-BC2B-57FDE5810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7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5" name="Text Box 29">
                <a:extLst>
                  <a:ext uri="{FF2B5EF4-FFF2-40B4-BE49-F238E27FC236}">
                    <a16:creationId xmlns:a16="http://schemas.microsoft.com/office/drawing/2014/main" id="{E780BAB7-5ABC-D044-8D2D-05D9EF067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6" name="Text Box 30">
                <a:extLst>
                  <a:ext uri="{FF2B5EF4-FFF2-40B4-BE49-F238E27FC236}">
                    <a16:creationId xmlns:a16="http://schemas.microsoft.com/office/drawing/2014/main" id="{5DED155B-2C5D-0145-A0C4-30076A1B6E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7" name="Text Box 31">
                <a:extLst>
                  <a:ext uri="{FF2B5EF4-FFF2-40B4-BE49-F238E27FC236}">
                    <a16:creationId xmlns:a16="http://schemas.microsoft.com/office/drawing/2014/main" id="{FD0A5AB4-DEE0-EC45-B893-539C8DCE3E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218" name="Text Box 32">
                <a:extLst>
                  <a:ext uri="{FF2B5EF4-FFF2-40B4-BE49-F238E27FC236}">
                    <a16:creationId xmlns:a16="http://schemas.microsoft.com/office/drawing/2014/main" id="{8F15825F-4174-114D-B45D-F8CC0C4FFD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2170" name="AutoShape 33">
              <a:extLst>
                <a:ext uri="{FF2B5EF4-FFF2-40B4-BE49-F238E27FC236}">
                  <a16:creationId xmlns:a16="http://schemas.microsoft.com/office/drawing/2014/main" id="{664330F0-C3A2-9D42-A953-E60391160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976"/>
              <a:ext cx="576" cy="240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1" name="AutoShape 34">
              <a:extLst>
                <a:ext uri="{FF2B5EF4-FFF2-40B4-BE49-F238E27FC236}">
                  <a16:creationId xmlns:a16="http://schemas.microsoft.com/office/drawing/2014/main" id="{54661F0F-9A7D-4C43-B8FD-902A6DF0C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688"/>
              <a:ext cx="240" cy="528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2" name="AutoShape 35">
              <a:extLst>
                <a:ext uri="{FF2B5EF4-FFF2-40B4-BE49-F238E27FC236}">
                  <a16:creationId xmlns:a16="http://schemas.microsoft.com/office/drawing/2014/main" id="{A9FF4220-9E33-1D41-8666-5ABA13B17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976"/>
              <a:ext cx="528" cy="288"/>
            </a:xfrm>
            <a:prstGeom prst="flowChartAlternateProcess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2173" name="Group 36">
              <a:extLst>
                <a:ext uri="{FF2B5EF4-FFF2-40B4-BE49-F238E27FC236}">
                  <a16:creationId xmlns:a16="http://schemas.microsoft.com/office/drawing/2014/main" id="{D6F769F2-3D86-C742-AAED-9BC05F8758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2256"/>
              <a:ext cx="1705" cy="1008"/>
              <a:chOff x="215" y="912"/>
              <a:chExt cx="1705" cy="1008"/>
            </a:xfrm>
          </p:grpSpPr>
          <p:grpSp>
            <p:nvGrpSpPr>
              <p:cNvPr id="92178" name="Group 37">
                <a:extLst>
                  <a:ext uri="{FF2B5EF4-FFF2-40B4-BE49-F238E27FC236}">
                    <a16:creationId xmlns:a16="http://schemas.microsoft.com/office/drawing/2014/main" id="{6D6030BD-4DD1-994A-B121-F6F59B936C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" y="1091"/>
                <a:ext cx="1593" cy="829"/>
                <a:chOff x="336" y="2976"/>
                <a:chExt cx="1728" cy="912"/>
              </a:xfrm>
            </p:grpSpPr>
            <p:sp>
              <p:nvSpPr>
                <p:cNvPr id="92195" name="Line 38">
                  <a:extLst>
                    <a:ext uri="{FF2B5EF4-FFF2-40B4-BE49-F238E27FC236}">
                      <a16:creationId xmlns:a16="http://schemas.microsoft.com/office/drawing/2014/main" id="{CA3F88ED-B8D9-1047-B23A-95FDF9CEFD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3552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2196" name="Group 39">
                  <a:extLst>
                    <a:ext uri="{FF2B5EF4-FFF2-40B4-BE49-F238E27FC236}">
                      <a16:creationId xmlns:a16="http://schemas.microsoft.com/office/drawing/2014/main" id="{A3EEB70A-F0DD-B247-81F0-01AF61F672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" y="2976"/>
                  <a:ext cx="1728" cy="912"/>
                  <a:chOff x="336" y="2976"/>
                  <a:chExt cx="1728" cy="912"/>
                </a:xfrm>
              </p:grpSpPr>
              <p:sp>
                <p:nvSpPr>
                  <p:cNvPr id="92197" name="Rectangle 40">
                    <a:extLst>
                      <a:ext uri="{FF2B5EF4-FFF2-40B4-BE49-F238E27FC236}">
                        <a16:creationId xmlns:a16="http://schemas.microsoft.com/office/drawing/2014/main" id="{4A0C0FE9-58AD-0D4F-A214-2E9053BB4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3216"/>
                    <a:ext cx="1536" cy="6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隶书" panose="02010509060101010101" pitchFamily="49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006600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rgbClr val="996600"/>
                      </a:buClr>
                      <a:buSzPct val="50000"/>
                      <a:buFont typeface="Wingdings" pitchFamily="2" charset="2"/>
                      <a:buChar char="n"/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20000"/>
                      </a:lnSpc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240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198" name="Line 41">
                    <a:extLst>
                      <a:ext uri="{FF2B5EF4-FFF2-40B4-BE49-F238E27FC236}">
                        <a16:creationId xmlns:a16="http://schemas.microsoft.com/office/drawing/2014/main" id="{B5ACF164-072A-0048-A5DB-0D8FFF7676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2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99" name="Line 42">
                    <a:extLst>
                      <a:ext uri="{FF2B5EF4-FFF2-40B4-BE49-F238E27FC236}">
                        <a16:creationId xmlns:a16="http://schemas.microsoft.com/office/drawing/2014/main" id="{4A15F2FD-237E-6544-8D5B-9121D13122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00" name="Line 43">
                    <a:extLst>
                      <a:ext uri="{FF2B5EF4-FFF2-40B4-BE49-F238E27FC236}">
                        <a16:creationId xmlns:a16="http://schemas.microsoft.com/office/drawing/2014/main" id="{59F3258B-6C01-544C-AF45-3F1289BF9F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216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01" name="Line 44">
                    <a:extLst>
                      <a:ext uri="{FF2B5EF4-FFF2-40B4-BE49-F238E27FC236}">
                        <a16:creationId xmlns:a16="http://schemas.microsoft.com/office/drawing/2014/main" id="{4E7D1CCD-7EDC-3B47-91D9-495238FD7B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" y="2976"/>
                    <a:ext cx="192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2179" name="Text Box 45">
                <a:extLst>
                  <a:ext uri="{FF2B5EF4-FFF2-40B4-BE49-F238E27FC236}">
                    <a16:creationId xmlns:a16="http://schemas.microsoft.com/office/drawing/2014/main" id="{2C4ECB28-3E5C-4F46-9657-C18F63C715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" y="1121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C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0" name="Text Box 46">
                <a:extLst>
                  <a:ext uri="{FF2B5EF4-FFF2-40B4-BE49-F238E27FC236}">
                    <a16:creationId xmlns:a16="http://schemas.microsoft.com/office/drawing/2014/main" id="{E5C98BB8-02DE-0340-B27A-D74F52CFAA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" y="912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AB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1" name="Text Box 47">
                <a:extLst>
                  <a:ext uri="{FF2B5EF4-FFF2-40B4-BE49-F238E27FC236}">
                    <a16:creationId xmlns:a16="http://schemas.microsoft.com/office/drawing/2014/main" id="{7EF241A4-037C-FC45-BDBF-0ADE3735F3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2" name="Text Box 48">
                <a:extLst>
                  <a:ext uri="{FF2B5EF4-FFF2-40B4-BE49-F238E27FC236}">
                    <a16:creationId xmlns:a16="http://schemas.microsoft.com/office/drawing/2014/main" id="{41657DC5-AF1A-3F4F-8E06-A5F14E957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60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3" name="Text Box 49">
                <a:extLst>
                  <a:ext uri="{FF2B5EF4-FFF2-40B4-BE49-F238E27FC236}">
                    <a16:creationId xmlns:a16="http://schemas.microsoft.com/office/drawing/2014/main" id="{2A89CD49-7A31-4245-845A-97CB4469E9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4" name="Text Box 50">
                <a:extLst>
                  <a:ext uri="{FF2B5EF4-FFF2-40B4-BE49-F238E27FC236}">
                    <a16:creationId xmlns:a16="http://schemas.microsoft.com/office/drawing/2014/main" id="{90951690-4251-0147-AEFE-FB95577801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01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5" name="Text Box 51">
                <a:extLst>
                  <a:ext uri="{FF2B5EF4-FFF2-40B4-BE49-F238E27FC236}">
                    <a16:creationId xmlns:a16="http://schemas.microsoft.com/office/drawing/2014/main" id="{4856FDDA-94A1-8847-B521-14B1019B88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6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6" name="Text Box 52">
                <a:extLst>
                  <a:ext uri="{FF2B5EF4-FFF2-40B4-BE49-F238E27FC236}">
                    <a16:creationId xmlns:a16="http://schemas.microsoft.com/office/drawing/2014/main" id="{99B469EE-A5CF-6C41-9710-C4B755E22F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0" y="107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10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7" name="Text Box 53">
                <a:extLst>
                  <a:ext uri="{FF2B5EF4-FFF2-40B4-BE49-F238E27FC236}">
                    <a16:creationId xmlns:a16="http://schemas.microsoft.com/office/drawing/2014/main" id="{D3B52BE5-7558-4C41-AE51-63697816DD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8" name="Text Box 54">
                <a:extLst>
                  <a:ext uri="{FF2B5EF4-FFF2-40B4-BE49-F238E27FC236}">
                    <a16:creationId xmlns:a16="http://schemas.microsoft.com/office/drawing/2014/main" id="{153CF0F8-7323-7640-9535-C5EE8A857A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89" name="Text Box 55">
                <a:extLst>
                  <a:ext uri="{FF2B5EF4-FFF2-40B4-BE49-F238E27FC236}">
                    <a16:creationId xmlns:a16="http://schemas.microsoft.com/office/drawing/2014/main" id="{293E6744-14C9-4E42-91AE-4244E44EE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90" name="Text Box 56">
                <a:extLst>
                  <a:ext uri="{FF2B5EF4-FFF2-40B4-BE49-F238E27FC236}">
                    <a16:creationId xmlns:a16="http://schemas.microsoft.com/office/drawing/2014/main" id="{58C8949B-B7CB-5447-A26D-EA4D94DC9A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7" y="1296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91" name="Text Box 57">
                <a:extLst>
                  <a:ext uri="{FF2B5EF4-FFF2-40B4-BE49-F238E27FC236}">
                    <a16:creationId xmlns:a16="http://schemas.microsoft.com/office/drawing/2014/main" id="{BB5D9F0B-1C1F-7B45-9E23-E0870ADEE5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92" name="Text Box 58">
                <a:extLst>
                  <a:ext uri="{FF2B5EF4-FFF2-40B4-BE49-F238E27FC236}">
                    <a16:creationId xmlns:a16="http://schemas.microsoft.com/office/drawing/2014/main" id="{A95E6FCB-9838-C647-8E46-36BF4045CB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93" name="Text Box 59">
                <a:extLst>
                  <a:ext uri="{FF2B5EF4-FFF2-40B4-BE49-F238E27FC236}">
                    <a16:creationId xmlns:a16="http://schemas.microsoft.com/office/drawing/2014/main" id="{D9B2E191-6DEC-704F-B647-0BA578B35F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194" name="Text Box 60">
                <a:extLst>
                  <a:ext uri="{FF2B5EF4-FFF2-40B4-BE49-F238E27FC236}">
                    <a16:creationId xmlns:a16="http://schemas.microsoft.com/office/drawing/2014/main" id="{36EAA96C-E8D6-794A-9BAF-5532A419DB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1" y="1602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92174" name="Object 61">
              <a:extLst>
                <a:ext uri="{FF2B5EF4-FFF2-40B4-BE49-F238E27FC236}">
                  <a16:creationId xmlns:a16="http://schemas.microsoft.com/office/drawing/2014/main" id="{AF119F4B-59A7-CE45-9721-76969F378F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1" y="3415"/>
            <a:ext cx="2209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2" name="Equation" r:id="rId7" imgW="37452300" imgH="5562600" progId="Equation.3">
                    <p:embed/>
                  </p:oleObj>
                </mc:Choice>
                <mc:Fallback>
                  <p:oleObj name="Equation" r:id="rId7" imgW="37452300" imgH="55626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1" y="3415"/>
                          <a:ext cx="2209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75" name="AutoShape 62">
              <a:extLst>
                <a:ext uri="{FF2B5EF4-FFF2-40B4-BE49-F238E27FC236}">
                  <a16:creationId xmlns:a16="http://schemas.microsoft.com/office/drawing/2014/main" id="{98B3D107-DE3E-294C-8F7D-F4F1E8439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2688"/>
              <a:ext cx="240" cy="528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6" name="AutoShape 63">
              <a:extLst>
                <a:ext uri="{FF2B5EF4-FFF2-40B4-BE49-F238E27FC236}">
                  <a16:creationId xmlns:a16="http://schemas.microsoft.com/office/drawing/2014/main" id="{4A2EB3C4-87E6-7B43-BF43-BF223DB2C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688"/>
              <a:ext cx="576" cy="240"/>
            </a:xfrm>
            <a:prstGeom prst="flowChartAlternateProcess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7" name="AutoShape 64">
              <a:extLst>
                <a:ext uri="{FF2B5EF4-FFF2-40B4-BE49-F238E27FC236}">
                  <a16:creationId xmlns:a16="http://schemas.microsoft.com/office/drawing/2014/main" id="{BB468953-5A1A-9D4D-8CDE-94A012174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640"/>
              <a:ext cx="528" cy="288"/>
            </a:xfrm>
            <a:prstGeom prst="flowChartAlternateProcess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2166" name="Object 65">
            <a:extLst>
              <a:ext uri="{FF2B5EF4-FFF2-40B4-BE49-F238E27FC236}">
                <a16:creationId xmlns:a16="http://schemas.microsoft.com/office/drawing/2014/main" id="{76DA7054-F191-EC40-97A9-FE53182AC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5575" y="2041525"/>
          <a:ext cx="34512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3" name="Equation" r:id="rId9" imgW="37452300" imgH="11696700" progId="Equation.3">
                  <p:embed/>
                </p:oleObj>
              </mc:Choice>
              <mc:Fallback>
                <p:oleObj name="Equation" r:id="rId9" imgW="37452300" imgH="116967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2041525"/>
                        <a:ext cx="345122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3250" name="Picture 66">
            <a:extLst>
              <a:ext uri="{FF2B5EF4-FFF2-40B4-BE49-F238E27FC236}">
                <a16:creationId xmlns:a16="http://schemas.microsoft.com/office/drawing/2014/main" id="{3718FC99-1CFD-E84C-BD35-5ABCB877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30650"/>
            <a:ext cx="21336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534E928-952A-EC42-87A4-A7A2B9ECCD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应用举例</a:t>
            </a:r>
          </a:p>
        </p:txBody>
      </p:sp>
      <p:sp>
        <p:nvSpPr>
          <p:cNvPr id="93186" name="Rectangle 48">
            <a:extLst>
              <a:ext uri="{FF2B5EF4-FFF2-40B4-BE49-F238E27FC236}">
                <a16:creationId xmlns:a16="http://schemas.microsoft.com/office/drawing/2014/main" id="{6030D300-E25E-D241-BA5C-31FF4BA6B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371600"/>
            <a:ext cx="6113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</a:rPr>
              <a:t>] </a:t>
            </a: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将下面函数设计为无静态逻辑冒险的组合电路。</a:t>
            </a:r>
          </a:p>
        </p:txBody>
      </p:sp>
      <p:graphicFrame>
        <p:nvGraphicFramePr>
          <p:cNvPr id="93187" name="Object 49">
            <a:extLst>
              <a:ext uri="{FF2B5EF4-FFF2-40B4-BE49-F238E27FC236}">
                <a16:creationId xmlns:a16="http://schemas.microsoft.com/office/drawing/2014/main" id="{378D3F63-5ECE-2E47-93CF-BDE762513C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873250"/>
          <a:ext cx="27432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8" name="Equation" r:id="rId3" imgW="33058100" imgH="4978400" progId="Equation.3">
                  <p:embed/>
                </p:oleObj>
              </mc:Choice>
              <mc:Fallback>
                <p:oleObj name="Equation" r:id="rId3" imgW="33058100" imgH="49784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73250"/>
                        <a:ext cx="27432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Rectangle 50">
            <a:extLst>
              <a:ext uri="{FF2B5EF4-FFF2-40B4-BE49-F238E27FC236}">
                <a16:creationId xmlns:a16="http://schemas.microsoft.com/office/drawing/2014/main" id="{E74063C6-0535-BA4F-B824-D92EDC50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22525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  <a:ea typeface="宋体" panose="02010600030101010101" pitchFamily="2" charset="-122"/>
              </a:rPr>
              <a:t>解：</a:t>
            </a:r>
          </a:p>
        </p:txBody>
      </p:sp>
      <p:grpSp>
        <p:nvGrpSpPr>
          <p:cNvPr id="93189" name="Group 54">
            <a:extLst>
              <a:ext uri="{FF2B5EF4-FFF2-40B4-BE49-F238E27FC236}">
                <a16:creationId xmlns:a16="http://schemas.microsoft.com/office/drawing/2014/main" id="{23D0044C-0A61-5F43-833E-6DDADD865FB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779713"/>
            <a:ext cx="2290763" cy="2249487"/>
            <a:chOff x="4028" y="912"/>
            <a:chExt cx="1443" cy="1417"/>
          </a:xfrm>
        </p:grpSpPr>
        <p:grpSp>
          <p:nvGrpSpPr>
            <p:cNvPr id="93199" name="Group 55">
              <a:extLst>
                <a:ext uri="{FF2B5EF4-FFF2-40B4-BE49-F238E27FC236}">
                  <a16:creationId xmlns:a16="http://schemas.microsoft.com/office/drawing/2014/main" id="{A43253F0-5492-4B40-8297-3DC532144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3" y="1011"/>
              <a:ext cx="1342" cy="1106"/>
              <a:chOff x="3216" y="2496"/>
              <a:chExt cx="1968" cy="1488"/>
            </a:xfrm>
          </p:grpSpPr>
          <p:sp>
            <p:nvSpPr>
              <p:cNvPr id="93227" name="Rectangle 56">
                <a:extLst>
                  <a:ext uri="{FF2B5EF4-FFF2-40B4-BE49-F238E27FC236}">
                    <a16:creationId xmlns:a16="http://schemas.microsoft.com/office/drawing/2014/main" id="{C26BC534-4C5C-A345-878B-9005D8EB2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228" name="Line 57">
                <a:extLst>
                  <a:ext uri="{FF2B5EF4-FFF2-40B4-BE49-F238E27FC236}">
                    <a16:creationId xmlns:a16="http://schemas.microsoft.com/office/drawing/2014/main" id="{398B1517-3826-0E44-93D4-D257B5A76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29" name="Line 58">
                <a:extLst>
                  <a:ext uri="{FF2B5EF4-FFF2-40B4-BE49-F238E27FC236}">
                    <a16:creationId xmlns:a16="http://schemas.microsoft.com/office/drawing/2014/main" id="{6E70023F-3F81-8547-A507-5D7CEDCCD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0" name="Line 59">
                <a:extLst>
                  <a:ext uri="{FF2B5EF4-FFF2-40B4-BE49-F238E27FC236}">
                    <a16:creationId xmlns:a16="http://schemas.microsoft.com/office/drawing/2014/main" id="{7E780209-400D-AC4E-ABA5-9E5C950AC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1" name="Line 60">
                <a:extLst>
                  <a:ext uri="{FF2B5EF4-FFF2-40B4-BE49-F238E27FC236}">
                    <a16:creationId xmlns:a16="http://schemas.microsoft.com/office/drawing/2014/main" id="{1F4618C6-CC15-0045-A5DC-2867166D0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2" name="Line 61">
                <a:extLst>
                  <a:ext uri="{FF2B5EF4-FFF2-40B4-BE49-F238E27FC236}">
                    <a16:creationId xmlns:a16="http://schemas.microsoft.com/office/drawing/2014/main" id="{98C86B62-FBB9-594E-A6B3-538D265F6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3" name="Line 62">
                <a:extLst>
                  <a:ext uri="{FF2B5EF4-FFF2-40B4-BE49-F238E27FC236}">
                    <a16:creationId xmlns:a16="http://schemas.microsoft.com/office/drawing/2014/main" id="{F3D6F503-3A1F-6E40-B45E-DC95D2EE1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4" name="Line 63">
                <a:extLst>
                  <a:ext uri="{FF2B5EF4-FFF2-40B4-BE49-F238E27FC236}">
                    <a16:creationId xmlns:a16="http://schemas.microsoft.com/office/drawing/2014/main" id="{424CDAFD-3B6B-C34C-A3E6-2503ED383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00" name="Text Box 64">
              <a:extLst>
                <a:ext uri="{FF2B5EF4-FFF2-40B4-BE49-F238E27FC236}">
                  <a16:creationId xmlns:a16="http://schemas.microsoft.com/office/drawing/2014/main" id="{2F041BA4-C7D7-9840-AA52-F22E5A037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9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93201" name="Text Box 65">
              <a:extLst>
                <a:ext uri="{FF2B5EF4-FFF2-40B4-BE49-F238E27FC236}">
                  <a16:creationId xmlns:a16="http://schemas.microsoft.com/office/drawing/2014/main" id="{FD07EE1A-B52C-6D4C-B42F-8F54C5475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93202" name="Text Box 66">
              <a:extLst>
                <a:ext uri="{FF2B5EF4-FFF2-40B4-BE49-F238E27FC236}">
                  <a16:creationId xmlns:a16="http://schemas.microsoft.com/office/drawing/2014/main" id="{7F349ECB-6E19-F34B-AABF-5797AD4CF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93203" name="Text Box 67">
              <a:extLst>
                <a:ext uri="{FF2B5EF4-FFF2-40B4-BE49-F238E27FC236}">
                  <a16:creationId xmlns:a16="http://schemas.microsoft.com/office/drawing/2014/main" id="{C288A052-5DCF-5140-BD55-AAC2C52C5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" y="100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93204" name="Text Box 68">
              <a:extLst>
                <a:ext uri="{FF2B5EF4-FFF2-40B4-BE49-F238E27FC236}">
                  <a16:creationId xmlns:a16="http://schemas.microsoft.com/office/drawing/2014/main" id="{CCA5FA85-21FD-264E-B871-86B7EC47D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1166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93205" name="Text Box 69">
              <a:extLst>
                <a:ext uri="{FF2B5EF4-FFF2-40B4-BE49-F238E27FC236}">
                  <a16:creationId xmlns:a16="http://schemas.microsoft.com/office/drawing/2014/main" id="{C7FA1FCD-235C-DC43-BF64-4230C319E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3" y="141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93206" name="Text Box 70">
              <a:extLst>
                <a:ext uri="{FF2B5EF4-FFF2-40B4-BE49-F238E27FC236}">
                  <a16:creationId xmlns:a16="http://schemas.microsoft.com/office/drawing/2014/main" id="{62E426D7-AE3C-654A-A04C-1919CB89B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165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93207" name="Text Box 71">
              <a:extLst>
                <a:ext uri="{FF2B5EF4-FFF2-40B4-BE49-F238E27FC236}">
                  <a16:creationId xmlns:a16="http://schemas.microsoft.com/office/drawing/2014/main" id="{9656FC8C-7B29-0742-B2C8-3DB322540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" y="1903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93208" name="Text Box 72">
              <a:extLst>
                <a:ext uri="{FF2B5EF4-FFF2-40B4-BE49-F238E27FC236}">
                  <a16:creationId xmlns:a16="http://schemas.microsoft.com/office/drawing/2014/main" id="{3D814997-367C-B144-A86C-6F9947AC9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" y="1158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93209" name="Text Box 73">
              <a:extLst>
                <a:ext uri="{FF2B5EF4-FFF2-40B4-BE49-F238E27FC236}">
                  <a16:creationId xmlns:a16="http://schemas.microsoft.com/office/drawing/2014/main" id="{A313757B-7485-2F4F-9B5F-5569C7395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166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rgbClr val="9900CC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10" name="Text Box 74">
              <a:extLst>
                <a:ext uri="{FF2B5EF4-FFF2-40B4-BE49-F238E27FC236}">
                  <a16:creationId xmlns:a16="http://schemas.microsoft.com/office/drawing/2014/main" id="{19FFFCC3-A716-1148-8FA6-5207A70C8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166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rgbClr val="9900CC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11" name="Text Box 75">
              <a:extLst>
                <a:ext uri="{FF2B5EF4-FFF2-40B4-BE49-F238E27FC236}">
                  <a16:creationId xmlns:a16="http://schemas.microsoft.com/office/drawing/2014/main" id="{2C87CFBB-C325-1541-97B4-AE4226C03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4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93212" name="Text Box 76">
              <a:extLst>
                <a:ext uri="{FF2B5EF4-FFF2-40B4-BE49-F238E27FC236}">
                  <a16:creationId xmlns:a16="http://schemas.microsoft.com/office/drawing/2014/main" id="{021AADC5-BCF4-9046-A1AB-9E75DA958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5" y="1403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3213" name="Text Box 77">
              <a:extLst>
                <a:ext uri="{FF2B5EF4-FFF2-40B4-BE49-F238E27FC236}">
                  <a16:creationId xmlns:a16="http://schemas.microsoft.com/office/drawing/2014/main" id="{ED197C11-C798-144E-8A45-141DB5861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" y="14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rgbClr val="9900CC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14" name="Text Box 78">
              <a:extLst>
                <a:ext uri="{FF2B5EF4-FFF2-40B4-BE49-F238E27FC236}">
                  <a16:creationId xmlns:a16="http://schemas.microsoft.com/office/drawing/2014/main" id="{1C8C590D-F623-3048-895D-9B18C3ACD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412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rgbClr val="9900CC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15" name="Text Box 79">
              <a:extLst>
                <a:ext uri="{FF2B5EF4-FFF2-40B4-BE49-F238E27FC236}">
                  <a16:creationId xmlns:a16="http://schemas.microsoft.com/office/drawing/2014/main" id="{C8A119D6-AEF4-AD46-B5C0-3BE6AD0A1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649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93216" name="Text Box 80">
              <a:extLst>
                <a:ext uri="{FF2B5EF4-FFF2-40B4-BE49-F238E27FC236}">
                  <a16:creationId xmlns:a16="http://schemas.microsoft.com/office/drawing/2014/main" id="{422A90D3-022B-BB47-85B8-B8142E530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5" y="1649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3217" name="Text Box 81">
              <a:extLst>
                <a:ext uri="{FF2B5EF4-FFF2-40B4-BE49-F238E27FC236}">
                  <a16:creationId xmlns:a16="http://schemas.microsoft.com/office/drawing/2014/main" id="{0C0E1A28-42AB-2744-9081-A6E8F61AD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4" y="1658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3218" name="Text Box 82">
              <a:extLst>
                <a:ext uri="{FF2B5EF4-FFF2-40B4-BE49-F238E27FC236}">
                  <a16:creationId xmlns:a16="http://schemas.microsoft.com/office/drawing/2014/main" id="{732B60C4-E82A-094B-9CBB-B6CEDDDB7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" y="1658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93219" name="Text Box 83">
              <a:extLst>
                <a:ext uri="{FF2B5EF4-FFF2-40B4-BE49-F238E27FC236}">
                  <a16:creationId xmlns:a16="http://schemas.microsoft.com/office/drawing/2014/main" id="{8D284889-F6EB-F140-A848-BA8C6310B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5" y="1903"/>
              <a:ext cx="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20" name="Text Box 84">
              <a:extLst>
                <a:ext uri="{FF2B5EF4-FFF2-40B4-BE49-F238E27FC236}">
                  <a16:creationId xmlns:a16="http://schemas.microsoft.com/office/drawing/2014/main" id="{8ED5F5B7-4DE2-2C43-960A-4E52498C8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9" y="190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221" name="Text Box 85">
              <a:extLst>
                <a:ext uri="{FF2B5EF4-FFF2-40B4-BE49-F238E27FC236}">
                  <a16:creationId xmlns:a16="http://schemas.microsoft.com/office/drawing/2014/main" id="{668EC2D5-4D19-8C4C-85DD-8251E8AAE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2" y="1912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1">
                <a:ea typeface="宋体" panose="02010600030101010101" pitchFamily="2" charset="-122"/>
              </a:endParaRPr>
            </a:p>
          </p:txBody>
        </p:sp>
        <p:sp>
          <p:nvSpPr>
            <p:cNvPr id="93222" name="Text Box 86">
              <a:extLst>
                <a:ext uri="{FF2B5EF4-FFF2-40B4-BE49-F238E27FC236}">
                  <a16:creationId xmlns:a16="http://schemas.microsoft.com/office/drawing/2014/main" id="{F77B5D39-9F35-8F45-9134-E0E42BA53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" y="1912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3223" name="Text Box 87">
              <a:extLst>
                <a:ext uri="{FF2B5EF4-FFF2-40B4-BE49-F238E27FC236}">
                  <a16:creationId xmlns:a16="http://schemas.microsoft.com/office/drawing/2014/main" id="{D1985133-497A-A24E-8612-18332875B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8" y="1060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93224" name="Text Box 88">
              <a:extLst>
                <a:ext uri="{FF2B5EF4-FFF2-40B4-BE49-F238E27FC236}">
                  <a16:creationId xmlns:a16="http://schemas.microsoft.com/office/drawing/2014/main" id="{95448A62-933A-3F47-BF3A-82DA6162D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1" y="912"/>
              <a:ext cx="3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93225" name="Text Box 89">
              <a:extLst>
                <a:ext uri="{FF2B5EF4-FFF2-40B4-BE49-F238E27FC236}">
                  <a16:creationId xmlns:a16="http://schemas.microsoft.com/office/drawing/2014/main" id="{FAD41D23-4777-B644-8493-F4F7945CC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5" y="2156"/>
              <a:ext cx="1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1" baseline="-25000">
                <a:ea typeface="宋体" panose="02010600030101010101" pitchFamily="2" charset="-122"/>
              </a:endParaRPr>
            </a:p>
          </p:txBody>
        </p:sp>
        <p:sp>
          <p:nvSpPr>
            <p:cNvPr id="93226" name="Text Box 90">
              <a:extLst>
                <a:ext uri="{FF2B5EF4-FFF2-40B4-BE49-F238E27FC236}">
                  <a16:creationId xmlns:a16="http://schemas.microsoft.com/office/drawing/2014/main" id="{8D23B162-8482-1E45-A266-203DFDE8C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158"/>
              <a:ext cx="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</p:grpSp>
      <p:pic>
        <p:nvPicPr>
          <p:cNvPr id="582747" name="Picture 91">
            <a:extLst>
              <a:ext uri="{FF2B5EF4-FFF2-40B4-BE49-F238E27FC236}">
                <a16:creationId xmlns:a16="http://schemas.microsoft.com/office/drawing/2014/main" id="{681DD7D7-C5FA-FF47-A766-AB27E704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2527300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1" name="AutoShape 92">
            <a:extLst>
              <a:ext uri="{FF2B5EF4-FFF2-40B4-BE49-F238E27FC236}">
                <a16:creationId xmlns:a16="http://schemas.microsoft.com/office/drawing/2014/main" id="{C7A77992-58B9-1B45-8B90-D93BFC38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276600"/>
            <a:ext cx="762000" cy="6096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3192" name="AutoShape 93">
            <a:extLst>
              <a:ext uri="{FF2B5EF4-FFF2-40B4-BE49-F238E27FC236}">
                <a16:creationId xmlns:a16="http://schemas.microsoft.com/office/drawing/2014/main" id="{41A8F235-339F-E84D-8894-36FBC9EC0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364038"/>
            <a:ext cx="762000" cy="304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3193" name="AutoShape 94">
            <a:extLst>
              <a:ext uri="{FF2B5EF4-FFF2-40B4-BE49-F238E27FC236}">
                <a16:creationId xmlns:a16="http://schemas.microsoft.com/office/drawing/2014/main" id="{0E9D1F71-084E-8049-A7E3-D93CFCB5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581400"/>
            <a:ext cx="3048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95699" name="Group 51">
            <a:extLst>
              <a:ext uri="{FF2B5EF4-FFF2-40B4-BE49-F238E27FC236}">
                <a16:creationId xmlns:a16="http://schemas.microsoft.com/office/drawing/2014/main" id="{4BB40D21-5A5A-F24A-B52D-AE72D7DF3100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105400"/>
            <a:ext cx="4572000" cy="533400"/>
            <a:chOff x="960" y="3216"/>
            <a:chExt cx="2880" cy="336"/>
          </a:xfrm>
        </p:grpSpPr>
        <p:grpSp>
          <p:nvGrpSpPr>
            <p:cNvPr id="93195" name="Group 51">
              <a:extLst>
                <a:ext uri="{FF2B5EF4-FFF2-40B4-BE49-F238E27FC236}">
                  <a16:creationId xmlns:a16="http://schemas.microsoft.com/office/drawing/2014/main" id="{66D7BEDB-0145-1F45-9684-1097C785A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216"/>
              <a:ext cx="2880" cy="260"/>
              <a:chOff x="1200" y="3580"/>
              <a:chExt cx="2880" cy="260"/>
            </a:xfrm>
          </p:grpSpPr>
          <p:graphicFrame>
            <p:nvGraphicFramePr>
              <p:cNvPr id="93197" name="Object 52">
                <a:extLst>
                  <a:ext uri="{FF2B5EF4-FFF2-40B4-BE49-F238E27FC236}">
                    <a16:creationId xmlns:a16="http://schemas.microsoft.com/office/drawing/2014/main" id="{507FBB3B-ACDB-1A4E-934E-5D7EABE1BA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0" y="3580"/>
              <a:ext cx="1728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239" name="Equation" r:id="rId6" imgW="33058100" imgH="4978400" progId="Equation.3">
                      <p:embed/>
                    </p:oleObj>
                  </mc:Choice>
                  <mc:Fallback>
                    <p:oleObj name="Equation" r:id="rId6" imgW="33058100" imgH="4978400" progId="Equation.3">
                      <p:embed/>
                      <p:pic>
                        <p:nvPicPr>
                          <p:cNvPr id="0" name="Object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0" y="3580"/>
                            <a:ext cx="1728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3198" name="Object 53">
                <a:extLst>
                  <a:ext uri="{FF2B5EF4-FFF2-40B4-BE49-F238E27FC236}">
                    <a16:creationId xmlns:a16="http://schemas.microsoft.com/office/drawing/2014/main" id="{BA7E2725-D745-C349-A684-1FE6ABABD4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28" y="3582"/>
              <a:ext cx="1152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240" name="Equation" r:id="rId7" imgW="22237700" imgH="4978400" progId="Equation.3">
                      <p:embed/>
                    </p:oleObj>
                  </mc:Choice>
                  <mc:Fallback>
                    <p:oleObj name="Equation" r:id="rId7" imgW="22237700" imgH="4978400" progId="Equation.3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8" y="3582"/>
                            <a:ext cx="1152" cy="2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4765" name="Line 50">
              <a:extLst>
                <a:ext uri="{FF2B5EF4-FFF2-40B4-BE49-F238E27FC236}">
                  <a16:creationId xmlns:a16="http://schemas.microsoft.com/office/drawing/2014/main" id="{ED82AF8C-21A5-A44A-A381-F21AE2D29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552"/>
              <a:ext cx="96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26">
            <a:extLst>
              <a:ext uri="{FF2B5EF4-FFF2-40B4-BE49-F238E27FC236}">
                <a16:creationId xmlns:a16="http://schemas.microsoft.com/office/drawing/2014/main" id="{1316C8E3-3DC5-A44C-9BBC-84CDBB64F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应用举例</a:t>
            </a:r>
          </a:p>
        </p:txBody>
      </p:sp>
      <p:graphicFrame>
        <p:nvGraphicFramePr>
          <p:cNvPr id="823300" name="Object 1028">
            <a:extLst>
              <a:ext uri="{FF2B5EF4-FFF2-40B4-BE49-F238E27FC236}">
                <a16:creationId xmlns:a16="http://schemas.microsoft.com/office/drawing/2014/main" id="{746CE853-E375-2141-BFC4-87D7B35604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429000"/>
          <a:ext cx="2667000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4" name="Visio" r:id="rId3" imgW="13182600" imgH="13119100" progId="Visio.Drawing.11">
                  <p:embed/>
                </p:oleObj>
              </mc:Choice>
              <mc:Fallback>
                <p:oleObj name="Visio" r:id="rId3" imgW="13182600" imgH="13119100" progId="Visio.Drawing.11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2667000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01" name="Object 1029">
            <a:extLst>
              <a:ext uri="{FF2B5EF4-FFF2-40B4-BE49-F238E27FC236}">
                <a16:creationId xmlns:a16="http://schemas.microsoft.com/office/drawing/2014/main" id="{7678D811-5BAC-374C-9FE9-108942722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3440113"/>
          <a:ext cx="2667000" cy="265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5" name="Visio" r:id="rId5" imgW="13182600" imgH="13119100" progId="Visio.Drawing.11">
                  <p:embed/>
                </p:oleObj>
              </mc:Choice>
              <mc:Fallback>
                <p:oleObj name="Visio" r:id="rId5" imgW="13182600" imgH="13119100" progId="Visio.Drawing.11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440113"/>
                        <a:ext cx="2667000" cy="265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212" name="Group 1033">
            <a:extLst>
              <a:ext uri="{FF2B5EF4-FFF2-40B4-BE49-F238E27FC236}">
                <a16:creationId xmlns:a16="http://schemas.microsoft.com/office/drawing/2014/main" id="{4C14A10F-5BC7-1046-8E29-0ADA869EB6D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355725"/>
            <a:ext cx="6400800" cy="396875"/>
            <a:chOff x="720" y="864"/>
            <a:chExt cx="4032" cy="250"/>
          </a:xfrm>
        </p:grpSpPr>
        <p:sp>
          <p:nvSpPr>
            <p:cNvPr id="94217" name="Rectangle 48">
              <a:extLst>
                <a:ext uri="{FF2B5EF4-FFF2-40B4-BE49-F238E27FC236}">
                  <a16:creationId xmlns:a16="http://schemas.microsoft.com/office/drawing/2014/main" id="{E0B6C4E8-6786-2A49-A667-993BB1FA4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1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rPr>
                <a:t>[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例</a:t>
              </a:r>
              <a:r>
                <a: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rPr>
                <a:t>] 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函数表达式</a:t>
              </a:r>
            </a:p>
          </p:txBody>
        </p:sp>
        <p:graphicFrame>
          <p:nvGraphicFramePr>
            <p:cNvPr id="94218" name="Object 1031">
              <a:extLst>
                <a:ext uri="{FF2B5EF4-FFF2-40B4-BE49-F238E27FC236}">
                  <a16:creationId xmlns:a16="http://schemas.microsoft.com/office/drawing/2014/main" id="{A1C44AF3-5ED0-4740-8946-D6591970A9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864"/>
            <a:ext cx="27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6" r:id="rId7" imgW="61734700" imgH="5562600" progId="Equation.DSMT4">
                    <p:embed/>
                  </p:oleObj>
                </mc:Choice>
                <mc:Fallback>
                  <p:oleObj r:id="rId7" imgW="61734700" imgH="5562600" progId="Equation.DSMT4">
                    <p:embed/>
                    <p:pic>
                      <p:nvPicPr>
                        <p:cNvPr id="0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864"/>
                          <a:ext cx="27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213" name="Rectangle 48">
            <a:extLst>
              <a:ext uri="{FF2B5EF4-FFF2-40B4-BE49-F238E27FC236}">
                <a16:creationId xmlns:a16="http://schemas.microsoft.com/office/drawing/2014/main" id="{F58F2824-00DB-E946-96DB-CD01B140A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1676400"/>
            <a:ext cx="73326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914400" indent="-45720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zh-CN" altLang="en-US" sz="2000" b="1">
                <a:ea typeface="宋体" panose="02010600030101010101" pitchFamily="2" charset="-122"/>
              </a:rPr>
              <a:t>利用卡诺图判断该函数是否存在静态逻辑冒险？若存在，写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 出加入冗余项后无逻辑冒险的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与或</a:t>
            </a:r>
            <a:r>
              <a:rPr lang="zh-CN" altLang="en-US" sz="2000" b="1">
                <a:ea typeface="宋体" panose="02010600030101010101" pitchFamily="2" charset="-122"/>
              </a:rPr>
              <a:t>表达式。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(2)  </a:t>
            </a:r>
            <a:r>
              <a:rPr lang="zh-CN" altLang="en-US" sz="2000" b="1">
                <a:ea typeface="宋体" panose="02010600030101010101" pitchFamily="2" charset="-122"/>
              </a:rPr>
              <a:t>写出该函数无逻辑冒险的</a:t>
            </a:r>
            <a:r>
              <a:rPr lang="zh-CN" altLang="en-US" sz="2000" b="1">
                <a:solidFill>
                  <a:schemeClr val="hlink"/>
                </a:solidFill>
                <a:ea typeface="宋体" panose="02010600030101010101" pitchFamily="2" charset="-122"/>
              </a:rPr>
              <a:t>或与</a:t>
            </a:r>
            <a:r>
              <a:rPr lang="zh-CN" altLang="en-US" sz="2000" b="1">
                <a:ea typeface="宋体" panose="02010600030101010101" pitchFamily="2" charset="-122"/>
              </a:rPr>
              <a:t>表达式。</a:t>
            </a:r>
          </a:p>
        </p:txBody>
      </p:sp>
      <p:graphicFrame>
        <p:nvGraphicFramePr>
          <p:cNvPr id="823307" name="Object 1035">
            <a:extLst>
              <a:ext uri="{FF2B5EF4-FFF2-40B4-BE49-F238E27FC236}">
                <a16:creationId xmlns:a16="http://schemas.microsoft.com/office/drawing/2014/main" id="{01701F2F-0135-BC46-BEA5-52C8051679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6351588"/>
          <a:ext cx="54864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7" r:id="rId9" imgW="68465700" imgH="5562600" progId="Equation.DSMT4">
                  <p:embed/>
                </p:oleObj>
              </mc:Choice>
              <mc:Fallback>
                <p:oleObj r:id="rId9" imgW="68465700" imgH="5562600" progId="Equation.DSMT4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6351588"/>
                        <a:ext cx="54864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09" name="Object 1037">
            <a:extLst>
              <a:ext uri="{FF2B5EF4-FFF2-40B4-BE49-F238E27FC236}">
                <a16:creationId xmlns:a16="http://schemas.microsoft.com/office/drawing/2014/main" id="{79EC4287-C85B-C643-AB5F-85764CA7B9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895600"/>
          <a:ext cx="6400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8" r:id="rId11" imgW="98894900" imgH="5562600" progId="Equation.DSMT4">
                  <p:embed/>
                </p:oleObj>
              </mc:Choice>
              <mc:Fallback>
                <p:oleObj r:id="rId11" imgW="98894900" imgH="5562600" progId="Equation.DSMT4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895600"/>
                        <a:ext cx="64008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311" name="AutoShape 1039">
            <a:extLst>
              <a:ext uri="{FF2B5EF4-FFF2-40B4-BE49-F238E27FC236}">
                <a16:creationId xmlns:a16="http://schemas.microsoft.com/office/drawing/2014/main" id="{E5CCBDCC-4DFB-804E-A600-AC4CA5CF5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572000"/>
            <a:ext cx="914400" cy="838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15F87B-A610-674C-B25D-74DF1A640C6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3.4.2 </a:t>
            </a:r>
            <a:r>
              <a:rPr lang="zh-CN" altLang="en-US" sz="3200" b="1"/>
              <a:t>静态功能冒险与消除方法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23CE868-0C7D-D14B-B6C6-F347A4404D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447800"/>
            <a:ext cx="6056312" cy="762000"/>
          </a:xfrm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隶书" charset="0"/>
              </a:rPr>
              <a:t>1. </a:t>
            </a:r>
            <a:r>
              <a:rPr lang="zh-CN" altLang="en-US" sz="3200" b="1">
                <a:latin typeface="隶书" charset="0"/>
              </a:rPr>
              <a:t>产生的原因</a:t>
            </a:r>
            <a:endParaRPr lang="zh-CN" altLang="en-US" sz="2400" b="1"/>
          </a:p>
        </p:txBody>
      </p:sp>
      <p:grpSp>
        <p:nvGrpSpPr>
          <p:cNvPr id="95235" name="Group 4">
            <a:extLst>
              <a:ext uri="{FF2B5EF4-FFF2-40B4-BE49-F238E27FC236}">
                <a16:creationId xmlns:a16="http://schemas.microsoft.com/office/drawing/2014/main" id="{2FA6B36B-10AB-C04C-8C6C-E94B7CE58C9C}"/>
              </a:ext>
            </a:extLst>
          </p:cNvPr>
          <p:cNvGrpSpPr>
            <a:grpSpLocks/>
          </p:cNvGrpSpPr>
          <p:nvPr/>
        </p:nvGrpSpPr>
        <p:grpSpPr bwMode="auto">
          <a:xfrm>
            <a:off x="4032250" y="1295400"/>
            <a:ext cx="2290763" cy="2249488"/>
            <a:chOff x="4" y="1814"/>
            <a:chExt cx="1905" cy="1660"/>
          </a:xfrm>
        </p:grpSpPr>
        <p:grpSp>
          <p:nvGrpSpPr>
            <p:cNvPr id="95238" name="Group 5">
              <a:extLst>
                <a:ext uri="{FF2B5EF4-FFF2-40B4-BE49-F238E27FC236}">
                  <a16:creationId xmlns:a16="http://schemas.microsoft.com/office/drawing/2014/main" id="{1292F50B-7B2C-E84A-86EC-100AAC607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" y="1930"/>
              <a:ext cx="1772" cy="1296"/>
              <a:chOff x="3216" y="2496"/>
              <a:chExt cx="1968" cy="1488"/>
            </a:xfrm>
          </p:grpSpPr>
          <p:sp>
            <p:nvSpPr>
              <p:cNvPr id="95266" name="Rectangle 6">
                <a:extLst>
                  <a:ext uri="{FF2B5EF4-FFF2-40B4-BE49-F238E27FC236}">
                    <a16:creationId xmlns:a16="http://schemas.microsoft.com/office/drawing/2014/main" id="{655C6268-2C2C-5843-9301-C950C9C2A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267" name="Line 7">
                <a:extLst>
                  <a:ext uri="{FF2B5EF4-FFF2-40B4-BE49-F238E27FC236}">
                    <a16:creationId xmlns:a16="http://schemas.microsoft.com/office/drawing/2014/main" id="{E94D35E2-68E7-FF4E-BA44-88D62939A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68" name="Line 8">
                <a:extLst>
                  <a:ext uri="{FF2B5EF4-FFF2-40B4-BE49-F238E27FC236}">
                    <a16:creationId xmlns:a16="http://schemas.microsoft.com/office/drawing/2014/main" id="{D6C6A855-AE74-4C47-B4BE-473001463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69" name="Line 9">
                <a:extLst>
                  <a:ext uri="{FF2B5EF4-FFF2-40B4-BE49-F238E27FC236}">
                    <a16:creationId xmlns:a16="http://schemas.microsoft.com/office/drawing/2014/main" id="{65773F61-8517-E247-BC3C-C7035D576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0" name="Line 10">
                <a:extLst>
                  <a:ext uri="{FF2B5EF4-FFF2-40B4-BE49-F238E27FC236}">
                    <a16:creationId xmlns:a16="http://schemas.microsoft.com/office/drawing/2014/main" id="{5B2E3B7F-65BF-3F42-A512-1971A6BE8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1" name="Line 11">
                <a:extLst>
                  <a:ext uri="{FF2B5EF4-FFF2-40B4-BE49-F238E27FC236}">
                    <a16:creationId xmlns:a16="http://schemas.microsoft.com/office/drawing/2014/main" id="{7AAF5D6C-15A8-9F44-BAE5-2705CAC71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2" name="Line 12">
                <a:extLst>
                  <a:ext uri="{FF2B5EF4-FFF2-40B4-BE49-F238E27FC236}">
                    <a16:creationId xmlns:a16="http://schemas.microsoft.com/office/drawing/2014/main" id="{08FDD391-123E-CA49-986F-433CE6E27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3" name="Line 13">
                <a:extLst>
                  <a:ext uri="{FF2B5EF4-FFF2-40B4-BE49-F238E27FC236}">
                    <a16:creationId xmlns:a16="http://schemas.microsoft.com/office/drawing/2014/main" id="{031673F7-E3C4-3F42-B2E2-B430A82383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39" name="Text Box 14">
              <a:extLst>
                <a:ext uri="{FF2B5EF4-FFF2-40B4-BE49-F238E27FC236}">
                  <a16:creationId xmlns:a16="http://schemas.microsoft.com/office/drawing/2014/main" id="{D4799BF8-C828-3D45-9BAF-D0516BE4B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" y="1919"/>
              <a:ext cx="3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95240" name="Text Box 15">
              <a:extLst>
                <a:ext uri="{FF2B5EF4-FFF2-40B4-BE49-F238E27FC236}">
                  <a16:creationId xmlns:a16="http://schemas.microsoft.com/office/drawing/2014/main" id="{FD4DF7F8-9137-714A-B82B-35F766F7A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1919"/>
              <a:ext cx="3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95241" name="Text Box 16">
              <a:extLst>
                <a:ext uri="{FF2B5EF4-FFF2-40B4-BE49-F238E27FC236}">
                  <a16:creationId xmlns:a16="http://schemas.microsoft.com/office/drawing/2014/main" id="{61FE25AC-05DF-2442-8BA2-A44D0B0D4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2" y="1919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95242" name="Text Box 17">
              <a:extLst>
                <a:ext uri="{FF2B5EF4-FFF2-40B4-BE49-F238E27FC236}">
                  <a16:creationId xmlns:a16="http://schemas.microsoft.com/office/drawing/2014/main" id="{B1A61154-45BF-3947-ADE8-1C852C181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1919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95243" name="Text Box 18">
              <a:extLst>
                <a:ext uri="{FF2B5EF4-FFF2-40B4-BE49-F238E27FC236}">
                  <a16:creationId xmlns:a16="http://schemas.microsoft.com/office/drawing/2014/main" id="{25EC96A3-B18F-FC4D-93B8-4262557D1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111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95244" name="Text Box 19">
              <a:extLst>
                <a:ext uri="{FF2B5EF4-FFF2-40B4-BE49-F238E27FC236}">
                  <a16:creationId xmlns:a16="http://schemas.microsoft.com/office/drawing/2014/main" id="{7B2681CB-DE2D-184B-8FDA-8D1D16110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400"/>
              <a:ext cx="343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95245" name="Text Box 20">
              <a:extLst>
                <a:ext uri="{FF2B5EF4-FFF2-40B4-BE49-F238E27FC236}">
                  <a16:creationId xmlns:a16="http://schemas.microsoft.com/office/drawing/2014/main" id="{C0AE7DD1-ADC6-CF4A-B5CD-8899FEA5D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" y="2688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95246" name="Text Box 21">
              <a:extLst>
                <a:ext uri="{FF2B5EF4-FFF2-40B4-BE49-F238E27FC236}">
                  <a16:creationId xmlns:a16="http://schemas.microsoft.com/office/drawing/2014/main" id="{36CEF0B2-98CB-4F47-8546-CD841288D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" y="2975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95247" name="Text Box 22">
              <a:extLst>
                <a:ext uri="{FF2B5EF4-FFF2-40B4-BE49-F238E27FC236}">
                  <a16:creationId xmlns:a16="http://schemas.microsoft.com/office/drawing/2014/main" id="{230F37B8-51BE-AD4B-A85E-C75DF1E8B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2102"/>
              <a:ext cx="2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95248" name="Text Box 23">
              <a:extLst>
                <a:ext uri="{FF2B5EF4-FFF2-40B4-BE49-F238E27FC236}">
                  <a16:creationId xmlns:a16="http://schemas.microsoft.com/office/drawing/2014/main" id="{EB8D8B3C-23A8-F244-A699-D08469480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2112"/>
              <a:ext cx="20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49" name="Text Box 24">
              <a:extLst>
                <a:ext uri="{FF2B5EF4-FFF2-40B4-BE49-F238E27FC236}">
                  <a16:creationId xmlns:a16="http://schemas.microsoft.com/office/drawing/2014/main" id="{76F17212-D297-7F45-BB7E-EAB4C41A2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1" y="2112"/>
              <a:ext cx="20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50" name="Text Box 25">
              <a:extLst>
                <a:ext uri="{FF2B5EF4-FFF2-40B4-BE49-F238E27FC236}">
                  <a16:creationId xmlns:a16="http://schemas.microsoft.com/office/drawing/2014/main" id="{D8628D22-F89F-F944-82EE-28216C99F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2389"/>
              <a:ext cx="2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51" name="Text Box 26">
              <a:extLst>
                <a:ext uri="{FF2B5EF4-FFF2-40B4-BE49-F238E27FC236}">
                  <a16:creationId xmlns:a16="http://schemas.microsoft.com/office/drawing/2014/main" id="{D6484E81-161E-7447-91A1-23B5470B2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" y="2389"/>
              <a:ext cx="2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95252" name="Text Box 27">
              <a:extLst>
                <a:ext uri="{FF2B5EF4-FFF2-40B4-BE49-F238E27FC236}">
                  <a16:creationId xmlns:a16="http://schemas.microsoft.com/office/drawing/2014/main" id="{5C0EE9FC-8A5C-0541-A064-2ACA6A78B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2400"/>
              <a:ext cx="20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53" name="Text Box 28">
              <a:extLst>
                <a:ext uri="{FF2B5EF4-FFF2-40B4-BE49-F238E27FC236}">
                  <a16:creationId xmlns:a16="http://schemas.microsoft.com/office/drawing/2014/main" id="{66E9A3B5-6594-5941-A86F-100DAABF0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3" y="2400"/>
              <a:ext cx="2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5254" name="Text Box 29">
              <a:extLst>
                <a:ext uri="{FF2B5EF4-FFF2-40B4-BE49-F238E27FC236}">
                  <a16:creationId xmlns:a16="http://schemas.microsoft.com/office/drawing/2014/main" id="{9C7834C6-C138-0A47-B1BC-6271DF81C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2677"/>
              <a:ext cx="2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55" name="Text Box 30">
              <a:extLst>
                <a:ext uri="{FF2B5EF4-FFF2-40B4-BE49-F238E27FC236}">
                  <a16:creationId xmlns:a16="http://schemas.microsoft.com/office/drawing/2014/main" id="{12C66A22-446F-C94E-AE75-4DC1BF7BC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" y="2677"/>
              <a:ext cx="2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  <a:r>
                <a:rPr lang="en-US" altLang="zh-CN" sz="18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5256" name="Text Box 31">
              <a:extLst>
                <a:ext uri="{FF2B5EF4-FFF2-40B4-BE49-F238E27FC236}">
                  <a16:creationId xmlns:a16="http://schemas.microsoft.com/office/drawing/2014/main" id="{40A1DE0D-A6B4-5B42-B2FC-D8E9C95F8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2688"/>
              <a:ext cx="2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57" name="Text Box 32">
              <a:extLst>
                <a:ext uri="{FF2B5EF4-FFF2-40B4-BE49-F238E27FC236}">
                  <a16:creationId xmlns:a16="http://schemas.microsoft.com/office/drawing/2014/main" id="{3286B75B-DAD3-DB40-B2C1-38AE30342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" y="2688"/>
              <a:ext cx="29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1</a:t>
              </a:r>
              <a:endParaRPr lang="en-US" altLang="zh-CN" sz="18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95258" name="Text Box 33">
              <a:extLst>
                <a:ext uri="{FF2B5EF4-FFF2-40B4-BE49-F238E27FC236}">
                  <a16:creationId xmlns:a16="http://schemas.microsoft.com/office/drawing/2014/main" id="{13B15074-E876-574A-9904-9F03505B0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" y="2975"/>
              <a:ext cx="2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59" name="Text Box 34">
              <a:extLst>
                <a:ext uri="{FF2B5EF4-FFF2-40B4-BE49-F238E27FC236}">
                  <a16:creationId xmlns:a16="http://schemas.microsoft.com/office/drawing/2014/main" id="{96B5C6A8-8A2A-8C43-8A68-89CB9529F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2975"/>
              <a:ext cx="15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1">
                <a:ea typeface="宋体" panose="02010600030101010101" pitchFamily="2" charset="-122"/>
              </a:endParaRPr>
            </a:p>
          </p:txBody>
        </p:sp>
        <p:sp>
          <p:nvSpPr>
            <p:cNvPr id="95260" name="Text Box 35">
              <a:extLst>
                <a:ext uri="{FF2B5EF4-FFF2-40B4-BE49-F238E27FC236}">
                  <a16:creationId xmlns:a16="http://schemas.microsoft.com/office/drawing/2014/main" id="{46883E36-9F2B-0746-9117-4CBCD32E5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2986"/>
              <a:ext cx="20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61" name="Text Box 36">
              <a:extLst>
                <a:ext uri="{FF2B5EF4-FFF2-40B4-BE49-F238E27FC236}">
                  <a16:creationId xmlns:a16="http://schemas.microsoft.com/office/drawing/2014/main" id="{D3F16505-6303-EB4D-AE9E-E1822CB37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1" y="2985"/>
              <a:ext cx="2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5262" name="Text Box 37">
              <a:extLst>
                <a:ext uri="{FF2B5EF4-FFF2-40B4-BE49-F238E27FC236}">
                  <a16:creationId xmlns:a16="http://schemas.microsoft.com/office/drawing/2014/main" id="{725B98A8-3235-4C44-8637-FFE52FB27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" y="1987"/>
              <a:ext cx="42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95263" name="Text Box 38">
              <a:extLst>
                <a:ext uri="{FF2B5EF4-FFF2-40B4-BE49-F238E27FC236}">
                  <a16:creationId xmlns:a16="http://schemas.microsoft.com/office/drawing/2014/main" id="{DAA9B609-8DAE-A948-9D4C-3C83F53A6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" y="1814"/>
              <a:ext cx="417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95264" name="Text Box 39">
              <a:extLst>
                <a:ext uri="{FF2B5EF4-FFF2-40B4-BE49-F238E27FC236}">
                  <a16:creationId xmlns:a16="http://schemas.microsoft.com/office/drawing/2014/main" id="{A0DF045C-F61F-6F4A-A1F0-8A91FAACF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271"/>
              <a:ext cx="153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1" baseline="-25000">
                <a:ea typeface="宋体" panose="02010600030101010101" pitchFamily="2" charset="-122"/>
              </a:endParaRPr>
            </a:p>
          </p:txBody>
        </p:sp>
        <p:sp>
          <p:nvSpPr>
            <p:cNvPr id="95265" name="Text Box 40">
              <a:extLst>
                <a:ext uri="{FF2B5EF4-FFF2-40B4-BE49-F238E27FC236}">
                  <a16:creationId xmlns:a16="http://schemas.microsoft.com/office/drawing/2014/main" id="{FF11FA06-D9CA-C849-AF59-336B2AA1D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2102"/>
              <a:ext cx="20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 </a:t>
              </a:r>
            </a:p>
          </p:txBody>
        </p:sp>
      </p:grpSp>
      <p:sp>
        <p:nvSpPr>
          <p:cNvPr id="371753" name="Rectangle 41">
            <a:extLst>
              <a:ext uri="{FF2B5EF4-FFF2-40B4-BE49-F238E27FC236}">
                <a16:creationId xmlns:a16="http://schemas.microsoft.com/office/drawing/2014/main" id="{F640FC58-07C6-9F43-9092-C99E999D8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124200"/>
            <a:ext cx="605631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838200" indent="-38100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>
                <a:latin typeface="隶书" panose="02010509060101010101" pitchFamily="49" charset="-122"/>
              </a:rPr>
              <a:t>2. </a:t>
            </a:r>
            <a:r>
              <a:rPr lang="zh-CN" altLang="en-US" sz="3200" b="1">
                <a:latin typeface="隶书" panose="02010509060101010101" pitchFamily="49" charset="-122"/>
              </a:rPr>
              <a:t>产生的条件</a:t>
            </a:r>
          </a:p>
          <a:p>
            <a:pPr lvl="1" eaLnBrk="1" hangingPunct="1"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输入变量变化前后</a:t>
            </a:r>
            <a:r>
              <a:rPr lang="zh-CN" altLang="en-US" b="1">
                <a:solidFill>
                  <a:schemeClr val="hlink"/>
                </a:solidFill>
              </a:rPr>
              <a:t>函数值相同</a:t>
            </a:r>
          </a:p>
          <a:p>
            <a:pPr lvl="1" eaLnBrk="1" hangingPunct="1"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有</a:t>
            </a:r>
            <a:r>
              <a:rPr lang="en-US" altLang="zh-CN" b="1" i="1"/>
              <a:t>P</a:t>
            </a:r>
            <a:r>
              <a:rPr lang="zh-CN" altLang="en-US" b="1"/>
              <a:t>个变量同时发生变化</a:t>
            </a:r>
          </a:p>
          <a:p>
            <a:pPr lvl="1" eaLnBrk="1" hangingPunct="1"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由</a:t>
            </a:r>
            <a:r>
              <a:rPr lang="en-US" altLang="zh-CN" b="1" i="1"/>
              <a:t>P</a:t>
            </a:r>
            <a:r>
              <a:rPr lang="zh-CN" altLang="en-US" b="1"/>
              <a:t>个变量组合构成的</a:t>
            </a:r>
            <a:r>
              <a:rPr lang="en-US" altLang="zh-CN" b="1"/>
              <a:t>2</a:t>
            </a:r>
            <a:r>
              <a:rPr lang="en-US" altLang="zh-CN" b="1" i="1" baseline="30000"/>
              <a:t>P</a:t>
            </a:r>
            <a:r>
              <a:rPr lang="zh-CN" altLang="en-US" b="1"/>
              <a:t>个格</a:t>
            </a:r>
            <a:r>
              <a:rPr lang="en-US" altLang="zh-CN" b="1"/>
              <a:t>,</a:t>
            </a:r>
            <a:r>
              <a:rPr lang="zh-CN" altLang="en-US" b="1"/>
              <a:t>既有</a:t>
            </a:r>
            <a:r>
              <a:rPr lang="en-US" altLang="zh-CN" b="1"/>
              <a:t>1</a:t>
            </a:r>
            <a:r>
              <a:rPr lang="zh-CN" altLang="en-US" b="1"/>
              <a:t>又有</a:t>
            </a:r>
            <a:r>
              <a:rPr lang="en-US" altLang="zh-CN" b="1"/>
              <a:t>0.</a:t>
            </a:r>
          </a:p>
        </p:txBody>
      </p:sp>
      <p:sp>
        <p:nvSpPr>
          <p:cNvPr id="371754" name="Rectangle 42">
            <a:extLst>
              <a:ext uri="{FF2B5EF4-FFF2-40B4-BE49-F238E27FC236}">
                <a16:creationId xmlns:a16="http://schemas.microsoft.com/office/drawing/2014/main" id="{0BE537D0-2076-3547-BF71-B9C0AB259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5029200"/>
            <a:ext cx="60563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838200" indent="-38100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>
                <a:latin typeface="隶书" panose="02010509060101010101" pitchFamily="49" charset="-122"/>
              </a:rPr>
              <a:t>3. </a:t>
            </a:r>
            <a:r>
              <a:rPr lang="zh-CN" altLang="en-US" sz="3200" b="1">
                <a:latin typeface="隶书" panose="02010509060101010101" pitchFamily="49" charset="-122"/>
              </a:rPr>
              <a:t>功能冒险的消除</a:t>
            </a:r>
          </a:p>
          <a:p>
            <a:pPr lvl="1"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加入选通脉冲</a:t>
            </a:r>
          </a:p>
          <a:p>
            <a:pPr lvl="1"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输出加滤波电容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53" grpId="0" autoUpdateAnimBg="0"/>
      <p:bldP spid="371754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37867DA-F2CF-FB43-B0FA-C12F2AD67C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3.4.2 </a:t>
            </a:r>
            <a:r>
              <a:rPr lang="zh-CN" altLang="en-US" sz="3200" b="1"/>
              <a:t>静态功能冒险与消除方法</a:t>
            </a:r>
          </a:p>
        </p:txBody>
      </p:sp>
      <p:sp>
        <p:nvSpPr>
          <p:cNvPr id="96258" name="Rectangle 4">
            <a:extLst>
              <a:ext uri="{FF2B5EF4-FFF2-40B4-BE49-F238E27FC236}">
                <a16:creationId xmlns:a16="http://schemas.microsoft.com/office/drawing/2014/main" id="{CBD859E5-DD56-F64C-8CDA-1B521832A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447800"/>
            <a:ext cx="80772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500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例</a:t>
            </a:r>
            <a:r>
              <a:rPr lang="en-US" altLang="zh-CN" sz="2000" b="1">
                <a:ea typeface="黑体" panose="02010609060101010101" pitchFamily="49" charset="-122"/>
              </a:rPr>
              <a:t>: </a:t>
            </a:r>
            <a:r>
              <a:rPr lang="zh-CN" altLang="en-US" sz="2000" b="1">
                <a:ea typeface="宋体" panose="02010600030101010101" pitchFamily="2" charset="-122"/>
              </a:rPr>
              <a:t>在下图所示的逻辑函数中，当输入变量</a:t>
            </a:r>
            <a:r>
              <a:rPr lang="en-US" altLang="zh-CN" sz="2000" b="1" i="1">
                <a:ea typeface="宋体" panose="02010600030101010101" pitchFamily="2" charset="-122"/>
              </a:rPr>
              <a:t>ABCD</a:t>
            </a:r>
            <a:r>
              <a:rPr lang="zh-CN" altLang="en-US" sz="2000" b="1">
                <a:ea typeface="宋体" panose="02010600030101010101" pitchFamily="2" charset="-122"/>
              </a:rPr>
              <a:t>从</a:t>
            </a:r>
            <a:r>
              <a:rPr lang="en-US" altLang="zh-CN" sz="2000" b="1">
                <a:ea typeface="宋体" panose="02010600030101010101" pitchFamily="2" charset="-122"/>
              </a:rPr>
              <a:t>0110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1100</a:t>
            </a:r>
            <a:r>
              <a:rPr lang="zh-CN" altLang="en-US" sz="2000" b="1">
                <a:ea typeface="宋体" panose="02010600030101010101" pitchFamily="2" charset="-122"/>
              </a:rPr>
              <a:t>，</a:t>
            </a:r>
          </a:p>
          <a:p>
            <a:pPr eaLnBrk="1" hangingPunct="1">
              <a:spcAft>
                <a:spcPct val="15000"/>
              </a:spcAft>
              <a:buClrTx/>
              <a:buSz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      </a:t>
            </a:r>
            <a:r>
              <a:rPr lang="en-US" altLang="zh-CN" sz="2000" b="1">
                <a:ea typeface="宋体" panose="02010600030101010101" pitchFamily="2" charset="-122"/>
              </a:rPr>
              <a:t>1111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1010, 0011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0100, 1000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</a:t>
            </a:r>
            <a:r>
              <a:rPr lang="en-US" altLang="zh-CN" sz="2000" b="1">
                <a:ea typeface="宋体" panose="02010600030101010101" pitchFamily="2" charset="-122"/>
              </a:rPr>
              <a:t>1101</a:t>
            </a:r>
            <a:r>
              <a:rPr lang="zh-CN" altLang="en-US" sz="2000" b="1">
                <a:ea typeface="宋体" panose="02010600030101010101" pitchFamily="2" charset="-122"/>
              </a:rPr>
              <a:t>变化时</a:t>
            </a:r>
            <a:r>
              <a:rPr lang="en-US" altLang="zh-CN" sz="2000" b="1">
                <a:ea typeface="宋体" panose="02010600030101010101" pitchFamily="2" charset="-122"/>
              </a:rPr>
              <a:t>, </a:t>
            </a:r>
            <a:r>
              <a:rPr lang="zh-CN" altLang="en-US" sz="2000" b="1">
                <a:ea typeface="宋体" panose="02010600030101010101" pitchFamily="2" charset="-122"/>
              </a:rPr>
              <a:t>是否存在功能冒险？</a:t>
            </a:r>
          </a:p>
        </p:txBody>
      </p:sp>
      <p:grpSp>
        <p:nvGrpSpPr>
          <p:cNvPr id="96259" name="Group 43">
            <a:extLst>
              <a:ext uri="{FF2B5EF4-FFF2-40B4-BE49-F238E27FC236}">
                <a16:creationId xmlns:a16="http://schemas.microsoft.com/office/drawing/2014/main" id="{07CA6562-C496-8A42-8C8E-797977241CF6}"/>
              </a:ext>
            </a:extLst>
          </p:cNvPr>
          <p:cNvGrpSpPr>
            <a:grpSpLocks/>
          </p:cNvGrpSpPr>
          <p:nvPr/>
        </p:nvGrpSpPr>
        <p:grpSpPr bwMode="auto">
          <a:xfrm>
            <a:off x="1747838" y="2819400"/>
            <a:ext cx="2900362" cy="2590800"/>
            <a:chOff x="1680" y="1728"/>
            <a:chExt cx="1827" cy="1632"/>
          </a:xfrm>
        </p:grpSpPr>
        <p:grpSp>
          <p:nvGrpSpPr>
            <p:cNvPr id="96262" name="Group 6">
              <a:extLst>
                <a:ext uri="{FF2B5EF4-FFF2-40B4-BE49-F238E27FC236}">
                  <a16:creationId xmlns:a16="http://schemas.microsoft.com/office/drawing/2014/main" id="{2C07365B-FD90-9243-9CF2-94426824A0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" y="1834"/>
              <a:ext cx="1772" cy="1296"/>
              <a:chOff x="3216" y="2496"/>
              <a:chExt cx="1968" cy="1488"/>
            </a:xfrm>
          </p:grpSpPr>
          <p:sp>
            <p:nvSpPr>
              <p:cNvPr id="96290" name="Rectangle 7">
                <a:extLst>
                  <a:ext uri="{FF2B5EF4-FFF2-40B4-BE49-F238E27FC236}">
                    <a16:creationId xmlns:a16="http://schemas.microsoft.com/office/drawing/2014/main" id="{8A76E93C-B1D5-E047-8821-352F91146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584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6600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996600"/>
                  </a:buClr>
                  <a:buSzPct val="50000"/>
                  <a:buFont typeface="Wingdings" pitchFamily="2" charset="2"/>
                  <a:buChar char="n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291" name="Line 8">
                <a:extLst>
                  <a:ext uri="{FF2B5EF4-FFF2-40B4-BE49-F238E27FC236}">
                    <a16:creationId xmlns:a16="http://schemas.microsoft.com/office/drawing/2014/main" id="{254A3AFF-A7FC-F44D-871E-6C10247F8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2" name="Line 9">
                <a:extLst>
                  <a:ext uri="{FF2B5EF4-FFF2-40B4-BE49-F238E27FC236}">
                    <a16:creationId xmlns:a16="http://schemas.microsoft.com/office/drawing/2014/main" id="{34CF171B-C6B7-4841-AD24-D4D7EEE98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3" name="Line 10">
                <a:extLst>
                  <a:ext uri="{FF2B5EF4-FFF2-40B4-BE49-F238E27FC236}">
                    <a16:creationId xmlns:a16="http://schemas.microsoft.com/office/drawing/2014/main" id="{CE407AC0-F1D7-4246-85FF-A07448000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4" name="Line 11">
                <a:extLst>
                  <a:ext uri="{FF2B5EF4-FFF2-40B4-BE49-F238E27FC236}">
                    <a16:creationId xmlns:a16="http://schemas.microsoft.com/office/drawing/2014/main" id="{A07E264B-219C-A346-9802-269CD307B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5" name="Line 12">
                <a:extLst>
                  <a:ext uri="{FF2B5EF4-FFF2-40B4-BE49-F238E27FC236}">
                    <a16:creationId xmlns:a16="http://schemas.microsoft.com/office/drawing/2014/main" id="{DD4B2AD3-A740-B342-8ABF-DF32F1727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6" name="Line 13">
                <a:extLst>
                  <a:ext uri="{FF2B5EF4-FFF2-40B4-BE49-F238E27FC236}">
                    <a16:creationId xmlns:a16="http://schemas.microsoft.com/office/drawing/2014/main" id="{BFD81C97-7EEC-F440-AEEE-F7D51CD6A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736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7" name="Line 14">
                <a:extLst>
                  <a:ext uri="{FF2B5EF4-FFF2-40B4-BE49-F238E27FC236}">
                    <a16:creationId xmlns:a16="http://schemas.microsoft.com/office/drawing/2014/main" id="{9D08EDB2-52A5-5546-ACFB-6D5081EDC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263" name="Text Box 15">
              <a:extLst>
                <a:ext uri="{FF2B5EF4-FFF2-40B4-BE49-F238E27FC236}">
                  <a16:creationId xmlns:a16="http://schemas.microsoft.com/office/drawing/2014/main" id="{64A79BD7-8D42-B54D-A337-7CEB31F3D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9" y="18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96264" name="Text Box 16">
              <a:extLst>
                <a:ext uri="{FF2B5EF4-FFF2-40B4-BE49-F238E27FC236}">
                  <a16:creationId xmlns:a16="http://schemas.microsoft.com/office/drawing/2014/main" id="{7BECE3C2-C857-2C44-8AB0-A109FE737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" y="18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96265" name="Text Box 17">
              <a:extLst>
                <a:ext uri="{FF2B5EF4-FFF2-40B4-BE49-F238E27FC236}">
                  <a16:creationId xmlns:a16="http://schemas.microsoft.com/office/drawing/2014/main" id="{7C93973E-C33E-2C44-A4A1-80BB22F2A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7" y="18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96266" name="Text Box 18">
              <a:extLst>
                <a:ext uri="{FF2B5EF4-FFF2-40B4-BE49-F238E27FC236}">
                  <a16:creationId xmlns:a16="http://schemas.microsoft.com/office/drawing/2014/main" id="{E9D3EA01-79C7-5345-844E-FF2BCF9AC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" y="183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96267" name="Text Box 19">
              <a:extLst>
                <a:ext uri="{FF2B5EF4-FFF2-40B4-BE49-F238E27FC236}">
                  <a16:creationId xmlns:a16="http://schemas.microsoft.com/office/drawing/2014/main" id="{AEED6DBD-E1CC-5F4D-AD1C-E524D3163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" y="2026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00</a:t>
              </a:r>
            </a:p>
          </p:txBody>
        </p:sp>
        <p:sp>
          <p:nvSpPr>
            <p:cNvPr id="96268" name="Text Box 20">
              <a:extLst>
                <a:ext uri="{FF2B5EF4-FFF2-40B4-BE49-F238E27FC236}">
                  <a16:creationId xmlns:a16="http://schemas.microsoft.com/office/drawing/2014/main" id="{B6EFFAC3-1AFC-5C4B-A0CD-0D7A02DEE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" y="231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96269" name="Text Box 21">
              <a:extLst>
                <a:ext uri="{FF2B5EF4-FFF2-40B4-BE49-F238E27FC236}">
                  <a16:creationId xmlns:a16="http://schemas.microsoft.com/office/drawing/2014/main" id="{AE3C3534-3785-4D45-BB3F-F1F32AD69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7" y="2602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96270" name="Text Box 22">
              <a:extLst>
                <a:ext uri="{FF2B5EF4-FFF2-40B4-BE49-F238E27FC236}">
                  <a16:creationId xmlns:a16="http://schemas.microsoft.com/office/drawing/2014/main" id="{3472106F-4839-C845-95E5-8901B5DF6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7" y="2890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96271" name="Text Box 23">
              <a:extLst>
                <a:ext uri="{FF2B5EF4-FFF2-40B4-BE49-F238E27FC236}">
                  <a16:creationId xmlns:a16="http://schemas.microsoft.com/office/drawing/2014/main" id="{0A7C25C7-8C64-304A-9DF2-D4BB68998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" y="201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  <a:endParaRPr lang="en-US" altLang="zh-CN" sz="2000" b="1"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96272" name="Text Box 24">
              <a:extLst>
                <a:ext uri="{FF2B5EF4-FFF2-40B4-BE49-F238E27FC236}">
                  <a16:creationId xmlns:a16="http://schemas.microsoft.com/office/drawing/2014/main" id="{31B51E1C-4034-C641-BD48-D4D8ACE9A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" y="202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6273" name="Text Box 25">
              <a:extLst>
                <a:ext uri="{FF2B5EF4-FFF2-40B4-BE49-F238E27FC236}">
                  <a16:creationId xmlns:a16="http://schemas.microsoft.com/office/drawing/2014/main" id="{FEB94F03-074D-C843-A507-D8AF5B70E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202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6274" name="Text Box 26">
              <a:extLst>
                <a:ext uri="{FF2B5EF4-FFF2-40B4-BE49-F238E27FC236}">
                  <a16:creationId xmlns:a16="http://schemas.microsoft.com/office/drawing/2014/main" id="{B5A91C42-16E0-1148-B2A7-BD6561C78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" y="230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96275" name="Text Box 27">
              <a:extLst>
                <a:ext uri="{FF2B5EF4-FFF2-40B4-BE49-F238E27FC236}">
                  <a16:creationId xmlns:a16="http://schemas.microsoft.com/office/drawing/2014/main" id="{7D330FB7-9998-0B4F-ACB7-6176452DB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9" y="2304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 </a:t>
              </a:r>
            </a:p>
          </p:txBody>
        </p:sp>
        <p:sp>
          <p:nvSpPr>
            <p:cNvPr id="96276" name="Text Box 28">
              <a:extLst>
                <a:ext uri="{FF2B5EF4-FFF2-40B4-BE49-F238E27FC236}">
                  <a16:creationId xmlns:a16="http://schemas.microsoft.com/office/drawing/2014/main" id="{DB691318-81CE-1441-9827-FA1B4A966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" y="231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96277" name="Text Box 29">
              <a:extLst>
                <a:ext uri="{FF2B5EF4-FFF2-40B4-BE49-F238E27FC236}">
                  <a16:creationId xmlns:a16="http://schemas.microsoft.com/office/drawing/2014/main" id="{87CD7CA1-9611-574A-BC08-5FAFAAB5B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2314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folHlink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6278" name="Text Box 30">
              <a:extLst>
                <a:ext uri="{FF2B5EF4-FFF2-40B4-BE49-F238E27FC236}">
                  <a16:creationId xmlns:a16="http://schemas.microsoft.com/office/drawing/2014/main" id="{64E61462-186A-CF4F-9A8F-85743C623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" y="259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rgbClr val="9900CC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6279" name="Text Box 31">
              <a:extLst>
                <a:ext uri="{FF2B5EF4-FFF2-40B4-BE49-F238E27FC236}">
                  <a16:creationId xmlns:a16="http://schemas.microsoft.com/office/drawing/2014/main" id="{8E3DFB31-1242-AF44-9E3B-CA791BBCA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9" y="259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96280" name="Text Box 32">
              <a:extLst>
                <a:ext uri="{FF2B5EF4-FFF2-40B4-BE49-F238E27FC236}">
                  <a16:creationId xmlns:a16="http://schemas.microsoft.com/office/drawing/2014/main" id="{A8B3CF1C-D19E-DA41-B4FD-1F5DEB80F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" y="260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96281" name="Text Box 33">
              <a:extLst>
                <a:ext uri="{FF2B5EF4-FFF2-40B4-BE49-F238E27FC236}">
                  <a16:creationId xmlns:a16="http://schemas.microsoft.com/office/drawing/2014/main" id="{742EC1C1-6FFB-1145-B206-14E4631C3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2602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rgbClr val="339933"/>
                  </a:solidFill>
                  <a:ea typeface="宋体" panose="02010600030101010101" pitchFamily="2" charset="-122"/>
                </a:rPr>
                <a:t>0</a:t>
              </a:r>
              <a:endParaRPr lang="en-US" altLang="zh-CN" sz="2000" b="1">
                <a:solidFill>
                  <a:srgbClr val="339933"/>
                </a:solidFill>
                <a:ea typeface="宋体" panose="02010600030101010101" pitchFamily="2" charset="-122"/>
                <a:sym typeface="Symbol" pitchFamily="2" charset="2"/>
              </a:endParaRPr>
            </a:p>
          </p:txBody>
        </p:sp>
        <p:sp>
          <p:nvSpPr>
            <p:cNvPr id="96282" name="Text Box 34">
              <a:extLst>
                <a:ext uri="{FF2B5EF4-FFF2-40B4-BE49-F238E27FC236}">
                  <a16:creationId xmlns:a16="http://schemas.microsoft.com/office/drawing/2014/main" id="{C02BFD2A-28DB-8041-BCB1-81D017D51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3" y="289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96283" name="Text Box 35">
              <a:extLst>
                <a:ext uri="{FF2B5EF4-FFF2-40B4-BE49-F238E27FC236}">
                  <a16:creationId xmlns:a16="http://schemas.microsoft.com/office/drawing/2014/main" id="{66A9FEE0-9D47-664C-85CB-BE07ECA0C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5" y="289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6284" name="Text Box 36">
              <a:extLst>
                <a:ext uri="{FF2B5EF4-FFF2-40B4-BE49-F238E27FC236}">
                  <a16:creationId xmlns:a16="http://schemas.microsoft.com/office/drawing/2014/main" id="{001B9B7B-396A-FD42-AEB9-21E6ECE8A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" y="290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rgbClr val="339933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6285" name="Text Box 37">
              <a:extLst>
                <a:ext uri="{FF2B5EF4-FFF2-40B4-BE49-F238E27FC236}">
                  <a16:creationId xmlns:a16="http://schemas.microsoft.com/office/drawing/2014/main" id="{EB0D0253-7058-6444-B4B4-3A06B1B19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2900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1</a:t>
              </a:r>
            </a:p>
          </p:txBody>
        </p:sp>
        <p:sp>
          <p:nvSpPr>
            <p:cNvPr id="96286" name="Text Box 38">
              <a:extLst>
                <a:ext uri="{FF2B5EF4-FFF2-40B4-BE49-F238E27FC236}">
                  <a16:creationId xmlns:a16="http://schemas.microsoft.com/office/drawing/2014/main" id="{EDE397E8-88A4-4F44-B0F6-B4248C12E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901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ea typeface="宋体" panose="02010600030101010101" pitchFamily="2" charset="-122"/>
                </a:rPr>
                <a:t>CD</a:t>
              </a:r>
            </a:p>
          </p:txBody>
        </p:sp>
        <p:sp>
          <p:nvSpPr>
            <p:cNvPr id="96287" name="Text Box 39">
              <a:extLst>
                <a:ext uri="{FF2B5EF4-FFF2-40B4-BE49-F238E27FC236}">
                  <a16:creationId xmlns:a16="http://schemas.microsoft.com/office/drawing/2014/main" id="{87E21F9E-2B29-E242-9F7B-8B24E8032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" y="1728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i="1">
                  <a:ea typeface="宋体" panose="02010600030101010101" pitchFamily="2" charset="-122"/>
                </a:rPr>
                <a:t>AB</a:t>
              </a:r>
            </a:p>
          </p:txBody>
        </p:sp>
        <p:sp>
          <p:nvSpPr>
            <p:cNvPr id="96288" name="Text Box 40">
              <a:extLst>
                <a:ext uri="{FF2B5EF4-FFF2-40B4-BE49-F238E27FC236}">
                  <a16:creationId xmlns:a16="http://schemas.microsoft.com/office/drawing/2014/main" id="{00F4C378-1A09-F345-9B6B-6E874E1329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110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F</a:t>
              </a:r>
              <a:endParaRPr lang="en-US" altLang="zh-CN" sz="2000" b="1" baseline="-25000">
                <a:ea typeface="宋体" panose="02010600030101010101" pitchFamily="2" charset="-122"/>
              </a:endParaRPr>
            </a:p>
          </p:txBody>
        </p:sp>
        <p:sp>
          <p:nvSpPr>
            <p:cNvPr id="96289" name="Text Box 41">
              <a:extLst>
                <a:ext uri="{FF2B5EF4-FFF2-40B4-BE49-F238E27FC236}">
                  <a16:creationId xmlns:a16="http://schemas.microsoft.com/office/drawing/2014/main" id="{2973D971-D130-2144-B9AD-60DC15E7F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16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rgbClr val="9900CC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96260" name="Text Box 42">
            <a:extLst>
              <a:ext uri="{FF2B5EF4-FFF2-40B4-BE49-F238E27FC236}">
                <a16:creationId xmlns:a16="http://schemas.microsoft.com/office/drawing/2014/main" id="{77F4FED7-132C-F149-B8E4-66B982AEF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2498725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96261" name="Rectangle 44">
            <a:extLst>
              <a:ext uri="{FF2B5EF4-FFF2-40B4-BE49-F238E27FC236}">
                <a16:creationId xmlns:a16="http://schemas.microsoft.com/office/drawing/2014/main" id="{7B7DA26C-B673-6046-9E6B-3168452ED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95650"/>
            <a:ext cx="21336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000" b="1" i="1">
                <a:solidFill>
                  <a:schemeClr val="hlink"/>
                </a:solidFill>
                <a:ea typeface="宋体" panose="02010600030101010101" pitchFamily="2" charset="-122"/>
              </a:rPr>
              <a:t>ABCD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2000" b="1">
                <a:ea typeface="宋体" panose="02010600030101010101" pitchFamily="2" charset="-122"/>
              </a:rPr>
              <a:t>1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2000" b="1">
                <a:ea typeface="宋体" panose="02010600030101010101" pitchFamily="2" charset="-122"/>
              </a:rPr>
              <a:t>0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2000" b="1">
                <a:ea typeface="宋体" panose="02010600030101010101" pitchFamily="2" charset="-122"/>
              </a:rPr>
              <a:t>1 </a:t>
            </a:r>
            <a:r>
              <a:rPr lang="en-US" altLang="zh-CN" sz="2000" b="1">
                <a:solidFill>
                  <a:schemeClr val="hlink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2000" b="1">
                <a:ea typeface="宋体" panose="02010600030101010101" pitchFamily="2" charset="-122"/>
              </a:rPr>
              <a:t>0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339933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1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339933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 </a:t>
            </a:r>
            <a:r>
              <a:rPr lang="en-US" altLang="zh-CN" sz="2000" b="1">
                <a:ea typeface="宋体" panose="02010600030101010101" pitchFamily="2" charset="-122"/>
              </a:rPr>
              <a:t>1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339933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>
                <a:ea typeface="宋体" panose="02010600030101010101" pitchFamily="2" charset="-122"/>
              </a:rPr>
              <a:t> 1</a:t>
            </a:r>
            <a:r>
              <a:rPr lang="en-US" altLang="zh-CN" sz="2000" b="1">
                <a:solidFill>
                  <a:srgbClr val="0066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339933"/>
                </a:solidFill>
                <a:ea typeface="宋体" panose="02010600030101010101" pitchFamily="2" charset="-122"/>
              </a:rPr>
              <a:t>0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0</a:t>
            </a:r>
            <a:r>
              <a:rPr lang="en-US" altLang="zh-CN" sz="2000" b="1">
                <a:solidFill>
                  <a:srgbClr val="D60093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9900CC"/>
                </a:solidFill>
                <a:ea typeface="宋体" panose="02010600030101010101" pitchFamily="2" charset="-122"/>
              </a:rPr>
              <a:t>0 1 1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 </a:t>
            </a:r>
            <a:r>
              <a:rPr lang="en-US" altLang="zh-CN" sz="2000" b="1">
                <a:ea typeface="宋体" panose="02010600030101010101" pitchFamily="2" charset="-122"/>
              </a:rPr>
              <a:t>0</a:t>
            </a:r>
            <a:r>
              <a:rPr lang="en-US" altLang="zh-CN" sz="2000" b="1">
                <a:solidFill>
                  <a:srgbClr val="D60093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9900CC"/>
                </a:solidFill>
                <a:ea typeface="宋体" panose="02010600030101010101" pitchFamily="2" charset="-122"/>
              </a:rPr>
              <a:t>1 0 0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1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 0</a:t>
            </a:r>
            <a:r>
              <a:rPr lang="en-US" altLang="zh-CN" sz="2000" b="1">
                <a:ea typeface="宋体" panose="02010600030101010101" pitchFamily="2" charset="-122"/>
              </a:rPr>
              <a:t> 0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 0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en-US" altLang="zh-CN" sz="2000" b="1">
                <a:ea typeface="宋体" panose="02010600030101010101" pitchFamily="2" charset="-122"/>
                <a:sym typeface="Symbol" pitchFamily="2" charset="2"/>
              </a:rPr>
              <a:t> </a:t>
            </a:r>
            <a:r>
              <a:rPr lang="en-US" altLang="zh-CN" sz="2000" b="1">
                <a:ea typeface="宋体" panose="02010600030101010101" pitchFamily="2" charset="-122"/>
              </a:rPr>
              <a:t>1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 1</a:t>
            </a:r>
            <a:r>
              <a:rPr lang="en-US" altLang="zh-CN" sz="2000" b="1">
                <a:ea typeface="宋体" panose="02010600030101010101" pitchFamily="2" charset="-122"/>
              </a:rPr>
              <a:t> 0</a:t>
            </a:r>
            <a:r>
              <a:rPr lang="en-US" altLang="zh-CN" sz="2000" b="1">
                <a:solidFill>
                  <a:schemeClr val="folHlink"/>
                </a:solidFill>
                <a:ea typeface="宋体" panose="02010600030101010101" pitchFamily="2" charset="-122"/>
              </a:rPr>
              <a:t> 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C1E58C2-186C-E349-998D-CBE8B2CF52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功能冒险的消除</a:t>
            </a:r>
            <a:r>
              <a:rPr lang="zh-CN" altLang="en-US"/>
              <a:t> </a:t>
            </a:r>
          </a:p>
        </p:txBody>
      </p:sp>
      <p:sp>
        <p:nvSpPr>
          <p:cNvPr id="798723" name="Rectangle 7">
            <a:extLst>
              <a:ext uri="{FF2B5EF4-FFF2-40B4-BE49-F238E27FC236}">
                <a16:creationId xmlns:a16="http://schemas.microsoft.com/office/drawing/2014/main" id="{E5B1B2DE-9340-2348-B78C-5CD901D4F9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2209800"/>
            <a:ext cx="7772400" cy="175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吸收法</a:t>
            </a:r>
          </a:p>
          <a:p>
            <a:pPr lvl="1" eaLnBrk="1" hangingPunct="1">
              <a:defRPr/>
            </a:pPr>
            <a:r>
              <a:rPr lang="zh-CN" altLang="en-US" sz="2200" b="1">
                <a:latin typeface="宋体" panose="02010600030101010101" pitchFamily="2" charset="-122"/>
              </a:rPr>
              <a:t>在输出端加小电容可消除毛刺，但输出波形边沿变坏</a:t>
            </a:r>
            <a:r>
              <a:rPr lang="en-US" altLang="zh-CN" sz="2200" b="1">
                <a:latin typeface="宋体" panose="02010600030101010101" pitchFamily="2" charset="-122"/>
              </a:rPr>
              <a:t>, </a:t>
            </a:r>
            <a:r>
              <a:rPr lang="zh-CN" altLang="en-US" sz="2200" b="1">
                <a:latin typeface="宋体" panose="02010600030101010101" pitchFamily="2" charset="-122"/>
              </a:rPr>
              <a:t>对波形要求较严格时，应再加整形电路。</a:t>
            </a:r>
          </a:p>
        </p:txBody>
      </p:sp>
      <p:pic>
        <p:nvPicPr>
          <p:cNvPr id="798724" name="Picture 8">
            <a:extLst>
              <a:ext uri="{FF2B5EF4-FFF2-40B4-BE49-F238E27FC236}">
                <a16:creationId xmlns:a16="http://schemas.microsoft.com/office/drawing/2014/main" id="{43AEDFD1-E233-A94A-9FE7-8FBA8927B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003675"/>
            <a:ext cx="35052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9">
            <a:extLst>
              <a:ext uri="{FF2B5EF4-FFF2-40B4-BE49-F238E27FC236}">
                <a16:creationId xmlns:a16="http://schemas.microsoft.com/office/drawing/2014/main" id="{14F1EDB1-5BE9-1643-B436-C00C259B7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416050"/>
            <a:ext cx="77120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ClrTx/>
              <a:buSzTx/>
              <a:buFontTx/>
              <a:buNone/>
            </a:pP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功能冒险</a:t>
            </a:r>
            <a:r>
              <a:rPr lang="zh-CN" altLang="en-US" sz="2200" b="1">
                <a:solidFill>
                  <a:srgbClr val="9900CC"/>
                </a:solidFill>
                <a:ea typeface="楷体_GB2312" pitchFamily="49" charset="-122"/>
              </a:rPr>
              <a:t>是函数的逻辑功能决定的，不能在设计中消除</a:t>
            </a:r>
            <a:r>
              <a:rPr lang="zh-CN" altLang="en-US" sz="2200" b="1">
                <a:ea typeface="楷体_GB2312" pitchFamily="49" charset="-122"/>
              </a:rPr>
              <a:t>，可通过外加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滤波电容</a:t>
            </a:r>
            <a:r>
              <a:rPr lang="zh-CN" altLang="en-US" sz="2200" b="1">
                <a:ea typeface="楷体_GB2312" pitchFamily="49" charset="-122"/>
              </a:rPr>
              <a:t>或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选通脉冲</a:t>
            </a:r>
            <a:r>
              <a:rPr lang="zh-CN" altLang="en-US" sz="2200" b="1">
                <a:ea typeface="楷体_GB2312" pitchFamily="49" charset="-122"/>
              </a:rPr>
              <a:t>消除。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23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CA30B985-B22A-9144-A0D2-273DBB92A9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功能冒险的消除</a:t>
            </a:r>
            <a:r>
              <a:rPr lang="zh-CN" altLang="en-US"/>
              <a:t> </a:t>
            </a:r>
          </a:p>
        </p:txBody>
      </p:sp>
      <p:sp>
        <p:nvSpPr>
          <p:cNvPr id="79875" name="Rectangle 7">
            <a:extLst>
              <a:ext uri="{FF2B5EF4-FFF2-40B4-BE49-F238E27FC236}">
                <a16:creationId xmlns:a16="http://schemas.microsoft.com/office/drawing/2014/main" id="{DEB9BCA4-943A-D64E-AB07-C05F584CA3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35088"/>
            <a:ext cx="7772400" cy="1560512"/>
          </a:xfrm>
        </p:spPr>
        <p:txBody>
          <a:bodyPr/>
          <a:lstStyle/>
          <a:p>
            <a:pPr eaLnBrk="1" hangingPunct="1">
              <a:spcAft>
                <a:spcPct val="10000"/>
              </a:spcAft>
              <a:defRPr/>
            </a:pPr>
            <a:r>
              <a:rPr lang="zh-CN" altLang="en-US" sz="3200" b="1"/>
              <a:t>取样法</a:t>
            </a:r>
          </a:p>
          <a:p>
            <a:pPr lvl="1" eaLnBrk="1" hangingPunct="1">
              <a:defRPr/>
            </a:pPr>
            <a:r>
              <a:rPr lang="zh-CN" altLang="en-US" b="1">
                <a:latin typeface="宋体" panose="02010600030101010101" pitchFamily="2" charset="-122"/>
              </a:rPr>
              <a:t>电路加入取样</a:t>
            </a:r>
            <a:r>
              <a:rPr lang="en-US" altLang="zh-CN" b="1">
                <a:latin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</a:rPr>
              <a:t>选通</a:t>
            </a:r>
            <a:r>
              <a:rPr lang="en-US" altLang="zh-CN" b="1">
                <a:latin typeface="宋体" panose="02010600030101010101" pitchFamily="2" charset="-122"/>
              </a:rPr>
              <a:t>)</a:t>
            </a:r>
            <a:r>
              <a:rPr lang="zh-CN" altLang="en-US" b="1">
                <a:latin typeface="宋体" panose="02010600030101010101" pitchFamily="2" charset="-122"/>
              </a:rPr>
              <a:t>脉冲，在取样脉冲作用期间输出的信号才有效，可以避免毛刺影响输出波形。</a:t>
            </a:r>
          </a:p>
        </p:txBody>
      </p:sp>
      <p:graphicFrame>
        <p:nvGraphicFramePr>
          <p:cNvPr id="98307" name="Object 8">
            <a:extLst>
              <a:ext uri="{FF2B5EF4-FFF2-40B4-BE49-F238E27FC236}">
                <a16:creationId xmlns:a16="http://schemas.microsoft.com/office/drawing/2014/main" id="{51A80DF6-5AC4-3543-A5EE-4B4819E8F8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3065463"/>
          <a:ext cx="4953000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0" r:id="rId3" imgW="83985100" imgH="50647600" progId="Visio.Drawing.6">
                  <p:embed/>
                </p:oleObj>
              </mc:Choice>
              <mc:Fallback>
                <p:oleObj r:id="rId3" imgW="83985100" imgH="5064760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065463"/>
                        <a:ext cx="4953000" cy="318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43" name="Text Box 11">
            <a:extLst>
              <a:ext uri="{FF2B5EF4-FFF2-40B4-BE49-F238E27FC236}">
                <a16:creationId xmlns:a16="http://schemas.microsoft.com/office/drawing/2014/main" id="{C6FA1AF9-8A1F-B545-A9A4-4378E32B5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971800"/>
            <a:ext cx="2895600" cy="33274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冒险仅发生在输入信号变化的瞬间，只要使</a:t>
            </a:r>
            <a:r>
              <a:rPr lang="zh-CN" altLang="en-US" sz="2000" b="1">
                <a:ea typeface="宋体" panose="02010600030101010101" pitchFamily="2" charset="-122"/>
              </a:rPr>
              <a:t>取样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脉冲出现的时间与输入信号变化的时间错开，即可消除任何形式的冒险。</a:t>
            </a:r>
          </a:p>
          <a:p>
            <a:pPr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    此时输出不再是电平信号，而是脉冲信号</a:t>
            </a:r>
            <a:r>
              <a:rPr lang="zh-CN" altLang="en-US" sz="2000" b="1"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43" grpId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E9E07AFC-61E2-B34C-9E12-4867F7A76B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冒险现象的消除</a:t>
            </a:r>
          </a:p>
        </p:txBody>
      </p:sp>
      <p:pic>
        <p:nvPicPr>
          <p:cNvPr id="374807" name="Picture 23">
            <a:extLst>
              <a:ext uri="{FF2B5EF4-FFF2-40B4-BE49-F238E27FC236}">
                <a16:creationId xmlns:a16="http://schemas.microsoft.com/office/drawing/2014/main" id="{206D7398-E62A-ED44-A1F7-6FC990AE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92475"/>
            <a:ext cx="35814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4">
            <a:extLst>
              <a:ext uri="{FF2B5EF4-FFF2-40B4-BE49-F238E27FC236}">
                <a16:creationId xmlns:a16="http://schemas.microsoft.com/office/drawing/2014/main" id="{7B2B11FB-52EA-AB46-9E69-74C6737A3EB9}"/>
              </a:ext>
            </a:extLst>
          </p:cNvPr>
          <p:cNvGrpSpPr>
            <a:grpSpLocks/>
          </p:cNvGrpSpPr>
          <p:nvPr/>
        </p:nvGrpSpPr>
        <p:grpSpPr bwMode="auto">
          <a:xfrm>
            <a:off x="1355725" y="3216275"/>
            <a:ext cx="3749675" cy="2254250"/>
            <a:chOff x="854" y="2160"/>
            <a:chExt cx="2362" cy="1420"/>
          </a:xfrm>
        </p:grpSpPr>
        <p:pic>
          <p:nvPicPr>
            <p:cNvPr id="99339" name="Picture 25">
              <a:extLst>
                <a:ext uri="{FF2B5EF4-FFF2-40B4-BE49-F238E27FC236}">
                  <a16:creationId xmlns:a16="http://schemas.microsoft.com/office/drawing/2014/main" id="{2C4D3E68-A7A1-D945-B7C8-98CC193C9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" y="2160"/>
              <a:ext cx="2182" cy="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40" name="Text Box 26">
              <a:extLst>
                <a:ext uri="{FF2B5EF4-FFF2-40B4-BE49-F238E27FC236}">
                  <a16:creationId xmlns:a16="http://schemas.microsoft.com/office/drawing/2014/main" id="{54D86C5D-FE81-7549-A55E-9657752CF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" y="2184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99341" name="Text Box 27">
              <a:extLst>
                <a:ext uri="{FF2B5EF4-FFF2-40B4-BE49-F238E27FC236}">
                  <a16:creationId xmlns:a16="http://schemas.microsoft.com/office/drawing/2014/main" id="{1A85D024-03CF-3C48-8127-8D235ED0E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40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99342" name="Text Box 28">
              <a:extLst>
                <a:ext uri="{FF2B5EF4-FFF2-40B4-BE49-F238E27FC236}">
                  <a16:creationId xmlns:a16="http://schemas.microsoft.com/office/drawing/2014/main" id="{085D6CD5-F83D-9C4F-94D7-D142F09FB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832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99343" name="Text Box 29">
              <a:extLst>
                <a:ext uri="{FF2B5EF4-FFF2-40B4-BE49-F238E27FC236}">
                  <a16:creationId xmlns:a16="http://schemas.microsoft.com/office/drawing/2014/main" id="{574C104F-304F-154E-B0A0-7C8DBFE9A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033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D</a:t>
              </a:r>
            </a:p>
          </p:txBody>
        </p:sp>
      </p:grpSp>
      <p:sp>
        <p:nvSpPr>
          <p:cNvPr id="80901" name="Rectangle 30">
            <a:extLst>
              <a:ext uri="{FF2B5EF4-FFF2-40B4-BE49-F238E27FC236}">
                <a16:creationId xmlns:a16="http://schemas.microsoft.com/office/drawing/2014/main" id="{2A5D2E3F-FC05-644E-8FEF-9704AC2BC39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82688" y="1295400"/>
            <a:ext cx="3810000" cy="11430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/>
              <a:t>取样法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1800" b="1">
                <a:latin typeface="宋体" charset="-122"/>
                <a:ea typeface="宋体" charset="-122"/>
              </a:rPr>
              <a:t>加取样脉冲原则</a:t>
            </a:r>
          </a:p>
        </p:txBody>
      </p:sp>
      <p:sp>
        <p:nvSpPr>
          <p:cNvPr id="374815" name="Text Box 31">
            <a:extLst>
              <a:ext uri="{FF2B5EF4-FFF2-40B4-BE49-F238E27FC236}">
                <a16:creationId xmlns:a16="http://schemas.microsoft.com/office/drawing/2014/main" id="{985665C6-F651-FF47-B1B1-A6FC2AD9C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14600"/>
            <a:ext cx="1717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或门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或非门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加负取样脉冲</a:t>
            </a:r>
          </a:p>
        </p:txBody>
      </p:sp>
      <p:sp>
        <p:nvSpPr>
          <p:cNvPr id="374816" name="Text Box 32">
            <a:extLst>
              <a:ext uri="{FF2B5EF4-FFF2-40B4-BE49-F238E27FC236}">
                <a16:creationId xmlns:a16="http://schemas.microsoft.com/office/drawing/2014/main" id="{F98E56DA-954D-A64B-A7C9-4C24B1B5F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14600"/>
            <a:ext cx="1973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与门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与非门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加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正取样脉冲</a:t>
            </a:r>
          </a:p>
        </p:txBody>
      </p:sp>
      <p:sp>
        <p:nvSpPr>
          <p:cNvPr id="374817" name="Rectangle 33">
            <a:extLst>
              <a:ext uri="{FF2B5EF4-FFF2-40B4-BE49-F238E27FC236}">
                <a16:creationId xmlns:a16="http://schemas.microsoft.com/office/drawing/2014/main" id="{86217378-39FF-4D48-A04E-23836A47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045075"/>
            <a:ext cx="1828800" cy="457200"/>
          </a:xfrm>
          <a:prstGeom prst="rect">
            <a:avLst/>
          </a:prstGeom>
          <a:noFill/>
          <a:ln w="412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4818" name="Rectangle 34">
            <a:extLst>
              <a:ext uri="{FF2B5EF4-FFF2-40B4-BE49-F238E27FC236}">
                <a16:creationId xmlns:a16="http://schemas.microsoft.com/office/drawing/2014/main" id="{846BA9A5-381E-024A-B7D7-23A75C50B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045075"/>
            <a:ext cx="1828800" cy="6096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52640" name="Object 0">
            <a:extLst>
              <a:ext uri="{FF2B5EF4-FFF2-40B4-BE49-F238E27FC236}">
                <a16:creationId xmlns:a16="http://schemas.microsoft.com/office/drawing/2014/main" id="{09DEAF8E-58C8-9B47-A3D6-8C2B4131D326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386138" y="4892675"/>
          <a:ext cx="18716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6" name="公式" r:id="rId5" imgW="26619200" imgH="16967200" progId="Equation.3">
                  <p:embed/>
                </p:oleObj>
              </mc:Choice>
              <mc:Fallback>
                <p:oleObj name="公式" r:id="rId5" imgW="26619200" imgH="169672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4892675"/>
                        <a:ext cx="1871662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2641" name="Object 1">
            <a:extLst>
              <a:ext uri="{FF2B5EF4-FFF2-40B4-BE49-F238E27FC236}">
                <a16:creationId xmlns:a16="http://schemas.microsoft.com/office/drawing/2014/main" id="{DC5D2D9B-9D3B-CD4C-9E49-2B1959E9A5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1013" y="5730875"/>
          <a:ext cx="22637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7" name="Equation" r:id="rId7" imgW="32181800" imgH="10528300" progId="Equation.3">
                  <p:embed/>
                </p:oleObj>
              </mc:Choice>
              <mc:Fallback>
                <p:oleObj name="Equation" r:id="rId7" imgW="32181800" imgH="10528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1013" y="5730875"/>
                        <a:ext cx="22637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4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815" grpId="0" autoUpdateAnimBg="0"/>
      <p:bldP spid="374816" grpId="0" autoUpdateAnimBg="0"/>
      <p:bldP spid="374817" grpId="0" animBg="1" autoUpdateAnimBg="0"/>
      <p:bldP spid="37481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B52C1CE-6CB9-E84A-9849-39F57C3CB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：试分析下图所示逻辑电路的功能</a:t>
            </a:r>
            <a:r>
              <a:rPr lang="zh-CN" altLang="en-US" sz="2000" b="1">
                <a:solidFill>
                  <a:schemeClr val="tx1"/>
                </a:solidFill>
                <a:ea typeface="宋体" charset="-122"/>
              </a:rPr>
              <a:t>。</a:t>
            </a:r>
          </a:p>
        </p:txBody>
      </p:sp>
      <p:grpSp>
        <p:nvGrpSpPr>
          <p:cNvPr id="23554" name="Group 6">
            <a:extLst>
              <a:ext uri="{FF2B5EF4-FFF2-40B4-BE49-F238E27FC236}">
                <a16:creationId xmlns:a16="http://schemas.microsoft.com/office/drawing/2014/main" id="{0801B1C5-A1FC-D842-96E6-C2BD3D802EDF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1447800"/>
            <a:ext cx="4184650" cy="2989263"/>
            <a:chOff x="2832" y="1008"/>
            <a:chExt cx="2636" cy="1883"/>
          </a:xfrm>
        </p:grpSpPr>
        <p:pic>
          <p:nvPicPr>
            <p:cNvPr id="11275" name="Picture 4">
              <a:extLst>
                <a:ext uri="{FF2B5EF4-FFF2-40B4-BE49-F238E27FC236}">
                  <a16:creationId xmlns:a16="http://schemas.microsoft.com/office/drawing/2014/main" id="{7683912B-99AB-5C42-BE50-9D0567945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008"/>
              <a:ext cx="2636" cy="1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276" name="Text Box 5">
              <a:extLst>
                <a:ext uri="{FF2B5EF4-FFF2-40B4-BE49-F238E27FC236}">
                  <a16:creationId xmlns:a16="http://schemas.microsoft.com/office/drawing/2014/main" id="{606E5747-4F72-7B4D-8AC8-A881531CB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2" y="2679"/>
              <a:ext cx="14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600" b="1">
                  <a:solidFill>
                    <a:srgbClr val="000000"/>
                  </a:solidFill>
                  <a:latin typeface="Times New Roman" charset="0"/>
                </a:rPr>
                <a:t>图</a:t>
              </a:r>
              <a:r>
                <a:rPr lang="en-US" altLang="zh-CN" sz="1600" b="1">
                  <a:latin typeface="Times New Roman" charset="0"/>
                </a:rPr>
                <a:t>3.2.3  </a:t>
              </a:r>
              <a:r>
                <a:rPr lang="en-US" altLang="zh-CN" sz="1600" b="1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zh-CN" altLang="en-US" sz="1600" b="1">
                  <a:solidFill>
                    <a:srgbClr val="000000"/>
                  </a:solidFill>
                  <a:latin typeface="Times New Roman" charset="0"/>
                </a:rPr>
                <a:t>混合逻辑电路</a:t>
              </a:r>
              <a:r>
                <a:rPr lang="zh-CN" altLang="en-US" sz="1600" b="1">
                  <a:latin typeface="Times New Roman" charset="0"/>
                </a:rPr>
                <a:t> </a:t>
              </a:r>
            </a:p>
          </p:txBody>
        </p:sp>
      </p:grpSp>
      <p:graphicFrame>
        <p:nvGraphicFramePr>
          <p:cNvPr id="486407" name="Object 7">
            <a:extLst>
              <a:ext uri="{FF2B5EF4-FFF2-40B4-BE49-F238E27FC236}">
                <a16:creationId xmlns:a16="http://schemas.microsoft.com/office/drawing/2014/main" id="{74961CA3-42B6-F14C-A0A4-7AB704793A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6225" y="1854200"/>
          <a:ext cx="3155950" cy="334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公式" r:id="rId4" imgW="34810700" imgH="36868100" progId="Equation.3">
                  <p:embed/>
                </p:oleObj>
              </mc:Choice>
              <mc:Fallback>
                <p:oleObj name="公式" r:id="rId4" imgW="34810700" imgH="36868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1854200"/>
                        <a:ext cx="3155950" cy="334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408" name="Text Box 8">
            <a:extLst>
              <a:ext uri="{FF2B5EF4-FFF2-40B4-BE49-F238E27FC236}">
                <a16:creationId xmlns:a16="http://schemas.microsoft.com/office/drawing/2014/main" id="{AE7E1AAF-15AB-3D44-B7E5-D6B9C06F9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31925"/>
            <a:ext cx="309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(1) </a:t>
            </a:r>
            <a:r>
              <a:rPr lang="zh-CN" altLang="en-US" sz="2000" b="1">
                <a:ea typeface="宋体" panose="02010600030101010101" pitchFamily="2" charset="-122"/>
              </a:rPr>
              <a:t>写出电路的逻辑表达式</a:t>
            </a:r>
          </a:p>
        </p:txBody>
      </p:sp>
      <p:sp>
        <p:nvSpPr>
          <p:cNvPr id="486409" name="Text Box 9">
            <a:extLst>
              <a:ext uri="{FF2B5EF4-FFF2-40B4-BE49-F238E27FC236}">
                <a16:creationId xmlns:a16="http://schemas.microsoft.com/office/drawing/2014/main" id="{7483857B-1DF0-FA46-8C3A-63776DD29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470525"/>
            <a:ext cx="182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(2) </a:t>
            </a:r>
            <a:r>
              <a:rPr lang="zh-CN" altLang="en-US" sz="2000" b="1">
                <a:ea typeface="宋体" panose="02010600030101010101" pitchFamily="2" charset="-122"/>
              </a:rPr>
              <a:t>列写真值表</a:t>
            </a:r>
          </a:p>
        </p:txBody>
      </p:sp>
      <p:sp>
        <p:nvSpPr>
          <p:cNvPr id="486410" name="Text Box 10">
            <a:extLst>
              <a:ext uri="{FF2B5EF4-FFF2-40B4-BE49-F238E27FC236}">
                <a16:creationId xmlns:a16="http://schemas.microsoft.com/office/drawing/2014/main" id="{A66323F5-1C5B-8F4B-87DA-A3E9ED505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03925"/>
            <a:ext cx="2843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(3) </a:t>
            </a:r>
            <a:r>
              <a:rPr lang="zh-CN" altLang="en-US" sz="2000" b="1">
                <a:ea typeface="宋体" panose="02010600030101010101" pitchFamily="2" charset="-122"/>
              </a:rPr>
              <a:t>描述电路的逻辑功能</a:t>
            </a:r>
          </a:p>
        </p:txBody>
      </p:sp>
      <p:graphicFrame>
        <p:nvGraphicFramePr>
          <p:cNvPr id="23559" name="Object 11">
            <a:extLst>
              <a:ext uri="{FF2B5EF4-FFF2-40B4-BE49-F238E27FC236}">
                <a16:creationId xmlns:a16="http://schemas.microsoft.com/office/drawing/2014/main" id="{D26B0DE5-60C0-AA4E-A09A-D87F0F37EB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1425575"/>
          <a:ext cx="3048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公式" r:id="rId6" imgW="6438900" imgH="5562600" progId="Equation.3">
                  <p:embed/>
                </p:oleObj>
              </mc:Choice>
              <mc:Fallback>
                <p:oleObj name="公式" r:id="rId6" imgW="6438900" imgH="5562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425575"/>
                        <a:ext cx="304800" cy="2635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2">
            <a:extLst>
              <a:ext uri="{FF2B5EF4-FFF2-40B4-BE49-F238E27FC236}">
                <a16:creationId xmlns:a16="http://schemas.microsoft.com/office/drawing/2014/main" id="{20B5A9D7-D332-A148-B089-343FEA6652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2590800"/>
          <a:ext cx="3048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公式" r:id="rId8" imgW="6438900" imgH="5562600" progId="Equation.3">
                  <p:embed/>
                </p:oleObj>
              </mc:Choice>
              <mc:Fallback>
                <p:oleObj name="公式" r:id="rId8" imgW="6438900" imgH="5562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590800"/>
                        <a:ext cx="304800" cy="2635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13">
            <a:extLst>
              <a:ext uri="{FF2B5EF4-FFF2-40B4-BE49-F238E27FC236}">
                <a16:creationId xmlns:a16="http://schemas.microsoft.com/office/drawing/2014/main" id="{50E1F507-6733-F342-B9DA-65E7AAF099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1435100"/>
          <a:ext cx="71913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公式" r:id="rId10" imgW="15214600" imgH="6146800" progId="Equation.3">
                  <p:embed/>
                </p:oleObj>
              </mc:Choice>
              <mc:Fallback>
                <p:oleObj name="公式" r:id="rId10" imgW="15214600" imgH="6146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435100"/>
                        <a:ext cx="719138" cy="2905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8" grpId="0" autoUpdateAnimBg="0"/>
      <p:bldP spid="486409" grpId="0" autoUpdateAnimBg="0"/>
      <p:bldP spid="48641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D05E7B3-6449-1542-AFE5-A5F902E3D2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folHlink"/>
                </a:solidFill>
              </a:rPr>
              <a:t>3.4.3 </a:t>
            </a:r>
            <a:r>
              <a:rPr lang="zh-CN" altLang="en-US" sz="3200" b="1">
                <a:solidFill>
                  <a:schemeClr val="folHlink"/>
                </a:solidFill>
              </a:rPr>
              <a:t>消除冒险方法的比较</a:t>
            </a:r>
          </a:p>
        </p:txBody>
      </p:sp>
      <p:sp>
        <p:nvSpPr>
          <p:cNvPr id="375812" name="Text Box 4">
            <a:extLst>
              <a:ext uri="{FF2B5EF4-FFF2-40B4-BE49-F238E27FC236}">
                <a16:creationId xmlns:a16="http://schemas.microsoft.com/office/drawing/2014/main" id="{DFC42993-A8A5-9C4B-A27F-6B04DEFAD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466850"/>
            <a:ext cx="8229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利用冗余项：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只能消除逻辑冒险，不能消除功能冒险；适用范围有限</a:t>
            </a:r>
          </a:p>
        </p:txBody>
      </p:sp>
      <p:sp>
        <p:nvSpPr>
          <p:cNvPr id="375813" name="Text Box 5">
            <a:extLst>
              <a:ext uri="{FF2B5EF4-FFF2-40B4-BE49-F238E27FC236}">
                <a16:creationId xmlns:a16="http://schemas.microsoft.com/office/drawing/2014/main" id="{F25335A6-68B2-7A42-843A-0E3BDA746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09925"/>
            <a:ext cx="79248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取样法：</a:t>
            </a:r>
            <a:r>
              <a:rPr lang="zh-CN" altLang="en-US" sz="2000" b="1">
                <a:ea typeface="宋体" panose="02010600030101010101" pitchFamily="2" charset="-122"/>
              </a:rPr>
              <a:t>取样 </a:t>
            </a:r>
            <a:r>
              <a:rPr lang="en-US" altLang="zh-CN" sz="2000" b="1">
                <a:ea typeface="宋体" panose="02010600030101010101" pitchFamily="2" charset="-122"/>
              </a:rPr>
              <a:t>(</a:t>
            </a:r>
            <a:r>
              <a:rPr lang="zh-CN" altLang="en-US" sz="2000" b="1">
                <a:ea typeface="宋体" panose="02010600030101010101" pitchFamily="2" charset="-122"/>
              </a:rPr>
              <a:t>选通</a:t>
            </a:r>
            <a:r>
              <a:rPr lang="en-US" altLang="zh-CN" sz="2000" b="1">
                <a:ea typeface="宋体" panose="02010600030101010101" pitchFamily="2" charset="-122"/>
              </a:rPr>
              <a:t>) </a:t>
            </a:r>
            <a:r>
              <a:rPr lang="zh-CN" altLang="en-US" sz="2000" b="1">
                <a:ea typeface="宋体" panose="02010600030101010101" pitchFamily="2" charset="-122"/>
              </a:rPr>
              <a:t>脉冲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对逻辑冒险及功能冒险都有效。目前大多数中规模集成模块都设有使能端，可将取样信号作用于该端，待电路稳定后才使输出有效。</a:t>
            </a:r>
          </a:p>
          <a:p>
            <a:pPr lvl="1" algn="just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冒险现象仅发生在输入信号变化的瞬间</a:t>
            </a:r>
          </a:p>
          <a:p>
            <a:pPr lvl="1" algn="just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选通脉冲出现时间和信号变化时间错开</a:t>
            </a:r>
          </a:p>
          <a:p>
            <a:pPr lvl="1" algn="just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加选通脉冲后</a:t>
            </a:r>
            <a:r>
              <a:rPr lang="en-US" altLang="zh-CN" b="1"/>
              <a:t>, </a:t>
            </a:r>
            <a:r>
              <a:rPr lang="zh-CN" altLang="en-US" b="1"/>
              <a:t>输出变为脉冲信号</a:t>
            </a:r>
          </a:p>
          <a:p>
            <a:pPr lvl="1" algn="just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b="1"/>
              <a:t>选通脉冲加入的位置和极性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5814" name="Text Box 6">
            <a:extLst>
              <a:ext uri="{FF2B5EF4-FFF2-40B4-BE49-F238E27FC236}">
                <a16:creationId xmlns:a16="http://schemas.microsoft.com/office/drawing/2014/main" id="{DE4CB7B9-39E2-D043-B0FC-566F0A2F2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133600"/>
            <a:ext cx="82296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吸收法：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滤波电容使输出信号变坏，引起波形的上升、下降时间变长，不宜在中间级使用。实验调试阶段采用的应急措施；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2" grpId="0" autoUpdateAnimBg="0"/>
      <p:bldP spid="375813" grpId="0" autoUpdateAnimBg="0"/>
      <p:bldP spid="375814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5B2E868D-2741-5248-AD58-E3F6045EF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/>
              <a:t>3.4.4 </a:t>
            </a:r>
            <a:r>
              <a:rPr lang="zh-CN" altLang="en-US" sz="3200" b="1"/>
              <a:t>动态冒险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43FED8D-5D59-AF41-A5A4-A7C8C4D8D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427912" cy="37338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3200" b="1"/>
              <a:t>静态冒险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400" b="1">
                <a:latin typeface="宋体" charset="-122"/>
                <a:ea typeface="宋体" charset="-122"/>
              </a:rPr>
              <a:t>输入信号变化前、后函数值相同</a:t>
            </a:r>
            <a:r>
              <a:rPr lang="zh-CN" altLang="en-US" sz="2400" b="1">
                <a:ea typeface="宋体" charset="-122"/>
              </a:rPr>
              <a:t>。</a:t>
            </a: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sz="3200" b="1"/>
              <a:t>动态冒险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400" b="1">
                <a:latin typeface="宋体" charset="-122"/>
                <a:ea typeface="宋体" charset="-122"/>
              </a:rPr>
              <a:t>在输入变化前、后</a:t>
            </a:r>
            <a:r>
              <a:rPr lang="zh-CN" altLang="en-US" sz="2400" b="1">
                <a:solidFill>
                  <a:schemeClr val="hlink"/>
                </a:solidFill>
                <a:latin typeface="宋体" charset="-122"/>
                <a:ea typeface="宋体" charset="-122"/>
              </a:rPr>
              <a:t>函数值不同</a:t>
            </a:r>
            <a:r>
              <a:rPr lang="zh-CN" altLang="en-US" sz="2400" b="1">
                <a:ea typeface="宋体" charset="-122"/>
              </a:rPr>
              <a:t> ；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400" b="1">
                <a:latin typeface="宋体" charset="-122"/>
                <a:ea typeface="宋体" charset="-122"/>
              </a:rPr>
              <a:t>在输入信号变化瞬间，输出变化</a:t>
            </a:r>
            <a:r>
              <a:rPr lang="zh-CN" altLang="en-US" sz="2400" b="1">
                <a:solidFill>
                  <a:schemeClr val="hlink"/>
                </a:solidFill>
                <a:latin typeface="宋体" charset="-122"/>
                <a:ea typeface="宋体" charset="-122"/>
              </a:rPr>
              <a:t>奇数次</a:t>
            </a:r>
            <a:r>
              <a:rPr lang="zh-CN" altLang="en-US" sz="2400" b="1">
                <a:ea typeface="宋体" charset="-122"/>
              </a:rPr>
              <a:t> 。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zh-CN" altLang="en-US" sz="2400" b="1">
                <a:latin typeface="宋体" charset="-122"/>
                <a:ea typeface="宋体" charset="-122"/>
              </a:rPr>
              <a:t>消除了静态冒险，动态冒险也自然消除。</a:t>
            </a:r>
            <a:r>
              <a:rPr lang="zh-CN" altLang="en-US" sz="2400" b="1">
                <a:ea typeface="宋体" charset="-122"/>
              </a:rPr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D:\AMD.jpg">
            <a:extLst>
              <a:ext uri="{FF2B5EF4-FFF2-40B4-BE49-F238E27FC236}">
                <a16:creationId xmlns:a16="http://schemas.microsoft.com/office/drawing/2014/main" id="{70B1723C-B5A8-4D41-BEA6-9638F4CE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38400"/>
            <a:ext cx="35814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Rectangle 3">
            <a:extLst>
              <a:ext uri="{FF2B5EF4-FFF2-40B4-BE49-F238E27FC236}">
                <a16:creationId xmlns:a16="http://schemas.microsoft.com/office/drawing/2014/main" id="{79189FE7-1233-EF4E-98D5-333A4336D6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 </a:t>
            </a:r>
            <a:r>
              <a:rPr lang="zh-CN" altLang="en-US" sz="3600" b="1"/>
              <a:t>常用的中规模组合电路与应用</a:t>
            </a:r>
          </a:p>
        </p:txBody>
      </p:sp>
      <p:sp>
        <p:nvSpPr>
          <p:cNvPr id="633860" name="Rectangle 4">
            <a:extLst>
              <a:ext uri="{FF2B5EF4-FFF2-40B4-BE49-F238E27FC236}">
                <a16:creationId xmlns:a16="http://schemas.microsoft.com/office/drawing/2014/main" id="{17ABBE68-7682-9B41-8ED2-7A32C90C4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514600"/>
            <a:ext cx="7656513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/>
              <a:t>MSI</a:t>
            </a:r>
            <a:r>
              <a:rPr lang="zh-CN" altLang="en-US" b="1"/>
              <a:t>、</a:t>
            </a:r>
            <a:r>
              <a:rPr lang="en-US" altLang="zh-CN" b="1"/>
              <a:t>LSI</a:t>
            </a:r>
            <a:r>
              <a:rPr lang="zh-CN" altLang="en-US" sz="3200" b="1"/>
              <a:t>的特点</a:t>
            </a:r>
            <a:r>
              <a:rPr lang="zh-CN" altLang="en-US" b="1"/>
              <a:t> </a:t>
            </a:r>
          </a:p>
          <a:p>
            <a:pPr lvl="1" eaLnBrk="1" hangingPunct="1">
              <a:defRPr/>
            </a:pPr>
            <a:r>
              <a:rPr lang="zh-CN" altLang="en-US" b="1">
                <a:latin typeface="宋体" panose="02010600030101010101" pitchFamily="2" charset="-122"/>
              </a:rPr>
              <a:t>通用性、兼容性及扩展功能较强</a:t>
            </a:r>
            <a:r>
              <a:rPr lang="zh-CN" altLang="en-US" b="1"/>
              <a:t> </a:t>
            </a:r>
          </a:p>
          <a:p>
            <a:pPr lvl="1" eaLnBrk="1" hangingPunct="1">
              <a:defRPr/>
            </a:pPr>
            <a:r>
              <a:rPr lang="zh-CN" altLang="en-US" b="1">
                <a:latin typeface="宋体" panose="02010600030101010101" pitchFamily="2" charset="-122"/>
              </a:rPr>
              <a:t>外接元件少，可靠性高，体积小，功耗低，使用方便</a:t>
            </a:r>
            <a:r>
              <a:rPr lang="zh-CN" altLang="en-US" b="1"/>
              <a:t> </a:t>
            </a:r>
          </a:p>
          <a:p>
            <a:pPr lvl="1" eaLnBrk="1" hangingPunct="1">
              <a:defRPr/>
            </a:pPr>
            <a:r>
              <a:rPr lang="zh-CN" altLang="en-US" b="1">
                <a:latin typeface="宋体" panose="02010600030101010101" pitchFamily="2" charset="-122"/>
              </a:rPr>
              <a:t>标准化封装，注重外部功能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sz="3200" b="1"/>
              <a:t>学习方法</a:t>
            </a:r>
          </a:p>
          <a:p>
            <a:pPr lvl="1" eaLnBrk="1" hangingPunct="1">
              <a:defRPr/>
            </a:pPr>
            <a:r>
              <a:rPr lang="zh-CN" altLang="en-US" b="1"/>
              <a:t>理解器件功能表的含义</a:t>
            </a:r>
            <a:r>
              <a:rPr lang="en-US" altLang="zh-CN" b="1"/>
              <a:t>.</a:t>
            </a:r>
          </a:p>
          <a:p>
            <a:pPr lvl="1" eaLnBrk="1" hangingPunct="1">
              <a:defRPr/>
            </a:pPr>
            <a:r>
              <a:rPr lang="zh-CN" altLang="en-US" b="1"/>
              <a:t>根据功能表和逻辑符号，</a:t>
            </a:r>
            <a:r>
              <a:rPr lang="zh-CN" altLang="en-US" b="1">
                <a:latin typeface="宋体" panose="02010600030101010101" pitchFamily="2" charset="-122"/>
              </a:rPr>
              <a:t>熟悉器件的功能，</a:t>
            </a:r>
            <a:r>
              <a:rPr lang="zh-CN" altLang="en-US" b="1"/>
              <a:t>正确使用器件</a:t>
            </a:r>
          </a:p>
          <a:p>
            <a:pPr lvl="1" eaLnBrk="1" hangingPunct="1">
              <a:defRPr/>
            </a:pPr>
            <a:r>
              <a:rPr lang="zh-CN" altLang="en-US" b="1">
                <a:latin typeface="宋体" panose="02010600030101010101" pitchFamily="2" charset="-122"/>
              </a:rPr>
              <a:t>会灵活使用，例如</a:t>
            </a:r>
            <a:r>
              <a:rPr lang="zh-CN" altLang="en-US" b="1"/>
              <a:t>器件逻辑功能的扩展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B4B4D03B-5FDA-4040-9D68-FC6898DB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385888"/>
            <a:ext cx="7761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集成电路的发展：      </a:t>
            </a:r>
            <a:r>
              <a:rPr lang="en-US" altLang="zh-CN" sz="2000" b="1">
                <a:solidFill>
                  <a:srgbClr val="006600"/>
                </a:solidFill>
                <a:latin typeface="Times New Roman" charset="0"/>
              </a:rPr>
              <a:t>SSI</a:t>
            </a:r>
            <a:r>
              <a:rPr lang="en-US" altLang="zh-CN" sz="2000" b="1">
                <a:latin typeface="Times New Roman" charset="0"/>
              </a:rPr>
              <a:t>       </a:t>
            </a:r>
            <a:r>
              <a:rPr lang="en-US" altLang="zh-CN" sz="2000" b="1">
                <a:latin typeface="Times New Roman" charset="0"/>
                <a:sym typeface="Wingdings" charset="2"/>
              </a:rPr>
              <a:t>         </a:t>
            </a:r>
            <a:r>
              <a:rPr lang="en-US" altLang="zh-CN" sz="2000" b="1">
                <a:solidFill>
                  <a:schemeClr val="folHlink"/>
                </a:solidFill>
                <a:latin typeface="Times New Roman" charset="0"/>
                <a:sym typeface="Wingdings" charset="2"/>
              </a:rPr>
              <a:t>MSI</a:t>
            </a:r>
            <a:r>
              <a:rPr lang="en-US" altLang="zh-CN" sz="2000" b="1">
                <a:latin typeface="Times New Roman" charset="0"/>
                <a:sym typeface="Wingdings" charset="2"/>
              </a:rPr>
              <a:t>            </a:t>
            </a:r>
            <a:r>
              <a:rPr lang="en-US" altLang="zh-CN" sz="2000" b="1">
                <a:solidFill>
                  <a:schemeClr val="bg2"/>
                </a:solidFill>
                <a:latin typeface="Times New Roman" charset="0"/>
                <a:sym typeface="Wingdings" charset="2"/>
              </a:rPr>
              <a:t>LSI</a:t>
            </a:r>
            <a:r>
              <a:rPr lang="en-US" altLang="zh-CN" sz="2000" b="1">
                <a:latin typeface="Times New Roman" charset="0"/>
                <a:sym typeface="Wingdings" charset="2"/>
              </a:rPr>
              <a:t>            </a:t>
            </a:r>
            <a:r>
              <a:rPr lang="en-US" altLang="zh-CN" sz="2000" b="1">
                <a:solidFill>
                  <a:schemeClr val="tx2"/>
                </a:solidFill>
                <a:latin typeface="Times New Roman" charset="0"/>
                <a:sym typeface="Wingdings" charset="2"/>
              </a:rPr>
              <a:t>VLSI</a:t>
            </a:r>
            <a:endParaRPr lang="en-US" altLang="zh-CN" sz="2000" b="1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83974" name="Text Box 6">
            <a:extLst>
              <a:ext uri="{FF2B5EF4-FFF2-40B4-BE49-F238E27FC236}">
                <a16:creationId xmlns:a16="http://schemas.microsoft.com/office/drawing/2014/main" id="{79DB934C-0F76-FA49-837C-2F35098F3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8" y="1828800"/>
            <a:ext cx="7758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Times New Roman" charset="0"/>
              </a:rPr>
              <a:t>集成度不断提高：   </a:t>
            </a:r>
            <a:r>
              <a:rPr lang="zh-CN" altLang="en-US" sz="2000" b="1">
                <a:solidFill>
                  <a:srgbClr val="006600"/>
                </a:solidFill>
                <a:latin typeface="Times New Roman" charset="0"/>
              </a:rPr>
              <a:t>逻辑门</a:t>
            </a:r>
            <a:r>
              <a:rPr lang="zh-CN" altLang="en-US" sz="2000" b="1">
                <a:latin typeface="Times New Roman" charset="0"/>
              </a:rPr>
              <a:t>    </a:t>
            </a:r>
            <a:r>
              <a:rPr lang="zh-CN" altLang="en-US" sz="2000" b="1">
                <a:latin typeface="Times New Roman" charset="0"/>
                <a:sym typeface="Wingdings" charset="2"/>
              </a:rPr>
              <a:t>    </a:t>
            </a:r>
            <a:r>
              <a:rPr lang="zh-CN" altLang="en-US" sz="2000" b="1">
                <a:solidFill>
                  <a:schemeClr val="folHlink"/>
                </a:solidFill>
                <a:latin typeface="Times New Roman" charset="0"/>
                <a:sym typeface="Wingdings" charset="2"/>
              </a:rPr>
              <a:t>逻辑部件</a:t>
            </a:r>
            <a:r>
              <a:rPr lang="zh-CN" altLang="en-US" sz="2000" b="1">
                <a:latin typeface="Times New Roman" charset="0"/>
                <a:sym typeface="Wingdings" charset="2"/>
              </a:rPr>
              <a:t>       </a:t>
            </a:r>
            <a:r>
              <a:rPr lang="zh-CN" altLang="en-US" sz="2000" b="1">
                <a:solidFill>
                  <a:schemeClr val="bg2"/>
                </a:solidFill>
                <a:latin typeface="Times New Roman" charset="0"/>
                <a:sym typeface="Wingdings" charset="2"/>
              </a:rPr>
              <a:t>子系统</a:t>
            </a:r>
            <a:r>
              <a:rPr lang="zh-CN" altLang="en-US" sz="2000" b="1">
                <a:solidFill>
                  <a:schemeClr val="tx2"/>
                </a:solidFill>
                <a:latin typeface="Times New Roman" charset="0"/>
                <a:sym typeface="Wingdings" charset="2"/>
              </a:rPr>
              <a:t>         系统</a:t>
            </a:r>
            <a:endParaRPr lang="zh-CN" altLang="en-US" sz="2000" b="1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83975" name="Line 7">
            <a:extLst>
              <a:ext uri="{FF2B5EF4-FFF2-40B4-BE49-F238E27FC236}">
                <a16:creationId xmlns:a16="http://schemas.microsoft.com/office/drawing/2014/main" id="{F6CD9E0A-2D49-8A45-B752-5D4B50E9B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362200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3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33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3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33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33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33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3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33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60" grpId="0" build="p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67E3FBB0-5004-9A48-A0C5-A471CEA96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3.5.1 </a:t>
            </a:r>
            <a:r>
              <a:rPr lang="zh-CN" altLang="en-US" sz="3600" b="1"/>
              <a:t>集成数码比较器</a:t>
            </a:r>
            <a:r>
              <a:rPr lang="en-US" altLang="zh-CN" sz="3600" b="1">
                <a:solidFill>
                  <a:schemeClr val="tx1"/>
                </a:solidFill>
              </a:rPr>
              <a:t>74LS85</a:t>
            </a:r>
          </a:p>
        </p:txBody>
      </p:sp>
      <p:sp>
        <p:nvSpPr>
          <p:cNvPr id="634883" name="Rectangle 3">
            <a:extLst>
              <a:ext uri="{FF2B5EF4-FFF2-40B4-BE49-F238E27FC236}">
                <a16:creationId xmlns:a16="http://schemas.microsoft.com/office/drawing/2014/main" id="{153B5918-B45B-5147-A5CB-5371481E1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438400"/>
            <a:ext cx="5294312" cy="3962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2400" b="1">
                <a:solidFill>
                  <a:srgbClr val="006600"/>
                </a:solidFill>
                <a:ea typeface="黑体" charset="-122"/>
              </a:rPr>
              <a:t>逻辑符号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1800" b="1">
                <a:ea typeface="宋体" charset="-122"/>
              </a:rPr>
              <a:t>定义了器件的输入、输出引脚</a:t>
            </a:r>
          </a:p>
          <a:p>
            <a:pPr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2400" b="1">
                <a:solidFill>
                  <a:srgbClr val="006600"/>
                </a:solidFill>
                <a:ea typeface="黑体" charset="-122"/>
              </a:rPr>
              <a:t>功能表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1800" b="1">
                <a:ea typeface="宋体" charset="-122"/>
              </a:rPr>
              <a:t>定义了器件的功能，真值表的一种形式</a:t>
            </a:r>
          </a:p>
          <a:p>
            <a:pPr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2400" b="1">
                <a:solidFill>
                  <a:srgbClr val="006600"/>
                </a:solidFill>
                <a:ea typeface="黑体" charset="-122"/>
              </a:rPr>
              <a:t>逻辑功能描述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1800" b="1">
                <a:ea typeface="宋体" charset="-122"/>
              </a:rPr>
              <a:t>有时需分析器件的内部结构</a:t>
            </a:r>
          </a:p>
          <a:p>
            <a:pPr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2400" b="1">
                <a:solidFill>
                  <a:srgbClr val="006600"/>
                </a:solidFill>
                <a:ea typeface="黑体" charset="-122"/>
              </a:rPr>
              <a:t>器件的应用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1800" b="1">
                <a:ea typeface="宋体" charset="-122"/>
              </a:rPr>
              <a:t>基本逻辑功能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1800" b="1">
                <a:ea typeface="宋体" charset="-122"/>
              </a:rPr>
              <a:t>逻辑功能的扩展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D2C73D5C-BAF5-E54C-BF67-A771D6290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5000"/>
              </a:lnSpc>
              <a:defRPr/>
            </a:pPr>
            <a:r>
              <a:rPr lang="en-US" altLang="zh-CN" sz="2200" b="1">
                <a:solidFill>
                  <a:schemeClr val="hlink"/>
                </a:solidFill>
                <a:latin typeface="Times New Roman" charset="0"/>
              </a:rPr>
              <a:t>       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</a:rPr>
              <a:t>数码比较器</a:t>
            </a:r>
            <a:r>
              <a:rPr lang="zh-CN" altLang="en-US" sz="2200" b="1">
                <a:latin typeface="Times New Roman" charset="0"/>
              </a:rPr>
              <a:t>是对两组同样位数的二进制数进行数值比较的逻辑电路。 </a:t>
            </a:r>
          </a:p>
        </p:txBody>
      </p:sp>
      <p:grpSp>
        <p:nvGrpSpPr>
          <p:cNvPr id="103428" name="Group 5">
            <a:extLst>
              <a:ext uri="{FF2B5EF4-FFF2-40B4-BE49-F238E27FC236}">
                <a16:creationId xmlns:a16="http://schemas.microsoft.com/office/drawing/2014/main" id="{F4CD657F-34CD-984C-9F53-03B1A0628A74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048000"/>
            <a:ext cx="2878138" cy="3124200"/>
            <a:chOff x="912" y="1488"/>
            <a:chExt cx="2255" cy="2448"/>
          </a:xfrm>
        </p:grpSpPr>
        <p:graphicFrame>
          <p:nvGraphicFramePr>
            <p:cNvPr id="103429" name="Object 6">
              <a:extLst>
                <a:ext uri="{FF2B5EF4-FFF2-40B4-BE49-F238E27FC236}">
                  <a16:creationId xmlns:a16="http://schemas.microsoft.com/office/drawing/2014/main" id="{91786235-FF49-B740-885D-EED770532A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488"/>
            <a:ext cx="2255" cy="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6" r:id="rId3" imgW="38366700" imgH="41744900" progId="Visio.Drawing.6">
                    <p:embed/>
                  </p:oleObj>
                </mc:Choice>
                <mc:Fallback>
                  <p:oleObj r:id="rId3" imgW="38366700" imgH="41744900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488"/>
                          <a:ext cx="2255" cy="2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999" name="Text Box 7">
              <a:extLst>
                <a:ext uri="{FF2B5EF4-FFF2-40B4-BE49-F238E27FC236}">
                  <a16:creationId xmlns:a16="http://schemas.microsoft.com/office/drawing/2014/main" id="{E0BA0041-5432-A049-950E-625B27ADE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1636"/>
              <a:ext cx="233" cy="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5000" name="Text Box 8">
              <a:extLst>
                <a:ext uri="{FF2B5EF4-FFF2-40B4-BE49-F238E27FC236}">
                  <a16:creationId xmlns:a16="http://schemas.microsoft.com/office/drawing/2014/main" id="{AE8B766E-6F91-2642-B5D5-0E1964C90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2928"/>
              <a:ext cx="233" cy="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5001" name="Text Box 9">
              <a:extLst>
                <a:ext uri="{FF2B5EF4-FFF2-40B4-BE49-F238E27FC236}">
                  <a16:creationId xmlns:a16="http://schemas.microsoft.com/office/drawing/2014/main" id="{708FBC55-E754-574E-BF31-2FADE656B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2160"/>
              <a:ext cx="233" cy="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0</a:t>
              </a:r>
            </a:p>
          </p:txBody>
        </p:sp>
        <p:sp>
          <p:nvSpPr>
            <p:cNvPr id="85002" name="Text Box 10">
              <a:extLst>
                <a:ext uri="{FF2B5EF4-FFF2-40B4-BE49-F238E27FC236}">
                  <a16:creationId xmlns:a16="http://schemas.microsoft.com/office/drawing/2014/main" id="{D2C18CF1-AA43-8944-990B-69364265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3456"/>
              <a:ext cx="233" cy="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0</a:t>
              </a:r>
            </a:p>
          </p:txBody>
        </p:sp>
        <p:sp>
          <p:nvSpPr>
            <p:cNvPr id="85003" name="Rectangle 11">
              <a:extLst>
                <a:ext uri="{FF2B5EF4-FFF2-40B4-BE49-F238E27FC236}">
                  <a16:creationId xmlns:a16="http://schemas.microsoft.com/office/drawing/2014/main" id="{F7D14011-4608-5446-A268-A60067C3A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92"/>
              <a:ext cx="480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34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4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34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3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7F3C80D-A7D2-A84F-8668-9E4F9FABA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集成数码比较器</a:t>
            </a:r>
            <a:r>
              <a:rPr lang="en-US" altLang="zh-CN" sz="3200" b="1">
                <a:solidFill>
                  <a:schemeClr val="tx1"/>
                </a:solidFill>
              </a:rPr>
              <a:t>74LS85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BBB81D7-D1E9-6943-B6F8-423789085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772400" cy="12192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>
                <a:solidFill>
                  <a:srgbClr val="006600"/>
                </a:solidFill>
                <a:ea typeface="黑体" charset="-122"/>
              </a:rPr>
              <a:t>逻辑符号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7E19469F-F2C9-C541-A3A0-59D30A2DA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763" y="2479675"/>
            <a:ext cx="39512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000" b="1">
                <a:latin typeface="Times New Roman" charset="0"/>
              </a:rPr>
              <a:t>数据输入端：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zh-CN" altLang="en-US" sz="2000" b="1">
                <a:latin typeface="Times New Roman" charset="0"/>
              </a:rPr>
              <a:t>，</a:t>
            </a:r>
            <a:r>
              <a:rPr lang="en-US" altLang="zh-CN" sz="2000" b="1" i="1">
                <a:latin typeface="Times New Roman" charset="0"/>
              </a:rPr>
              <a:t>B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000" b="1">
                <a:latin typeface="Times New Roman" charset="0"/>
              </a:rPr>
              <a:t>    </a:t>
            </a:r>
            <a:r>
              <a:rPr lang="zh-CN" altLang="en-US" sz="2000" b="1">
                <a:latin typeface="Times New Roman" charset="0"/>
              </a:rPr>
              <a:t>输入四位二进制数 ，</a:t>
            </a:r>
            <a:r>
              <a:rPr lang="en-US" altLang="zh-CN" sz="2000" b="1">
                <a:latin typeface="Times New Roman" charset="0"/>
              </a:rPr>
              <a:t>3</a:t>
            </a:r>
            <a:r>
              <a:rPr lang="zh-CN" altLang="en-US" sz="2000" b="1">
                <a:latin typeface="Times New Roman" charset="0"/>
              </a:rPr>
              <a:t>为最高位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A0A5DC91-D928-F441-951D-76CFBD3EC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3444875"/>
            <a:ext cx="3424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000" b="1">
                <a:latin typeface="Times New Roman" charset="0"/>
              </a:rPr>
              <a:t>级联输入端：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&lt;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zh-CN" altLang="en-US" sz="2000" b="1">
                <a:latin typeface="Times New Roman" charset="0"/>
              </a:rPr>
              <a:t>，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=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zh-CN" altLang="en-US" sz="2000" b="1">
                <a:latin typeface="Times New Roman" charset="0"/>
              </a:rPr>
              <a:t>，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&gt;</a:t>
            </a:r>
            <a:r>
              <a:rPr lang="en-US" altLang="zh-CN" sz="2000" b="1" i="1">
                <a:latin typeface="Times New Roman" charset="0"/>
              </a:rPr>
              <a:t>b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000" b="1">
                <a:latin typeface="Times New Roman" charset="0"/>
              </a:rPr>
              <a:t>    </a:t>
            </a:r>
            <a:r>
              <a:rPr lang="zh-CN" altLang="en-US" sz="2000" b="1">
                <a:latin typeface="Times New Roman" charset="0"/>
              </a:rPr>
              <a:t>用于器件功能的扩展</a:t>
            </a: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4E3A1622-850E-6849-A485-302A02A2B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4511675"/>
            <a:ext cx="368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000" b="1">
                <a:latin typeface="Times New Roman" charset="0"/>
              </a:rPr>
              <a:t>数据输出端：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&lt;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zh-CN" altLang="en-US" sz="2000" b="1">
                <a:latin typeface="Times New Roman" charset="0"/>
              </a:rPr>
              <a:t>，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=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zh-CN" altLang="en-US" sz="2000" b="1">
                <a:latin typeface="Times New Roman" charset="0"/>
              </a:rPr>
              <a:t>，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&gt;</a:t>
            </a:r>
            <a:r>
              <a:rPr lang="en-US" altLang="zh-CN" sz="2000" b="1" i="1">
                <a:latin typeface="Times New Roman" charset="0"/>
              </a:rPr>
              <a:t>B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2000" b="1">
                <a:latin typeface="Times New Roman" charset="0"/>
              </a:rPr>
              <a:t>    </a:t>
            </a:r>
            <a:r>
              <a:rPr lang="zh-CN" altLang="en-US" sz="2000" b="1">
                <a:latin typeface="Times New Roman" charset="0"/>
              </a:rPr>
              <a:t>输出比较结果</a:t>
            </a:r>
          </a:p>
        </p:txBody>
      </p:sp>
      <p:grpSp>
        <p:nvGrpSpPr>
          <p:cNvPr id="104454" name="Group 7">
            <a:extLst>
              <a:ext uri="{FF2B5EF4-FFF2-40B4-BE49-F238E27FC236}">
                <a16:creationId xmlns:a16="http://schemas.microsoft.com/office/drawing/2014/main" id="{C3DA7702-DFE1-5546-B035-D3B101EAF7B1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362200"/>
            <a:ext cx="3579813" cy="3886200"/>
            <a:chOff x="912" y="1488"/>
            <a:chExt cx="2255" cy="2448"/>
          </a:xfrm>
        </p:grpSpPr>
        <p:graphicFrame>
          <p:nvGraphicFramePr>
            <p:cNvPr id="104455" name="Object 8">
              <a:extLst>
                <a:ext uri="{FF2B5EF4-FFF2-40B4-BE49-F238E27FC236}">
                  <a16:creationId xmlns:a16="http://schemas.microsoft.com/office/drawing/2014/main" id="{460B9D90-F320-D841-9962-94CF5F9E99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488"/>
            <a:ext cx="2255" cy="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62" r:id="rId3" imgW="38366700" imgH="41744900" progId="Visio.Drawing.6">
                    <p:embed/>
                  </p:oleObj>
                </mc:Choice>
                <mc:Fallback>
                  <p:oleObj r:id="rId3" imgW="38366700" imgH="41744900" progId="Visio.Drawing.6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488"/>
                          <a:ext cx="2255" cy="2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25" name="Text Box 9">
              <a:extLst>
                <a:ext uri="{FF2B5EF4-FFF2-40B4-BE49-F238E27FC236}">
                  <a16:creationId xmlns:a16="http://schemas.microsoft.com/office/drawing/2014/main" id="{7A87A4FA-A86F-514E-AAD5-86D9AA4DF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1636"/>
              <a:ext cx="18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6026" name="Text Box 10">
              <a:extLst>
                <a:ext uri="{FF2B5EF4-FFF2-40B4-BE49-F238E27FC236}">
                  <a16:creationId xmlns:a16="http://schemas.microsoft.com/office/drawing/2014/main" id="{57F543BE-239B-FE44-AC1F-372FE0B6B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2928"/>
              <a:ext cx="18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6027" name="Text Box 11">
              <a:extLst>
                <a:ext uri="{FF2B5EF4-FFF2-40B4-BE49-F238E27FC236}">
                  <a16:creationId xmlns:a16="http://schemas.microsoft.com/office/drawing/2014/main" id="{CE819D7B-261E-A943-A069-CA5B5DA5C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2160"/>
              <a:ext cx="18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0</a:t>
              </a:r>
            </a:p>
          </p:txBody>
        </p:sp>
        <p:sp>
          <p:nvSpPr>
            <p:cNvPr id="86028" name="Text Box 12">
              <a:extLst>
                <a:ext uri="{FF2B5EF4-FFF2-40B4-BE49-F238E27FC236}">
                  <a16:creationId xmlns:a16="http://schemas.microsoft.com/office/drawing/2014/main" id="{8BD0A8B9-3DA9-BE4F-A1C8-B62C50295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3456"/>
              <a:ext cx="18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0</a:t>
              </a:r>
            </a:p>
          </p:txBody>
        </p:sp>
        <p:sp>
          <p:nvSpPr>
            <p:cNvPr id="86029" name="Rectangle 13">
              <a:extLst>
                <a:ext uri="{FF2B5EF4-FFF2-40B4-BE49-F238E27FC236}">
                  <a16:creationId xmlns:a16="http://schemas.microsoft.com/office/drawing/2014/main" id="{69162867-C8DB-DB46-B8AC-3EEB8788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92"/>
              <a:ext cx="480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1FD0D16A-96F7-4D43-8735-D7F8D7A1A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集成数码比较器</a:t>
            </a:r>
            <a:r>
              <a:rPr lang="en-US" altLang="zh-CN" sz="3200" b="1">
                <a:solidFill>
                  <a:schemeClr val="tx1"/>
                </a:solidFill>
              </a:rPr>
              <a:t>74LS85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A9597F2F-EDB6-B54D-B407-0140562CE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772400" cy="12192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>
                <a:solidFill>
                  <a:srgbClr val="006600"/>
                </a:solidFill>
                <a:ea typeface="黑体" charset="-122"/>
              </a:rPr>
              <a:t>功能表</a:t>
            </a: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1A587EEC-E8E8-EB4E-A053-7F348BAC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6963"/>
            <a:ext cx="8742363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5476" name="Group 5">
            <a:extLst>
              <a:ext uri="{FF2B5EF4-FFF2-40B4-BE49-F238E27FC236}">
                <a16:creationId xmlns:a16="http://schemas.microsoft.com/office/drawing/2014/main" id="{C9EC19CC-B6DE-7843-95F9-DAB243D3C5B6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14300"/>
            <a:ext cx="2590800" cy="2247900"/>
            <a:chOff x="4050" y="72"/>
            <a:chExt cx="1614" cy="1752"/>
          </a:xfrm>
        </p:grpSpPr>
        <p:graphicFrame>
          <p:nvGraphicFramePr>
            <p:cNvPr id="105478" name="Object 6">
              <a:extLst>
                <a:ext uri="{FF2B5EF4-FFF2-40B4-BE49-F238E27FC236}">
                  <a16:creationId xmlns:a16="http://schemas.microsoft.com/office/drawing/2014/main" id="{BEA5C5B5-FCEE-AE4D-9E42-20B62DE5A7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0" y="72"/>
            <a:ext cx="1614" cy="1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81" r:id="rId4" imgW="38366700" imgH="41744900" progId="Visio.Drawing.6">
                    <p:embed/>
                  </p:oleObj>
                </mc:Choice>
                <mc:Fallback>
                  <p:oleObj r:id="rId4" imgW="38366700" imgH="41744900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0" y="72"/>
                          <a:ext cx="1614" cy="17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EDCA1C15-E9C9-0748-9891-916B66EB2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680"/>
              <a:ext cx="432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05477" name="文本框 1">
            <a:extLst>
              <a:ext uri="{FF2B5EF4-FFF2-40B4-BE49-F238E27FC236}">
                <a16:creationId xmlns:a16="http://schemas.microsoft.com/office/drawing/2014/main" id="{B6DA0D48-4C83-5147-89C5-43178B731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6300" y="3038475"/>
            <a:ext cx="415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000">
                <a:latin typeface="Tahoma" panose="020B0604030504040204" pitchFamily="34" charset="0"/>
                <a:ea typeface="宋体" panose="02010600030101010101" pitchFamily="2" charset="-122"/>
              </a:rPr>
              <a:t>a&gt;b</a:t>
            </a:r>
            <a:endParaRPr lang="zh-CN" altLang="en-US" sz="1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28B9C35-14FF-9242-81FB-3C0266C26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 dirty="0"/>
              <a:t>集成数码比较器</a:t>
            </a:r>
            <a:r>
              <a:rPr lang="en-US" altLang="zh-CN" sz="3200" b="1" dirty="0">
                <a:solidFill>
                  <a:schemeClr val="tx1"/>
                </a:solidFill>
              </a:rPr>
              <a:t>74LS85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EFF7BD60-0356-2645-A05E-9ABE9371B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046912" cy="2667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>
                <a:solidFill>
                  <a:srgbClr val="006600"/>
                </a:solidFill>
                <a:ea typeface="黑体" panose="02010609060101010101" pitchFamily="49" charset="-122"/>
              </a:rPr>
              <a:t>逻辑功能描述</a:t>
            </a:r>
          </a:p>
          <a:p>
            <a:pPr lvl="1" eaLnBrk="1" hangingPunct="1">
              <a:defRPr/>
            </a:pPr>
            <a:r>
              <a:rPr lang="zh-CN" altLang="en-US" b="1"/>
              <a:t>四位比较器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/>
              <a:t>    </a:t>
            </a:r>
            <a:r>
              <a:rPr lang="en-US" altLang="zh-CN" b="1" i="1"/>
              <a:t>G</a:t>
            </a:r>
            <a:r>
              <a:rPr lang="en-US" altLang="zh-CN" b="1"/>
              <a:t>' = </a:t>
            </a:r>
            <a:r>
              <a:rPr lang="en-US" altLang="zh-CN" b="1" i="1"/>
              <a:t>S</a:t>
            </a:r>
            <a:r>
              <a:rPr lang="en-US" altLang="zh-CN" b="1"/>
              <a:t>' = 0 </a:t>
            </a:r>
            <a:r>
              <a:rPr lang="en-US" altLang="zh-CN" b="1">
                <a:solidFill>
                  <a:srgbClr val="006600"/>
                </a:solidFill>
              </a:rPr>
              <a:t> </a:t>
            </a:r>
            <a:r>
              <a:rPr lang="zh-CN" altLang="en-US" b="1">
                <a:solidFill>
                  <a:srgbClr val="006600"/>
                </a:solidFill>
              </a:rPr>
              <a:t>，</a:t>
            </a:r>
            <a:r>
              <a:rPr lang="en-US" altLang="zh-CN" b="1" i="1">
                <a:solidFill>
                  <a:srgbClr val="006600"/>
                </a:solidFill>
              </a:rPr>
              <a:t>E</a:t>
            </a:r>
            <a:r>
              <a:rPr lang="en-US" altLang="zh-CN" b="1">
                <a:solidFill>
                  <a:srgbClr val="006600"/>
                </a:solidFill>
              </a:rPr>
              <a:t>'=1</a:t>
            </a:r>
          </a:p>
          <a:p>
            <a:pPr lvl="1" eaLnBrk="1" hangingPunct="1">
              <a:defRPr/>
            </a:pPr>
            <a:r>
              <a:rPr lang="zh-CN" altLang="en-US" b="1"/>
              <a:t>五位比较器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zh-CN" altLang="en-US" sz="1000" b="1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/>
              <a:t>     此时，将 </a:t>
            </a:r>
            <a:r>
              <a:rPr lang="en-US" altLang="zh-CN" b="1" i="1"/>
              <a:t>G'</a:t>
            </a:r>
            <a:r>
              <a:rPr lang="en-US" altLang="zh-CN" b="1"/>
              <a:t> </a:t>
            </a:r>
            <a:r>
              <a:rPr lang="zh-CN" altLang="en-US" b="1"/>
              <a:t>和 </a:t>
            </a:r>
            <a:r>
              <a:rPr lang="en-US" altLang="zh-CN" b="1" i="1"/>
              <a:t>S'</a:t>
            </a:r>
            <a:r>
              <a:rPr lang="en-US" altLang="zh-CN" b="1"/>
              <a:t> </a:t>
            </a:r>
            <a:r>
              <a:rPr lang="zh-CN" altLang="en-US" b="1"/>
              <a:t>作为最低位比较输入端，</a:t>
            </a:r>
            <a:r>
              <a:rPr lang="en-US" altLang="zh-CN" b="1" i="1"/>
              <a:t>E</a:t>
            </a:r>
            <a:r>
              <a:rPr lang="en-US" altLang="zh-CN"/>
              <a:t>'</a:t>
            </a:r>
            <a:r>
              <a:rPr lang="en-US" altLang="zh-CN" b="1"/>
              <a:t> </a:t>
            </a:r>
            <a:r>
              <a:rPr lang="zh-CN" altLang="en-US" b="1"/>
              <a:t>接地。</a:t>
            </a:r>
            <a:endParaRPr lang="zh-CN" altLang="en-US" b="1">
              <a:solidFill>
                <a:srgbClr val="FF6600"/>
              </a:solidFill>
            </a:endParaRPr>
          </a:p>
        </p:txBody>
      </p:sp>
      <p:graphicFrame>
        <p:nvGraphicFramePr>
          <p:cNvPr id="106499" name="Object 4">
            <a:extLst>
              <a:ext uri="{FF2B5EF4-FFF2-40B4-BE49-F238E27FC236}">
                <a16:creationId xmlns:a16="http://schemas.microsoft.com/office/drawing/2014/main" id="{E7832D19-ED6B-004E-8732-78FC1848E6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8550" y="2971800"/>
          <a:ext cx="415131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0" name="公式" r:id="rId3" imgW="45059600" imgH="5270500" progId="Equation.3">
                  <p:embed/>
                </p:oleObj>
              </mc:Choice>
              <mc:Fallback>
                <p:oleObj name="公式" r:id="rId3" imgW="450596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0" y="2971800"/>
                        <a:ext cx="415131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500" name="Group 5">
            <a:extLst>
              <a:ext uri="{FF2B5EF4-FFF2-40B4-BE49-F238E27FC236}">
                <a16:creationId xmlns:a16="http://schemas.microsoft.com/office/drawing/2014/main" id="{30A285DF-DDF1-E54D-956C-C095BBDBD0FC}"/>
              </a:ext>
            </a:extLst>
          </p:cNvPr>
          <p:cNvGrpSpPr>
            <a:grpSpLocks/>
          </p:cNvGrpSpPr>
          <p:nvPr/>
        </p:nvGrpSpPr>
        <p:grpSpPr bwMode="auto">
          <a:xfrm>
            <a:off x="6429375" y="114300"/>
            <a:ext cx="2562225" cy="2781300"/>
            <a:chOff x="4050" y="72"/>
            <a:chExt cx="1614" cy="1752"/>
          </a:xfrm>
        </p:grpSpPr>
        <p:graphicFrame>
          <p:nvGraphicFramePr>
            <p:cNvPr id="106506" name="Object 6">
              <a:extLst>
                <a:ext uri="{FF2B5EF4-FFF2-40B4-BE49-F238E27FC236}">
                  <a16:creationId xmlns:a16="http://schemas.microsoft.com/office/drawing/2014/main" id="{0897C37F-FB13-7F49-A067-18B3DC1587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0" y="72"/>
            <a:ext cx="1614" cy="1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11" r:id="rId5" imgW="38366700" imgH="41744900" progId="Visio.Drawing.6">
                    <p:embed/>
                  </p:oleObj>
                </mc:Choice>
                <mc:Fallback>
                  <p:oleObj r:id="rId5" imgW="38366700" imgH="41744900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0" y="72"/>
                          <a:ext cx="1614" cy="17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76" name="Rectangle 7">
              <a:extLst>
                <a:ext uri="{FF2B5EF4-FFF2-40B4-BE49-F238E27FC236}">
                  <a16:creationId xmlns:a16="http://schemas.microsoft.com/office/drawing/2014/main" id="{CEC2742D-7247-9342-9024-C13DC972A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680"/>
              <a:ext cx="432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88070" name="Rectangle 8">
            <a:extLst>
              <a:ext uri="{FF2B5EF4-FFF2-40B4-BE49-F238E27FC236}">
                <a16:creationId xmlns:a16="http://schemas.microsoft.com/office/drawing/2014/main" id="{3C3BC78A-8807-9742-A9CC-604387E34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04800"/>
            <a:ext cx="7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8071" name="Rectangle 9">
            <a:extLst>
              <a:ext uri="{FF2B5EF4-FFF2-40B4-BE49-F238E27FC236}">
                <a16:creationId xmlns:a16="http://schemas.microsoft.com/office/drawing/2014/main" id="{93A946B9-DB70-DA41-A4A8-877A642A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828800"/>
            <a:ext cx="7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37962" name="Rectangle 10">
            <a:extLst>
              <a:ext uri="{FF2B5EF4-FFF2-40B4-BE49-F238E27FC236}">
                <a16:creationId xmlns:a16="http://schemas.microsoft.com/office/drawing/2014/main" id="{7747823B-52B4-4A45-9FAE-C95AC29D7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495800"/>
            <a:ext cx="36576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50000"/>
              </a:spcBef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None/>
              <a:defRPr/>
            </a:pPr>
            <a:r>
              <a:rPr lang="en-US" altLang="zh-CN" sz="2000" b="1">
                <a:latin typeface="Times New Roman" charset="0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latin typeface="Times New Roman" charset="0"/>
              </a:rPr>
              <a:t>问题：此时能否表示</a:t>
            </a:r>
            <a:r>
              <a:rPr lang="zh-CN" altLang="en-US" sz="2000" b="1" i="1">
                <a:solidFill>
                  <a:schemeClr val="hlink"/>
                </a:solidFill>
                <a:latin typeface="Times New Roman" charset="0"/>
              </a:rPr>
              <a:t> </a:t>
            </a:r>
            <a:r>
              <a:rPr lang="en-US" altLang="zh-CN" sz="2000" b="1" i="1">
                <a:solidFill>
                  <a:schemeClr val="hlink"/>
                </a:solidFill>
                <a:latin typeface="Times New Roman" charset="0"/>
              </a:rPr>
              <a:t>A</a:t>
            </a:r>
            <a:r>
              <a:rPr lang="zh-CN" altLang="en-US" sz="2000" b="1">
                <a:solidFill>
                  <a:schemeClr val="hlink"/>
                </a:solidFill>
                <a:latin typeface="Times New Roman" charset="0"/>
              </a:rPr>
              <a:t>＝</a:t>
            </a:r>
            <a:r>
              <a:rPr lang="en-US" altLang="zh-CN" sz="2000" b="1" i="1">
                <a:solidFill>
                  <a:schemeClr val="hlink"/>
                </a:solidFill>
                <a:latin typeface="Times New Roman" charset="0"/>
              </a:rPr>
              <a:t>B</a:t>
            </a:r>
            <a:r>
              <a:rPr lang="en-US" altLang="zh-CN" sz="2000" b="1">
                <a:solidFill>
                  <a:schemeClr val="hlink"/>
                </a:solidFill>
                <a:latin typeface="Times New Roman" charset="0"/>
              </a:rPr>
              <a:t> </a:t>
            </a:r>
            <a:r>
              <a:rPr lang="zh-CN" altLang="en-US" sz="2000" b="1">
                <a:solidFill>
                  <a:schemeClr val="hlink"/>
                </a:solidFill>
                <a:latin typeface="Times New Roman" charset="0"/>
              </a:rPr>
              <a:t>？</a:t>
            </a:r>
          </a:p>
          <a:p>
            <a:pPr algn="l" eaLnBrk="1" hangingPunct="1">
              <a:lnSpc>
                <a:spcPct val="120000"/>
              </a:lnSpc>
              <a:spcBef>
                <a:spcPct val="50000"/>
              </a:spcBef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None/>
              <a:defRPr/>
            </a:pPr>
            <a:r>
              <a:rPr lang="zh-CN" altLang="en-US" sz="2000" b="1">
                <a:solidFill>
                  <a:schemeClr val="hlink"/>
                </a:solidFill>
                <a:latin typeface="Times New Roman" charset="0"/>
              </a:rPr>
              <a:t>             </a:t>
            </a:r>
            <a:r>
              <a:rPr lang="zh-CN" altLang="en-US" sz="2000" b="1">
                <a:solidFill>
                  <a:srgbClr val="FF6600"/>
                </a:solidFill>
                <a:latin typeface="Times New Roman" charset="0"/>
              </a:rPr>
              <a:t>如何构成</a:t>
            </a:r>
            <a:r>
              <a:rPr lang="en-US" altLang="zh-CN" sz="2000" b="1">
                <a:solidFill>
                  <a:srgbClr val="FF6600"/>
                </a:solidFill>
                <a:latin typeface="Times New Roman" charset="0"/>
              </a:rPr>
              <a:t>8</a:t>
            </a:r>
            <a:r>
              <a:rPr lang="zh-CN" altLang="en-US" sz="2000" b="1">
                <a:solidFill>
                  <a:srgbClr val="FF6600"/>
                </a:solidFill>
                <a:latin typeface="Times New Roman" charset="0"/>
              </a:rPr>
              <a:t>位比较器？</a:t>
            </a:r>
          </a:p>
          <a:p>
            <a:pPr algn="l" eaLnBrk="1" hangingPunct="1">
              <a:lnSpc>
                <a:spcPct val="120000"/>
              </a:lnSpc>
              <a:spcBef>
                <a:spcPct val="50000"/>
              </a:spcBef>
              <a:spcAft>
                <a:spcPct val="20000"/>
              </a:spcAft>
              <a:buClr>
                <a:srgbClr val="006600"/>
              </a:buClr>
              <a:buSzPct val="55000"/>
              <a:buFont typeface="Wingdings" charset="2"/>
              <a:buNone/>
              <a:defRPr/>
            </a:pPr>
            <a:r>
              <a:rPr lang="zh-CN" altLang="en-US" sz="2000" b="1">
                <a:solidFill>
                  <a:srgbClr val="FF6600"/>
                </a:solidFill>
                <a:latin typeface="Times New Roman" charset="0"/>
              </a:rPr>
              <a:t>             如何构成</a:t>
            </a:r>
            <a:r>
              <a:rPr lang="en-US" altLang="zh-CN" sz="2000" b="1">
                <a:solidFill>
                  <a:srgbClr val="FF6600"/>
                </a:solidFill>
                <a:latin typeface="Times New Roman" charset="0"/>
              </a:rPr>
              <a:t>24</a:t>
            </a:r>
            <a:r>
              <a:rPr lang="zh-CN" altLang="en-US" sz="2000" b="1">
                <a:solidFill>
                  <a:srgbClr val="FF6600"/>
                </a:solidFill>
                <a:latin typeface="Times New Roman" charset="0"/>
              </a:rPr>
              <a:t>位比较器？</a:t>
            </a:r>
          </a:p>
        </p:txBody>
      </p:sp>
      <p:pic>
        <p:nvPicPr>
          <p:cNvPr id="88073" name="Picture 11">
            <a:extLst>
              <a:ext uri="{FF2B5EF4-FFF2-40B4-BE49-F238E27FC236}">
                <a16:creationId xmlns:a16="http://schemas.microsoft.com/office/drawing/2014/main" id="{D78D10F1-72FA-EB43-8E1A-A8BEE247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14800"/>
            <a:ext cx="5237163" cy="249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7964" name="Rectangle 12">
            <a:extLst>
              <a:ext uri="{FF2B5EF4-FFF2-40B4-BE49-F238E27FC236}">
                <a16:creationId xmlns:a16="http://schemas.microsoft.com/office/drawing/2014/main" id="{7E37C525-9C21-1844-AC39-C2B295C8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638" y="6430963"/>
            <a:ext cx="5186362" cy="1381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7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7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62" grpId="0" autoUpdateAnimBg="0"/>
      <p:bldP spid="63796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43B4F145-58ED-C548-B55F-088312044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集成数码比较器</a:t>
            </a:r>
            <a:r>
              <a:rPr lang="en-US" altLang="zh-CN" sz="3200" b="1">
                <a:solidFill>
                  <a:schemeClr val="tx1"/>
                </a:solidFill>
              </a:rPr>
              <a:t>74LS85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13E51F6-56FC-F44E-9DC0-11FAEE36D5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4837112" cy="7620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zh-CN" altLang="en-US" b="1">
                <a:solidFill>
                  <a:srgbClr val="006600"/>
                </a:solidFill>
                <a:ea typeface="黑体" charset="-122"/>
              </a:rPr>
              <a:t>器件的应用</a:t>
            </a:r>
            <a:endParaRPr lang="zh-CN" altLang="en-US" b="1">
              <a:ea typeface="黑体" charset="-122"/>
            </a:endParaRP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4CA42A34-6EA8-2A4C-9C85-C3B7E8A69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927725"/>
            <a:ext cx="3325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000" b="1">
                <a:latin typeface="宋体" charset="-122"/>
              </a:rPr>
              <a:t>串行级联构成的</a:t>
            </a:r>
            <a:r>
              <a:rPr lang="zh-CN" altLang="en-US" sz="2000" b="1">
                <a:solidFill>
                  <a:srgbClr val="000000"/>
                </a:solidFill>
                <a:latin typeface="宋体" charset="-122"/>
              </a:rPr>
              <a:t>八位比较器</a:t>
            </a:r>
            <a:r>
              <a:rPr lang="zh-CN" altLang="en-US" sz="2000" b="1"/>
              <a:t> </a:t>
            </a:r>
          </a:p>
        </p:txBody>
      </p:sp>
      <p:grpSp>
        <p:nvGrpSpPr>
          <p:cNvPr id="107524" name="Group 5">
            <a:extLst>
              <a:ext uri="{FF2B5EF4-FFF2-40B4-BE49-F238E27FC236}">
                <a16:creationId xmlns:a16="http://schemas.microsoft.com/office/drawing/2014/main" id="{6F73BA64-4BC9-324F-9EC3-77B42808E1C5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133600"/>
            <a:ext cx="7772400" cy="3581400"/>
            <a:chOff x="528" y="1344"/>
            <a:chExt cx="5088" cy="2394"/>
          </a:xfrm>
        </p:grpSpPr>
        <p:graphicFrame>
          <p:nvGraphicFramePr>
            <p:cNvPr id="107525" name="Object 6">
              <a:extLst>
                <a:ext uri="{FF2B5EF4-FFF2-40B4-BE49-F238E27FC236}">
                  <a16:creationId xmlns:a16="http://schemas.microsoft.com/office/drawing/2014/main" id="{3B70B825-E4CA-0945-BEB4-1464910139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1344"/>
            <a:ext cx="5088" cy="2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33" r:id="rId3" imgW="103085900" imgH="45542200" progId="Visio.Drawing.6">
                    <p:embed/>
                  </p:oleObj>
                </mc:Choice>
                <mc:Fallback>
                  <p:oleObj r:id="rId3" imgW="103085900" imgH="45542200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344"/>
                          <a:ext cx="5088" cy="2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095" name="Text Box 7">
              <a:extLst>
                <a:ext uri="{FF2B5EF4-FFF2-40B4-BE49-F238E27FC236}">
                  <a16:creationId xmlns:a16="http://schemas.microsoft.com/office/drawing/2014/main" id="{E6C1DDDE-8080-CC44-A5DC-6B763F456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784"/>
              <a:ext cx="194" cy="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0</a:t>
              </a:r>
            </a:p>
          </p:txBody>
        </p:sp>
        <p:sp>
          <p:nvSpPr>
            <p:cNvPr id="89096" name="Text Box 8">
              <a:extLst>
                <a:ext uri="{FF2B5EF4-FFF2-40B4-BE49-F238E27FC236}">
                  <a16:creationId xmlns:a16="http://schemas.microsoft.com/office/drawing/2014/main" id="{D7474A8E-E732-C64C-A272-2258DAA87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31"/>
              <a:ext cx="194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defRPr/>
              </a:pPr>
              <a:r>
                <a:rPr lang="en-US" altLang="zh-CN" sz="1400" b="1"/>
                <a:t>0</a:t>
              </a:r>
            </a:p>
            <a:p>
              <a:pPr algn="l" eaLnBrk="1" hangingPunct="1">
                <a:lnSpc>
                  <a:spcPct val="130000"/>
                </a:lnSpc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9097" name="Text Box 9">
              <a:extLst>
                <a:ext uri="{FF2B5EF4-FFF2-40B4-BE49-F238E27FC236}">
                  <a16:creationId xmlns:a16="http://schemas.microsoft.com/office/drawing/2014/main" id="{263C226D-EF17-F94A-8A26-9896F092A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488"/>
              <a:ext cx="194" cy="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9098" name="Text Box 10">
              <a:extLst>
                <a:ext uri="{FF2B5EF4-FFF2-40B4-BE49-F238E27FC236}">
                  <a16:creationId xmlns:a16="http://schemas.microsoft.com/office/drawing/2014/main" id="{CBE154EB-621A-ED48-9843-1C9E33E69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7" y="2784"/>
              <a:ext cx="194" cy="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0</a:t>
              </a:r>
            </a:p>
          </p:txBody>
        </p:sp>
        <p:sp>
          <p:nvSpPr>
            <p:cNvPr id="89099" name="Text Box 11">
              <a:extLst>
                <a:ext uri="{FF2B5EF4-FFF2-40B4-BE49-F238E27FC236}">
                  <a16:creationId xmlns:a16="http://schemas.microsoft.com/office/drawing/2014/main" id="{EF55D450-7567-6141-8485-E8A237A90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7" y="2031"/>
              <a:ext cx="194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defRPr/>
              </a:pPr>
              <a:r>
                <a:rPr lang="en-US" altLang="zh-CN" sz="1400" b="1"/>
                <a:t>0</a:t>
              </a:r>
            </a:p>
            <a:p>
              <a:pPr algn="l" eaLnBrk="1" hangingPunct="1">
                <a:lnSpc>
                  <a:spcPct val="130000"/>
                </a:lnSpc>
                <a:defRPr/>
              </a:pPr>
              <a:r>
                <a:rPr lang="en-US" altLang="zh-CN" sz="1400" b="1"/>
                <a:t>3</a:t>
              </a:r>
            </a:p>
          </p:txBody>
        </p:sp>
        <p:sp>
          <p:nvSpPr>
            <p:cNvPr id="89100" name="Text Box 12">
              <a:extLst>
                <a:ext uri="{FF2B5EF4-FFF2-40B4-BE49-F238E27FC236}">
                  <a16:creationId xmlns:a16="http://schemas.microsoft.com/office/drawing/2014/main" id="{D692E865-E33F-FB49-811A-6FD7822D1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7" y="1488"/>
              <a:ext cx="194" cy="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400" b="1"/>
                <a:t>3</a:t>
              </a: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236E554-4C30-2149-893D-00D06FBB3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集成数码比较器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1E9B00AD-32A0-A247-86FB-BD58684E3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3922713" cy="1905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b="1">
                <a:solidFill>
                  <a:srgbClr val="006600"/>
                </a:solidFill>
                <a:ea typeface="黑体" charset="-122"/>
              </a:rPr>
              <a:t>器件的应用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Char char="n"/>
              <a:defRPr/>
            </a:pPr>
            <a:r>
              <a:rPr lang="zh-CN" altLang="en-US" sz="2200" b="1">
                <a:ea typeface="宋体" charset="-122"/>
              </a:rPr>
              <a:t>二十四位比较器 </a:t>
            </a:r>
          </a:p>
          <a:p>
            <a:pPr lvl="1" eaLnBrk="1" hangingPunct="1">
              <a:buFont typeface="Wingdings" charset="2"/>
              <a:buNone/>
              <a:defRPr/>
            </a:pPr>
            <a:r>
              <a:rPr lang="zh-CN" altLang="en-US" sz="2200" b="1">
                <a:solidFill>
                  <a:srgbClr val="000000"/>
                </a:solidFill>
                <a:latin typeface="宋体" charset="-122"/>
                <a:ea typeface="宋体" charset="-122"/>
              </a:rPr>
              <a:t>  并</a:t>
            </a:r>
            <a:r>
              <a:rPr lang="zh-CN" altLang="en-US" sz="2200" b="1">
                <a:latin typeface="宋体" charset="-122"/>
                <a:ea typeface="宋体" charset="-122"/>
              </a:rPr>
              <a:t>行级联构成的</a:t>
            </a:r>
            <a:r>
              <a:rPr lang="zh-CN" altLang="en-US" sz="2200" b="1">
                <a:solidFill>
                  <a:srgbClr val="000000"/>
                </a:solidFill>
                <a:latin typeface="宋体" charset="-122"/>
                <a:ea typeface="宋体" charset="-122"/>
              </a:rPr>
              <a:t>二十四位比较器</a:t>
            </a:r>
            <a:r>
              <a:rPr lang="zh-CN" altLang="en-US" sz="2200" b="1">
                <a:ea typeface="宋体" charset="-122"/>
              </a:rPr>
              <a:t> </a:t>
            </a: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205C6BD0-06FD-8C4D-B818-299EB877B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3614738"/>
            <a:ext cx="3521075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并行级联的特点是速度快</a:t>
            </a: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只需经两级芯片的延迟就可得到输出。</a:t>
            </a:r>
            <a:r>
              <a:rPr lang="zh-CN" altLang="en-US" sz="22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108548" name="Group 5">
            <a:extLst>
              <a:ext uri="{FF2B5EF4-FFF2-40B4-BE49-F238E27FC236}">
                <a16:creationId xmlns:a16="http://schemas.microsoft.com/office/drawing/2014/main" id="{3DEB94BA-956D-EE42-8724-6511EE47871E}"/>
              </a:ext>
            </a:extLst>
          </p:cNvPr>
          <p:cNvGrpSpPr>
            <a:grpSpLocks/>
          </p:cNvGrpSpPr>
          <p:nvPr/>
        </p:nvGrpSpPr>
        <p:grpSpPr bwMode="auto">
          <a:xfrm>
            <a:off x="4902200" y="304800"/>
            <a:ext cx="4165600" cy="6248400"/>
            <a:chOff x="3200" y="144"/>
            <a:chExt cx="2464" cy="3696"/>
          </a:xfrm>
        </p:grpSpPr>
        <p:sp>
          <p:nvSpPr>
            <p:cNvPr id="90118" name="Rectangle 6">
              <a:extLst>
                <a:ext uri="{FF2B5EF4-FFF2-40B4-BE49-F238E27FC236}">
                  <a16:creationId xmlns:a16="http://schemas.microsoft.com/office/drawing/2014/main" id="{162375CA-F29C-E14C-A0D8-B95588521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072"/>
              <a:ext cx="480" cy="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graphicFrame>
          <p:nvGraphicFramePr>
            <p:cNvPr id="108550" name="Object 7">
              <a:extLst>
                <a:ext uri="{FF2B5EF4-FFF2-40B4-BE49-F238E27FC236}">
                  <a16:creationId xmlns:a16="http://schemas.microsoft.com/office/drawing/2014/main" id="{83050AF6-0198-E44D-A52A-F53C6B22B6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0" y="144"/>
            <a:ext cx="2464" cy="3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54" r:id="rId3" imgW="37007800" imgH="51955700" progId="Visio.Drawing.6">
                    <p:embed/>
                  </p:oleObj>
                </mc:Choice>
                <mc:Fallback>
                  <p:oleObj r:id="rId3" imgW="37007800" imgH="51955700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0" y="144"/>
                          <a:ext cx="2464" cy="3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20" name="Text Box 8">
              <a:extLst>
                <a:ext uri="{FF2B5EF4-FFF2-40B4-BE49-F238E27FC236}">
                  <a16:creationId xmlns:a16="http://schemas.microsoft.com/office/drawing/2014/main" id="{BDFBF4F9-3096-A440-954E-E6091A180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" y="1296"/>
              <a:ext cx="289" cy="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>
                  <a:latin typeface="Times New Roman" charset="0"/>
                </a:rPr>
                <a:t>…</a:t>
              </a:r>
              <a:endParaRPr lang="en-US" altLang="zh-CN" sz="2000"/>
            </a:p>
          </p:txBody>
        </p:sp>
        <p:sp>
          <p:nvSpPr>
            <p:cNvPr id="90121" name="Text Box 9">
              <a:extLst>
                <a:ext uri="{FF2B5EF4-FFF2-40B4-BE49-F238E27FC236}">
                  <a16:creationId xmlns:a16="http://schemas.microsoft.com/office/drawing/2014/main" id="{3CA4A468-96E7-2A48-B9B8-E90EA6A48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4" y="1804"/>
              <a:ext cx="30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2100">
                  <a:latin typeface="Times New Roman" charset="0"/>
                </a:rPr>
                <a:t>…</a:t>
              </a:r>
              <a:endParaRPr lang="en-US" altLang="zh-CN" sz="2100"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482D027F-514D-2447-912E-5EF50C98E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b="1"/>
              <a:t>集成数码比较器</a:t>
            </a:r>
            <a:r>
              <a:rPr lang="en-US" altLang="zh-CN" sz="3200" b="1">
                <a:solidFill>
                  <a:schemeClr val="tx1"/>
                </a:solidFill>
              </a:rPr>
              <a:t>74LS85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96A3FE68-B4E3-1E4F-8C93-5631B7BD1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11275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ea typeface="宋体" panose="02010600030101010101" pitchFamily="2" charset="-122"/>
              </a:rPr>
              <a:t>[</a:t>
            </a:r>
            <a:r>
              <a:rPr lang="zh-CN" altLang="en-US" sz="2000" b="1">
                <a:ea typeface="宋体" panose="02010600030101010101" pitchFamily="2" charset="-122"/>
              </a:rPr>
              <a:t>例</a:t>
            </a:r>
            <a:r>
              <a:rPr lang="en-US" altLang="zh-CN" sz="2000" b="1">
                <a:ea typeface="宋体" panose="02010600030101010101" pitchFamily="2" charset="-122"/>
              </a:rPr>
              <a:t>] </a:t>
            </a:r>
            <a:r>
              <a:rPr lang="zh-CN" altLang="en-US" sz="2000" b="1">
                <a:ea typeface="宋体" panose="02010600030101010101" pitchFamily="2" charset="-122"/>
              </a:rPr>
              <a:t>用数码比较器设计一个一位</a:t>
            </a:r>
            <a:r>
              <a:rPr lang="en-US" altLang="zh-CN" sz="2000" b="1">
                <a:ea typeface="宋体" panose="02010600030101010101" pitchFamily="2" charset="-122"/>
              </a:rPr>
              <a:t>8421BCD</a:t>
            </a:r>
            <a:r>
              <a:rPr lang="zh-CN" altLang="en-US" sz="2000" b="1">
                <a:ea typeface="宋体" panose="02010600030101010101" pitchFamily="2" charset="-122"/>
              </a:rPr>
              <a:t>码的四舍五入电路。 </a:t>
            </a:r>
          </a:p>
        </p:txBody>
      </p:sp>
      <p:sp>
        <p:nvSpPr>
          <p:cNvPr id="641028" name="Text Box 4">
            <a:extLst>
              <a:ext uri="{FF2B5EF4-FFF2-40B4-BE49-F238E27FC236}">
                <a16:creationId xmlns:a16="http://schemas.microsoft.com/office/drawing/2014/main" id="{282EFBEA-6185-C041-A800-053FBE2F5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Times New Roman" charset="0"/>
              </a:rPr>
              <a:t>解：用一片四位比较器即能实现上述功能。</a:t>
            </a:r>
          </a:p>
        </p:txBody>
      </p:sp>
      <p:sp>
        <p:nvSpPr>
          <p:cNvPr id="641029" name="Text Box 5">
            <a:extLst>
              <a:ext uri="{FF2B5EF4-FFF2-40B4-BE49-F238E27FC236}">
                <a16:creationId xmlns:a16="http://schemas.microsoft.com/office/drawing/2014/main" id="{0991C836-D818-6D4D-AB22-AE8FC4201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422525"/>
            <a:ext cx="74676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3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宋体" charset="-122"/>
              </a:rPr>
              <a:t>设</a:t>
            </a:r>
            <a:r>
              <a:rPr lang="en-US" altLang="zh-CN" sz="2000" b="1">
                <a:latin typeface="Times New Roman" charset="0"/>
              </a:rPr>
              <a:t>8421BCD</a:t>
            </a:r>
            <a:r>
              <a:rPr lang="zh-CN" altLang="en-US" sz="2000" b="1">
                <a:latin typeface="宋体" charset="-122"/>
              </a:rPr>
              <a:t>码为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3</a:t>
            </a: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2</a:t>
            </a: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1</a:t>
            </a:r>
            <a:r>
              <a:rPr lang="en-US" altLang="zh-CN" sz="2000" b="1">
                <a:latin typeface="Times New Roman" charset="0"/>
              </a:rPr>
              <a:t> 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0</a:t>
            </a:r>
            <a:r>
              <a:rPr lang="zh-CN" altLang="en-US" sz="2000" b="1">
                <a:latin typeface="宋体" charset="-122"/>
              </a:rPr>
              <a:t>，当其大于</a:t>
            </a:r>
            <a:r>
              <a:rPr lang="en-US" altLang="zh-CN" sz="2000" b="1">
                <a:latin typeface="Times New Roman" charset="0"/>
              </a:rPr>
              <a:t>4</a:t>
            </a:r>
            <a:r>
              <a:rPr lang="zh-CN" altLang="en-US" sz="2000" b="1">
                <a:latin typeface="宋体" charset="-122"/>
              </a:rPr>
              <a:t>（即</a:t>
            </a:r>
            <a:r>
              <a:rPr lang="en-US" altLang="zh-CN" sz="2000" b="1">
                <a:latin typeface="Times New Roman" charset="0"/>
              </a:rPr>
              <a:t>0100</a:t>
            </a:r>
            <a:r>
              <a:rPr lang="zh-CN" altLang="en-US" sz="2000" b="1">
                <a:latin typeface="宋体" charset="-122"/>
              </a:rPr>
              <a:t>）时电路输出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zh-CN" altLang="en-US" sz="2000" b="1">
                <a:latin typeface="宋体" charset="-122"/>
              </a:rPr>
              <a:t>为</a:t>
            </a:r>
            <a:r>
              <a:rPr lang="en-US" altLang="zh-CN" sz="2000" b="1">
                <a:latin typeface="Times New Roman" charset="0"/>
              </a:rPr>
              <a:t>1</a:t>
            </a:r>
            <a:r>
              <a:rPr lang="zh-CN" altLang="en-US" sz="2000" b="1">
                <a:latin typeface="宋体" charset="-122"/>
              </a:rPr>
              <a:t>，否则输出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zh-CN" altLang="en-US" sz="2000" b="1">
                <a:latin typeface="宋体" charset="-122"/>
              </a:rPr>
              <a:t>为</a:t>
            </a:r>
            <a:r>
              <a:rPr lang="en-US" altLang="zh-CN" sz="2000" b="1">
                <a:latin typeface="Times New Roman" charset="0"/>
              </a:rPr>
              <a:t>0</a:t>
            </a:r>
            <a:r>
              <a:rPr lang="zh-CN" altLang="en-US" sz="2000" b="1">
                <a:latin typeface="宋体" charset="-122"/>
              </a:rPr>
              <a:t>。</a:t>
            </a:r>
          </a:p>
        </p:txBody>
      </p:sp>
      <p:grpSp>
        <p:nvGrpSpPr>
          <p:cNvPr id="641030" name="Group 6">
            <a:extLst>
              <a:ext uri="{FF2B5EF4-FFF2-40B4-BE49-F238E27FC236}">
                <a16:creationId xmlns:a16="http://schemas.microsoft.com/office/drawing/2014/main" id="{4A6F60B2-5AFA-5E4A-808C-3DB20D1059D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163888"/>
            <a:ext cx="4038600" cy="3068637"/>
            <a:chOff x="3072" y="2195"/>
            <a:chExt cx="2544" cy="1933"/>
          </a:xfrm>
        </p:grpSpPr>
        <p:graphicFrame>
          <p:nvGraphicFramePr>
            <p:cNvPr id="109575" name="Object 7">
              <a:extLst>
                <a:ext uri="{FF2B5EF4-FFF2-40B4-BE49-F238E27FC236}">
                  <a16:creationId xmlns:a16="http://schemas.microsoft.com/office/drawing/2014/main" id="{9AA89170-4AD0-214F-ACC1-C3055042DD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2195"/>
            <a:ext cx="2544" cy="1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78" r:id="rId3" imgW="27025600" imgH="16840200" progId="Visio.Drawing.6">
                    <p:embed/>
                  </p:oleObj>
                </mc:Choice>
                <mc:Fallback>
                  <p:oleObj r:id="rId3" imgW="27025600" imgH="16840200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195"/>
                          <a:ext cx="2544" cy="1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45" name="Text Box 8">
              <a:extLst>
                <a:ext uri="{FF2B5EF4-FFF2-40B4-BE49-F238E27FC236}">
                  <a16:creationId xmlns:a16="http://schemas.microsoft.com/office/drawing/2014/main" id="{184883AC-3322-8245-BCB4-DDC5CA152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3840"/>
              <a:ext cx="9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600" b="1">
                  <a:latin typeface="宋体" charset="-122"/>
                </a:rPr>
                <a:t>四舍五入电路</a:t>
              </a:r>
              <a:r>
                <a:rPr lang="zh-CN" altLang="en-US" b="1"/>
                <a:t> </a:t>
              </a:r>
            </a:p>
          </p:txBody>
        </p:sp>
      </p:grpSp>
      <p:sp>
        <p:nvSpPr>
          <p:cNvPr id="641033" name="Text Box 9">
            <a:extLst>
              <a:ext uri="{FF2B5EF4-FFF2-40B4-BE49-F238E27FC236}">
                <a16:creationId xmlns:a16="http://schemas.microsoft.com/office/drawing/2014/main" id="{8034EEA4-937C-4F44-B9CE-CA83EC677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11538"/>
            <a:ext cx="335280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30000"/>
              </a:lnSpc>
              <a:spcAft>
                <a:spcPct val="10000"/>
              </a:spcAft>
              <a:defRPr/>
            </a:pPr>
            <a:r>
              <a:rPr lang="zh-CN" altLang="en-US" sz="2000" b="1">
                <a:latin typeface="宋体" charset="-122"/>
              </a:rPr>
              <a:t>将四位</a:t>
            </a:r>
            <a:r>
              <a:rPr lang="en-US" altLang="zh-CN" sz="2000" b="1">
                <a:latin typeface="Times New Roman" charset="0"/>
              </a:rPr>
              <a:t>BCD</a:t>
            </a:r>
            <a:r>
              <a:rPr lang="zh-CN" altLang="en-US" sz="2000" b="1">
                <a:latin typeface="宋体" charset="-122"/>
              </a:rPr>
              <a:t>码接于比较器的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3</a:t>
            </a:r>
            <a:r>
              <a:rPr lang="zh-CN" altLang="en-US" sz="2000" b="1">
                <a:latin typeface="宋体" charset="-122"/>
              </a:rPr>
              <a:t>～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 baseline="-30000">
                <a:latin typeface="Times New Roman" charset="0"/>
              </a:rPr>
              <a:t>0</a:t>
            </a:r>
            <a:r>
              <a:rPr lang="zh-CN" altLang="en-US" sz="2000" b="1">
                <a:latin typeface="宋体" charset="-122"/>
              </a:rPr>
              <a:t>端，将 </a:t>
            </a:r>
            <a:r>
              <a:rPr lang="en-US" altLang="zh-CN" sz="2000" b="1">
                <a:latin typeface="Times New Roman" charset="0"/>
              </a:rPr>
              <a:t>0100 </a:t>
            </a:r>
            <a:r>
              <a:rPr lang="zh-CN" altLang="en-US" sz="2000" b="1">
                <a:latin typeface="宋体" charset="-122"/>
              </a:rPr>
              <a:t>接于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 baseline="-30000">
                <a:latin typeface="Times New Roman" charset="0"/>
              </a:rPr>
              <a:t>3</a:t>
            </a:r>
            <a:r>
              <a:rPr lang="zh-CN" altLang="en-US" sz="2000" b="1">
                <a:latin typeface="宋体" charset="-122"/>
              </a:rPr>
              <a:t>～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 baseline="-30000">
                <a:latin typeface="Times New Roman" charset="0"/>
              </a:rPr>
              <a:t>0</a:t>
            </a:r>
            <a:r>
              <a:rPr lang="zh-CN" altLang="en-US" sz="2000" b="1">
                <a:latin typeface="宋体" charset="-122"/>
              </a:rPr>
              <a:t>端，输出 </a:t>
            </a:r>
            <a:r>
              <a:rPr lang="zh-CN" altLang="en-US" sz="2000" b="1">
                <a:latin typeface="Times New Roman" charset="0"/>
              </a:rPr>
              <a:t>“</a:t>
            </a:r>
            <a:r>
              <a:rPr lang="en-US" altLang="zh-CN" sz="2000" b="1" i="1">
                <a:latin typeface="Times New Roman" charset="0"/>
              </a:rPr>
              <a:t>A</a:t>
            </a:r>
            <a:r>
              <a:rPr lang="en-US" altLang="zh-CN" sz="2000" b="1">
                <a:latin typeface="Times New Roman" charset="0"/>
              </a:rPr>
              <a:t>&gt;</a:t>
            </a:r>
            <a:r>
              <a:rPr lang="en-US" altLang="zh-CN" sz="2000" b="1" i="1">
                <a:latin typeface="Times New Roman" charset="0"/>
              </a:rPr>
              <a:t>B</a:t>
            </a:r>
            <a:r>
              <a:rPr lang="en-US" altLang="zh-CN" sz="2000" b="1">
                <a:latin typeface="Times New Roman" charset="0"/>
              </a:rPr>
              <a:t>”</a:t>
            </a:r>
            <a:r>
              <a:rPr lang="zh-CN" altLang="en-US" sz="2000" b="1">
                <a:latin typeface="宋体" charset="-122"/>
              </a:rPr>
              <a:t>端作为判别输出端</a:t>
            </a:r>
            <a:r>
              <a:rPr lang="en-US" altLang="zh-CN" sz="2000" b="1" i="1">
                <a:latin typeface="Times New Roman" charset="0"/>
              </a:rPr>
              <a:t>F</a:t>
            </a:r>
            <a:r>
              <a:rPr lang="en-US" altLang="zh-CN" sz="2000" b="1">
                <a:latin typeface="宋体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8" grpId="0" autoUpdateAnimBg="0"/>
      <p:bldP spid="641029" grpId="0" autoUpdateAnimBg="0"/>
      <p:bldP spid="64103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6840C-5320-9D44-90FF-C7C4243E9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例</a:t>
            </a:r>
            <a:r>
              <a:rPr lang="en-US" altLang="zh-CN" sz="2400" b="1">
                <a:solidFill>
                  <a:schemeClr val="tx1"/>
                </a:solidFill>
                <a:ea typeface="宋体" charset="-122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：试分析下图所示逻辑电路的功能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。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8537C07F-8025-3A4E-A973-AC675625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4110038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313374" name="Object 30">
            <a:extLst>
              <a:ext uri="{FF2B5EF4-FFF2-40B4-BE49-F238E27FC236}">
                <a16:creationId xmlns:a16="http://schemas.microsoft.com/office/drawing/2014/main" id="{9C51C3E5-146C-3B46-9F6C-530D2A630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8350" y="2133600"/>
          <a:ext cx="2047875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公式" r:id="rId4" imgW="21069300" imgH="21653500" progId="Equation.3">
                  <p:embed/>
                </p:oleObj>
              </mc:Choice>
              <mc:Fallback>
                <p:oleObj name="公式" r:id="rId4" imgW="21069300" imgH="216535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2133600"/>
                        <a:ext cx="2047875" cy="165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75" name="Text Box 31">
            <a:extLst>
              <a:ext uri="{FF2B5EF4-FFF2-40B4-BE49-F238E27FC236}">
                <a16:creationId xmlns:a16="http://schemas.microsoft.com/office/drawing/2014/main" id="{27D797BD-2FAC-EE4A-A0F4-93F0294C4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635125"/>
            <a:ext cx="33909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(1) </a:t>
            </a:r>
            <a:r>
              <a:rPr lang="zh-CN" altLang="en-US" sz="2200" b="1">
                <a:ea typeface="宋体" panose="02010600030101010101" pitchFamily="2" charset="-122"/>
              </a:rPr>
              <a:t>写出电路的逻辑表达式</a:t>
            </a:r>
          </a:p>
        </p:txBody>
      </p:sp>
      <p:sp>
        <p:nvSpPr>
          <p:cNvPr id="313379" name="Text Box 35">
            <a:extLst>
              <a:ext uri="{FF2B5EF4-FFF2-40B4-BE49-F238E27FC236}">
                <a16:creationId xmlns:a16="http://schemas.microsoft.com/office/drawing/2014/main" id="{0F2DB9F1-DC42-1A44-92AD-BC080097A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144963"/>
            <a:ext cx="19859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>
                <a:ea typeface="宋体" panose="02010600030101010101" pitchFamily="2" charset="-122"/>
              </a:rPr>
              <a:t>(2) </a:t>
            </a:r>
            <a:r>
              <a:rPr lang="zh-CN" altLang="en-US" sz="2200" b="1">
                <a:ea typeface="宋体" panose="02010600030101010101" pitchFamily="2" charset="-122"/>
              </a:rPr>
              <a:t>列写真值表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75" grpId="0" autoUpdateAnimBg="0"/>
      <p:bldP spid="313379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67C1600E-E850-E445-9934-B314B409A9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b="1"/>
              <a:t>数码比较器</a:t>
            </a:r>
          </a:p>
        </p:txBody>
      </p:sp>
      <p:sp>
        <p:nvSpPr>
          <p:cNvPr id="110594" name="Text Box 4">
            <a:extLst>
              <a:ext uri="{FF2B5EF4-FFF2-40B4-BE49-F238E27FC236}">
                <a16:creationId xmlns:a16="http://schemas.microsoft.com/office/drawing/2014/main" id="{13A18A4B-675D-114E-81A1-6329D8F8A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295400"/>
            <a:ext cx="75438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用两片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位数码比较器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74LS85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组成判别电路，要求能够判别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位二进制数</a:t>
            </a:r>
            <a:r>
              <a:rPr lang="en-US" altLang="zh-CN" sz="2400" b="1" i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i="1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i="1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是否相等、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是否最大或最小。</a:t>
            </a: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736261" name="Object 5">
            <a:extLst>
              <a:ext uri="{FF2B5EF4-FFF2-40B4-BE49-F238E27FC236}">
                <a16:creationId xmlns:a16="http://schemas.microsoft.com/office/drawing/2014/main" id="{94191B65-B145-BD41-9236-3F1472A2E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3798888"/>
          <a:ext cx="7467600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1" r:id="rId3" imgW="3860800" imgH="1308100" progId="Visio.Drawing.11">
                  <p:embed/>
                </p:oleObj>
              </mc:Choice>
              <mc:Fallback>
                <p:oleObj r:id="rId3" imgW="3860800" imgH="13081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98888"/>
                        <a:ext cx="7467600" cy="250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6263" name="Text Box 7">
            <a:extLst>
              <a:ext uri="{FF2B5EF4-FFF2-40B4-BE49-F238E27FC236}">
                <a16:creationId xmlns:a16="http://schemas.microsoft.com/office/drawing/2014/main" id="{303E809A-360A-F546-B894-9457E5618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50" y="2362200"/>
            <a:ext cx="1771650" cy="109696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A=B, A=C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A&gt;B, A&gt;C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AutoNum type="arabicParenBoth"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A&lt;B, A&lt;C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46731343-CC42-9B4B-BD17-65A0FEC333EC}"/>
              </a:ext>
            </a:extLst>
          </p:cNvPr>
          <p:cNvGrpSpPr>
            <a:grpSpLocks/>
          </p:cNvGrpSpPr>
          <p:nvPr/>
        </p:nvGrpSpPr>
        <p:grpSpPr bwMode="auto">
          <a:xfrm>
            <a:off x="3130550" y="6302375"/>
            <a:ext cx="5249863" cy="403225"/>
            <a:chOff x="1972" y="3888"/>
            <a:chExt cx="3307" cy="254"/>
          </a:xfrm>
        </p:grpSpPr>
        <p:sp>
          <p:nvSpPr>
            <p:cNvPr id="110598" name="Text Box 8">
              <a:extLst>
                <a:ext uri="{FF2B5EF4-FFF2-40B4-BE49-F238E27FC236}">
                  <a16:creationId xmlns:a16="http://schemas.microsoft.com/office/drawing/2014/main" id="{12F64141-6C04-1B4D-8AF1-5CAAA05A1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" y="3892"/>
              <a:ext cx="9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A            B</a:t>
              </a:r>
            </a:p>
          </p:txBody>
        </p:sp>
        <p:sp>
          <p:nvSpPr>
            <p:cNvPr id="110599" name="Text Box 9">
              <a:extLst>
                <a:ext uri="{FF2B5EF4-FFF2-40B4-BE49-F238E27FC236}">
                  <a16:creationId xmlns:a16="http://schemas.microsoft.com/office/drawing/2014/main" id="{6F41B46D-BA94-C445-8BDC-CD87F14F4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" y="3888"/>
              <a:ext cx="9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宋体" panose="02010600030101010101" pitchFamily="2" charset="-122"/>
                </a:rPr>
                <a:t>A            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263" grpId="0" animBg="1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文本框 4">
            <a:extLst>
              <a:ext uri="{FF2B5EF4-FFF2-40B4-BE49-F238E27FC236}">
                <a16:creationId xmlns:a16="http://schemas.microsoft.com/office/drawing/2014/main" id="{6722F79C-F3FA-DC45-B1AE-17A9AE4A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341438"/>
            <a:ext cx="7092950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module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 compare (equal, a, b);</a:t>
            </a: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output  equal;</a:t>
            </a: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input a, b;</a:t>
            </a: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    assign equal = (a==b)? 1 : 0;</a:t>
            </a:r>
          </a:p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0432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endmodule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022DF-1395-094F-BB51-AA3EA7B45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1</a:t>
            </a:r>
            <a:r>
              <a:rPr lang="zh-CN" altLang="en-US" sz="3600" b="1" dirty="0"/>
              <a:t>位数码比较器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7CE4BF3-979E-B248-8FA3-E87691841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4</a:t>
            </a:r>
            <a:r>
              <a:rPr lang="zh-CN" altLang="en-US" sz="3600" b="1" dirty="0"/>
              <a:t>位数码比较器</a:t>
            </a:r>
          </a:p>
        </p:txBody>
      </p:sp>
      <p:sp>
        <p:nvSpPr>
          <p:cNvPr id="112642" name="文本框 16">
            <a:extLst>
              <a:ext uri="{FF2B5EF4-FFF2-40B4-BE49-F238E27FC236}">
                <a16:creationId xmlns:a16="http://schemas.microsoft.com/office/drawing/2014/main" id="{3CB3BA01-5264-974E-8119-223253A7D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47800"/>
            <a:ext cx="7272338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module compare3 ( Y ,A ,B );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input [3:0] A;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input [3:0] B;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output [2:0] Y;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reg [2:0] Y;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always @ ( A or B )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begin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    if ( A &gt; B )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Y &lt;= 3'b001;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   else if ( A == B)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Y &lt;= 3'b010;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   else</a:t>
            </a:r>
            <a:r>
              <a:rPr lang="zh-CN" altLang="en-US" sz="2200">
                <a:latin typeface="Tahoma" panose="020B0604030504040204" pitchFamily="34" charset="0"/>
                <a:ea typeface="宋体" panose="02010600030101010101" pitchFamily="2" charset="-122"/>
              </a:rPr>
              <a:t>                 </a:t>
            </a: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Y &lt;= 3'b100;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      end</a:t>
            </a:r>
            <a:endParaRPr lang="en-US" altLang="zh-CN" sz="22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mr-IN" altLang="zh-CN" sz="2200">
                <a:latin typeface="Tahoma" panose="020B0604030504040204" pitchFamily="34" charset="0"/>
                <a:ea typeface="宋体" panose="02010600030101010101" pitchFamily="2" charset="-122"/>
              </a:rPr>
              <a:t> endmodule</a:t>
            </a:r>
            <a:endParaRPr lang="zh-CN" altLang="en-US" sz="2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F0C396A3-26FF-A04E-9FC9-96C770CC0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  <a:endParaRPr lang="zh-CN" altLang="en-US"/>
          </a:p>
        </p:txBody>
      </p:sp>
      <p:sp>
        <p:nvSpPr>
          <p:cNvPr id="93187" name="Text Box 3">
            <a:extLst>
              <a:ext uri="{FF2B5EF4-FFF2-40B4-BE49-F238E27FC236}">
                <a16:creationId xmlns:a16="http://schemas.microsoft.com/office/drawing/2014/main" id="{B503EB37-AB69-3E42-83E7-5E66E2D6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8486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35000"/>
              </a:lnSpc>
              <a:spcAft>
                <a:spcPct val="10000"/>
              </a:spcAft>
              <a:defRPr/>
            </a:pPr>
            <a:r>
              <a:rPr lang="en-US" altLang="zh-CN" sz="2200" b="1">
                <a:latin typeface="Times New Roman" charset="0"/>
                <a:ea typeface="幼圆" charset="0"/>
              </a:rPr>
              <a:t>        </a:t>
            </a:r>
            <a:r>
              <a:rPr lang="zh-CN" altLang="en-US" sz="2200" b="1">
                <a:latin typeface="Times New Roman" charset="0"/>
                <a:ea typeface="幼圆" charset="0"/>
              </a:rPr>
              <a:t>将所要处理的信息或数据赋予二进制代码的过程称为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幼圆" charset="0"/>
              </a:rPr>
              <a:t>编码</a:t>
            </a:r>
            <a:r>
              <a:rPr lang="zh-CN" altLang="en-US" sz="2200" b="1">
                <a:latin typeface="Times New Roman" charset="0"/>
                <a:ea typeface="幼圆" charset="0"/>
              </a:rPr>
              <a:t>，实现编码功能的电路称为</a:t>
            </a:r>
            <a:r>
              <a:rPr lang="zh-CN" altLang="en-US" sz="2200" b="1">
                <a:solidFill>
                  <a:schemeClr val="hlink"/>
                </a:solidFill>
                <a:latin typeface="Times New Roman" charset="0"/>
                <a:ea typeface="幼圆" charset="0"/>
              </a:rPr>
              <a:t>编码器</a:t>
            </a:r>
            <a:r>
              <a:rPr lang="zh-CN" altLang="en-US" sz="2200" b="1">
                <a:latin typeface="Times New Roman" charset="0"/>
                <a:ea typeface="幼圆" charset="0"/>
              </a:rPr>
              <a:t> 。 </a:t>
            </a:r>
          </a:p>
        </p:txBody>
      </p:sp>
      <p:grpSp>
        <p:nvGrpSpPr>
          <p:cNvPr id="642052" name="Group 4">
            <a:extLst>
              <a:ext uri="{FF2B5EF4-FFF2-40B4-BE49-F238E27FC236}">
                <a16:creationId xmlns:a16="http://schemas.microsoft.com/office/drawing/2014/main" id="{B0156F23-C853-FE47-B0FD-A80ADF331270}"/>
              </a:ext>
            </a:extLst>
          </p:cNvPr>
          <p:cNvGrpSpPr>
            <a:grpSpLocks/>
          </p:cNvGrpSpPr>
          <p:nvPr/>
        </p:nvGrpSpPr>
        <p:grpSpPr bwMode="auto">
          <a:xfrm>
            <a:off x="3757613" y="4703763"/>
            <a:ext cx="1905000" cy="1697037"/>
            <a:chOff x="2367" y="2771"/>
            <a:chExt cx="1200" cy="1069"/>
          </a:xfrm>
        </p:grpSpPr>
        <p:sp>
          <p:nvSpPr>
            <p:cNvPr id="93198" name="Text Box 5">
              <a:extLst>
                <a:ext uri="{FF2B5EF4-FFF2-40B4-BE49-F238E27FC236}">
                  <a16:creationId xmlns:a16="http://schemas.microsoft.com/office/drawing/2014/main" id="{D671E61C-A32C-5D49-9B5A-1E5E086DE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" y="2812"/>
              <a:ext cx="83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3600" b="1">
                  <a:latin typeface="隶书" charset="0"/>
                  <a:ea typeface="隶书" charset="0"/>
                </a:rPr>
                <a:t>译 码</a:t>
              </a:r>
            </a:p>
          </p:txBody>
        </p:sp>
        <p:sp>
          <p:nvSpPr>
            <p:cNvPr id="93199" name="Line 6">
              <a:extLst>
                <a:ext uri="{FF2B5EF4-FFF2-40B4-BE49-F238E27FC236}">
                  <a16:creationId xmlns:a16="http://schemas.microsoft.com/office/drawing/2014/main" id="{6D8525DA-3BF5-0542-8074-A5460EE60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7" y="2771"/>
              <a:ext cx="1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93200" name="Text Box 7">
              <a:extLst>
                <a:ext uri="{FF2B5EF4-FFF2-40B4-BE49-F238E27FC236}">
                  <a16:creationId xmlns:a16="http://schemas.microsoft.com/office/drawing/2014/main" id="{9A5A27EA-2E39-8449-A390-080B2E371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3475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3200" b="1">
                  <a:solidFill>
                    <a:srgbClr val="CC3300"/>
                  </a:solidFill>
                  <a:latin typeface="隶书" charset="0"/>
                  <a:ea typeface="隶书" charset="0"/>
                </a:rPr>
                <a:t>译码器</a:t>
              </a:r>
              <a:endParaRPr lang="zh-CN" altLang="en-US" sz="3200" b="1">
                <a:latin typeface="隶书" charset="0"/>
                <a:ea typeface="隶书" charset="0"/>
              </a:endParaRPr>
            </a:p>
          </p:txBody>
        </p:sp>
        <p:sp>
          <p:nvSpPr>
            <p:cNvPr id="93201" name="Line 8">
              <a:extLst>
                <a:ext uri="{FF2B5EF4-FFF2-40B4-BE49-F238E27FC236}">
                  <a16:creationId xmlns:a16="http://schemas.microsoft.com/office/drawing/2014/main" id="{2EC437B4-FBD2-2C4C-A078-3E63B97BE5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168"/>
              <a:ext cx="3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</p:grpSp>
      <p:grpSp>
        <p:nvGrpSpPr>
          <p:cNvPr id="642057" name="Group 9">
            <a:extLst>
              <a:ext uri="{FF2B5EF4-FFF2-40B4-BE49-F238E27FC236}">
                <a16:creationId xmlns:a16="http://schemas.microsoft.com/office/drawing/2014/main" id="{C093E73D-2E99-7343-B93F-EB4F15E7F99F}"/>
              </a:ext>
            </a:extLst>
          </p:cNvPr>
          <p:cNvGrpSpPr>
            <a:grpSpLocks/>
          </p:cNvGrpSpPr>
          <p:nvPr/>
        </p:nvGrpSpPr>
        <p:grpSpPr bwMode="auto">
          <a:xfrm>
            <a:off x="1720850" y="2667000"/>
            <a:ext cx="7042150" cy="2160588"/>
            <a:chOff x="1084" y="1488"/>
            <a:chExt cx="4436" cy="1361"/>
          </a:xfrm>
        </p:grpSpPr>
        <p:sp>
          <p:nvSpPr>
            <p:cNvPr id="93191" name="Text Box 10">
              <a:extLst>
                <a:ext uri="{FF2B5EF4-FFF2-40B4-BE49-F238E27FC236}">
                  <a16:creationId xmlns:a16="http://schemas.microsoft.com/office/drawing/2014/main" id="{8F14C759-573F-5349-AAA9-92C2C78EB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" y="2482"/>
              <a:ext cx="18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3200" b="1" i="1">
                  <a:latin typeface="Times New Roman" charset="0"/>
                  <a:ea typeface="隶书" charset="0"/>
                </a:rPr>
                <a:t>n</a:t>
              </a:r>
              <a:r>
                <a:rPr lang="zh-CN" altLang="en-US" sz="3200" b="1">
                  <a:latin typeface="隶书" charset="0"/>
                  <a:ea typeface="隶书" charset="0"/>
                </a:rPr>
                <a:t>位二进制代码</a:t>
              </a:r>
            </a:p>
          </p:txBody>
        </p:sp>
        <p:sp>
          <p:nvSpPr>
            <p:cNvPr id="93192" name="Text Box 11">
              <a:extLst>
                <a:ext uri="{FF2B5EF4-FFF2-40B4-BE49-F238E27FC236}">
                  <a16:creationId xmlns:a16="http://schemas.microsoft.com/office/drawing/2014/main" id="{440BC94B-3E7A-9346-AAD8-9E6738D82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4" y="2484"/>
              <a:ext cx="10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3200" b="1" i="1">
                  <a:latin typeface="Times New Roman" charset="0"/>
                  <a:ea typeface="隶书" charset="0"/>
                </a:rPr>
                <a:t>m</a:t>
              </a:r>
              <a:r>
                <a:rPr lang="zh-CN" altLang="en-US" sz="3200" b="1">
                  <a:latin typeface="隶书" charset="0"/>
                  <a:ea typeface="隶书" charset="0"/>
                </a:rPr>
                <a:t>种信息</a:t>
              </a:r>
            </a:p>
          </p:txBody>
        </p:sp>
        <p:sp>
          <p:nvSpPr>
            <p:cNvPr id="93193" name="Line 12">
              <a:extLst>
                <a:ext uri="{FF2B5EF4-FFF2-40B4-BE49-F238E27FC236}">
                  <a16:creationId xmlns:a16="http://schemas.microsoft.com/office/drawing/2014/main" id="{627E5BC6-E2A0-2B4A-93B4-CB1C97DE1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7" y="2579"/>
              <a:ext cx="1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93194" name="Text Box 13">
              <a:extLst>
                <a:ext uri="{FF2B5EF4-FFF2-40B4-BE49-F238E27FC236}">
                  <a16:creationId xmlns:a16="http://schemas.microsoft.com/office/drawing/2014/main" id="{DCDC3A32-ED09-154F-839B-56DD8C25C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" y="2160"/>
              <a:ext cx="83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3600" b="1">
                  <a:latin typeface="隶书" charset="0"/>
                  <a:ea typeface="隶书" charset="0"/>
                </a:rPr>
                <a:t>编 码</a:t>
              </a:r>
            </a:p>
          </p:txBody>
        </p:sp>
        <p:sp>
          <p:nvSpPr>
            <p:cNvPr id="93195" name="Line 14">
              <a:extLst>
                <a:ext uri="{FF2B5EF4-FFF2-40B4-BE49-F238E27FC236}">
                  <a16:creationId xmlns:a16="http://schemas.microsoft.com/office/drawing/2014/main" id="{C1CD1DA2-761E-3949-8930-CF01BF9D1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" y="1890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ahoma" charset="0"/>
                <a:ea typeface="宋体" charset="-122"/>
              </a:endParaRPr>
            </a:p>
          </p:txBody>
        </p:sp>
        <p:sp>
          <p:nvSpPr>
            <p:cNvPr id="93196" name="Text Box 15">
              <a:extLst>
                <a:ext uri="{FF2B5EF4-FFF2-40B4-BE49-F238E27FC236}">
                  <a16:creationId xmlns:a16="http://schemas.microsoft.com/office/drawing/2014/main" id="{6E5D442D-3A86-3E4D-8113-EB6B779A5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" y="1488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3200" b="1">
                  <a:solidFill>
                    <a:srgbClr val="CC3300"/>
                  </a:solidFill>
                  <a:latin typeface="隶书" charset="0"/>
                  <a:ea typeface="隶书" charset="0"/>
                </a:rPr>
                <a:t>编码器</a:t>
              </a:r>
              <a:endParaRPr lang="zh-CN" altLang="en-US" sz="3200" b="1">
                <a:latin typeface="隶书" charset="0"/>
                <a:ea typeface="隶书" charset="0"/>
              </a:endParaRPr>
            </a:p>
          </p:txBody>
        </p:sp>
        <p:sp>
          <p:nvSpPr>
            <p:cNvPr id="93197" name="Rectangle 16">
              <a:extLst>
                <a:ext uri="{FF2B5EF4-FFF2-40B4-BE49-F238E27FC236}">
                  <a16:creationId xmlns:a16="http://schemas.microsoft.com/office/drawing/2014/main" id="{12C2A3C6-13C8-C04D-844E-4DF7DC408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" y="2208"/>
              <a:ext cx="5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2000" i="1">
                  <a:latin typeface="Times New Roman" charset="0"/>
                </a:rPr>
                <a:t>m</a:t>
              </a:r>
              <a:r>
                <a:rPr lang="en-US" altLang="zh-CN" sz="2000">
                  <a:latin typeface="Times New Roman" charset="0"/>
                </a:rPr>
                <a:t>≤2</a:t>
              </a:r>
              <a:r>
                <a:rPr lang="en-US" altLang="zh-CN" sz="2000" i="1" baseline="30000">
                  <a:latin typeface="Times New Roman" charset="0"/>
                </a:rPr>
                <a:t>n</a:t>
              </a:r>
            </a:p>
          </p:txBody>
        </p:sp>
      </p:grpSp>
      <p:graphicFrame>
        <p:nvGraphicFramePr>
          <p:cNvPr id="114693" name="Object 17">
            <a:extLst>
              <a:ext uri="{FF2B5EF4-FFF2-40B4-BE49-F238E27FC236}">
                <a16:creationId xmlns:a16="http://schemas.microsoft.com/office/drawing/2014/main" id="{FB3CF4FC-C97E-8144-87BA-E54BB6EA8C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209800"/>
          <a:ext cx="3200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6" r:id="rId3" imgW="26517600" imgH="10655300" progId="Visio.Drawing.6">
                  <p:embed/>
                </p:oleObj>
              </mc:Choice>
              <mc:Fallback>
                <p:oleObj r:id="rId3" imgW="26517600" imgH="10655300" progId="Visio.Drawing.6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09800"/>
                        <a:ext cx="32004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7F1FD222-71D5-024F-9395-B1D6649D7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  <a:endParaRPr lang="zh-CN" altLang="en-US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561DD06-FC89-AD40-BED1-4DD2DABC0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5827712" cy="4191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600" b="1"/>
              <a:t>编码器的分类</a:t>
            </a:r>
          </a:p>
          <a:p>
            <a:pPr lvl="1" eaLnBrk="1" hangingPunct="1">
              <a:defRPr/>
            </a:pPr>
            <a:r>
              <a:rPr lang="zh-CN" altLang="en-US" sz="3000" b="1">
                <a:latin typeface="隶书" pitchFamily="49" charset="-122"/>
                <a:ea typeface="隶书" pitchFamily="49" charset="-122"/>
              </a:rPr>
              <a:t>按照输出的代码种类</a:t>
            </a:r>
          </a:p>
          <a:p>
            <a:pPr lvl="2" eaLnBrk="1" hangingPunct="1"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二进制编码器</a:t>
            </a:r>
          </a:p>
          <a:p>
            <a:pPr lvl="2" eaLnBrk="1" hangingPunct="1"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二</a:t>
            </a:r>
            <a:r>
              <a:rPr lang="en-US" altLang="zh-CN" sz="2400" b="1">
                <a:latin typeface="宋体" panose="02010600030101010101" pitchFamily="2" charset="-122"/>
              </a:rPr>
              <a:t>--</a:t>
            </a:r>
            <a:r>
              <a:rPr lang="zh-CN" altLang="en-US" sz="2400" b="1">
                <a:latin typeface="宋体" panose="02010600030101010101" pitchFamily="2" charset="-122"/>
              </a:rPr>
              <a:t>十进制编码器</a:t>
            </a:r>
          </a:p>
          <a:p>
            <a:pPr lvl="1" eaLnBrk="1" hangingPunct="1">
              <a:defRPr/>
            </a:pPr>
            <a:r>
              <a:rPr lang="zh-CN" altLang="en-US" sz="3000" b="1">
                <a:ea typeface="隶书" pitchFamily="49" charset="-122"/>
              </a:rPr>
              <a:t>按是否有优先权编码</a:t>
            </a:r>
          </a:p>
          <a:p>
            <a:pPr lvl="2" eaLnBrk="1" hangingPunct="1"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普通编码器</a:t>
            </a:r>
          </a:p>
          <a:p>
            <a:pPr lvl="2" eaLnBrk="1" hangingPunct="1"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优先编码器。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F52BB8D6-06A7-3047-8A52-71CCE6EEB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275" y="2803525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000" b="1" i="1">
                <a:latin typeface="Times New Roman" charset="0"/>
              </a:rPr>
              <a:t>m</a:t>
            </a:r>
            <a:r>
              <a:rPr lang="zh-CN" altLang="en-US" sz="2000" b="1">
                <a:latin typeface="Times New Roman" charset="0"/>
              </a:rPr>
              <a:t>＝</a:t>
            </a:r>
            <a:r>
              <a:rPr lang="en-US" altLang="zh-CN" sz="2000" b="1">
                <a:latin typeface="Times New Roman" charset="0"/>
              </a:rPr>
              <a:t>2</a:t>
            </a:r>
            <a:r>
              <a:rPr lang="en-US" altLang="zh-CN" sz="2000" b="1" i="1" baseline="30000">
                <a:latin typeface="Times New Roman" charset="0"/>
              </a:rPr>
              <a:t>n</a:t>
            </a:r>
            <a:endParaRPr lang="en-US" altLang="zh-CN" b="1" i="1"/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73560703-7566-B149-8B9A-352EB4399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52800"/>
            <a:ext cx="871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000" b="1" i="1">
                <a:latin typeface="Times New Roman" charset="0"/>
              </a:rPr>
              <a:t>m</a:t>
            </a:r>
            <a:r>
              <a:rPr lang="en-US" altLang="zh-CN" sz="2000" b="1">
                <a:latin typeface="Times New Roman" charset="0"/>
              </a:rPr>
              <a:t> &lt; 2</a:t>
            </a:r>
            <a:r>
              <a:rPr lang="en-US" altLang="zh-CN" sz="2000" b="1" i="1" baseline="30000">
                <a:latin typeface="Times New Roman" charset="0"/>
              </a:rPr>
              <a:t>n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DC04F30F-39F3-CA48-9C5F-3A6A4413B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</a:p>
        </p:txBody>
      </p:sp>
      <p:grpSp>
        <p:nvGrpSpPr>
          <p:cNvPr id="644099" name="Group 3">
            <a:extLst>
              <a:ext uri="{FF2B5EF4-FFF2-40B4-BE49-F238E27FC236}">
                <a16:creationId xmlns:a16="http://schemas.microsoft.com/office/drawing/2014/main" id="{215585CE-F69A-FF49-AD35-3C70104BADA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997075"/>
            <a:ext cx="4191000" cy="4251325"/>
            <a:chOff x="240" y="1220"/>
            <a:chExt cx="2640" cy="2678"/>
          </a:xfrm>
        </p:grpSpPr>
        <p:graphicFrame>
          <p:nvGraphicFramePr>
            <p:cNvPr id="116741" name="Object 4">
              <a:extLst>
                <a:ext uri="{FF2B5EF4-FFF2-40B4-BE49-F238E27FC236}">
                  <a16:creationId xmlns:a16="http://schemas.microsoft.com/office/drawing/2014/main" id="{727724D1-C1D9-F143-87F1-9C8248C1E6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220"/>
            <a:ext cx="2640" cy="2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44" r:id="rId3" imgW="53835300" imgH="50952400" progId="Visio.Drawing.6">
                    <p:embed/>
                  </p:oleObj>
                </mc:Choice>
                <mc:Fallback>
                  <p:oleObj r:id="rId3" imgW="53835300" imgH="50952400" progId="Visio.Drawing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220"/>
                          <a:ext cx="2640" cy="2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39" name="Text Box 5">
              <a:extLst>
                <a:ext uri="{FF2B5EF4-FFF2-40B4-BE49-F238E27FC236}">
                  <a16:creationId xmlns:a16="http://schemas.microsoft.com/office/drawing/2014/main" id="{B2C6BC25-412B-1042-BB9A-8F8A10F90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648"/>
              <a:ext cx="17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000">
                  <a:solidFill>
                    <a:srgbClr val="000000"/>
                  </a:solidFill>
                  <a:latin typeface="Times New Roman" charset="0"/>
                </a:rPr>
                <a:t>普通</a:t>
              </a:r>
              <a:r>
                <a:rPr lang="en-US" altLang="zh-CN" sz="2000">
                  <a:solidFill>
                    <a:srgbClr val="000000"/>
                  </a:solidFill>
                  <a:latin typeface="Times New Roman" charset="0"/>
                </a:rPr>
                <a:t>8421BCD</a:t>
              </a:r>
              <a:r>
                <a:rPr lang="zh-CN" altLang="en-US" sz="2000">
                  <a:solidFill>
                    <a:srgbClr val="000000"/>
                  </a:solidFill>
                  <a:latin typeface="Times New Roman" charset="0"/>
                </a:rPr>
                <a:t>码编码器</a:t>
              </a:r>
              <a:endParaRPr lang="zh-CN" altLang="en-US"/>
            </a:p>
          </p:txBody>
        </p:sp>
      </p:grpSp>
      <p:pic>
        <p:nvPicPr>
          <p:cNvPr id="644102" name="Picture 6">
            <a:extLst>
              <a:ext uri="{FF2B5EF4-FFF2-40B4-BE49-F238E27FC236}">
                <a16:creationId xmlns:a16="http://schemas.microsoft.com/office/drawing/2014/main" id="{7AF8F2CA-F52E-6347-8DF8-070F128C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54325"/>
            <a:ext cx="4648200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5237" name="Text Box 7">
            <a:extLst>
              <a:ext uri="{FF2B5EF4-FFF2-40B4-BE49-F238E27FC236}">
                <a16:creationId xmlns:a16="http://schemas.microsoft.com/office/drawing/2014/main" id="{FEE49723-BA87-1648-8C26-504247569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85888"/>
            <a:ext cx="4660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b="1">
                <a:latin typeface="Times New Roman" charset="0"/>
                <a:ea typeface="隶书" charset="0"/>
              </a:rPr>
              <a:t>1. </a:t>
            </a:r>
            <a:r>
              <a:rPr lang="zh-CN" altLang="en-US" sz="2800" b="1">
                <a:latin typeface="Times New Roman" charset="0"/>
                <a:ea typeface="隶书" charset="0"/>
              </a:rPr>
              <a:t>普通二</a:t>
            </a:r>
            <a:r>
              <a:rPr lang="en-US" altLang="zh-CN" sz="2800" b="1">
                <a:latin typeface="Times New Roman" charset="0"/>
                <a:ea typeface="隶书" charset="0"/>
              </a:rPr>
              <a:t>—</a:t>
            </a:r>
            <a:r>
              <a:rPr lang="zh-CN" altLang="en-US" sz="2800" b="1">
                <a:latin typeface="Times New Roman" charset="0"/>
                <a:ea typeface="隶书" charset="0"/>
              </a:rPr>
              <a:t>十进制编码器</a:t>
            </a:r>
            <a:r>
              <a:rPr lang="en-US" altLang="zh-CN" sz="2000">
                <a:latin typeface="Times New Roman" charset="0"/>
              </a:rPr>
              <a:t>C304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563D5994-3692-A940-9758-907663058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BEEDD7EF-51FD-BB4D-8C0D-8A25FE888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85888"/>
            <a:ext cx="3460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b="1">
                <a:latin typeface="Times New Roman" charset="0"/>
                <a:ea typeface="隶书" charset="0"/>
              </a:rPr>
              <a:t>2. </a:t>
            </a:r>
            <a:r>
              <a:rPr lang="zh-CN" altLang="en-US" sz="2800" b="1">
                <a:latin typeface="Times New Roman" charset="0"/>
                <a:ea typeface="隶书" charset="0"/>
              </a:rPr>
              <a:t>优先编码器</a:t>
            </a:r>
            <a:r>
              <a:rPr lang="en-US" altLang="zh-CN" b="1">
                <a:latin typeface="Times New Roman" charset="0"/>
                <a:ea typeface="隶书" charset="0"/>
              </a:rPr>
              <a:t>74LS148</a:t>
            </a:r>
          </a:p>
        </p:txBody>
      </p:sp>
      <p:sp>
        <p:nvSpPr>
          <p:cNvPr id="645124" name="Text Box 4">
            <a:extLst>
              <a:ext uri="{FF2B5EF4-FFF2-40B4-BE49-F238E27FC236}">
                <a16:creationId xmlns:a16="http://schemas.microsoft.com/office/drawing/2014/main" id="{BED5A9EF-5E81-3C49-8B1D-3C74E4C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66900"/>
            <a:ext cx="73152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30000"/>
              </a:lnSpc>
              <a:defRPr/>
            </a:pPr>
            <a:r>
              <a:rPr lang="en-US" altLang="zh-CN" sz="2200" b="1">
                <a:latin typeface="Times New Roman" charset="0"/>
              </a:rPr>
              <a:t>        </a:t>
            </a:r>
            <a:r>
              <a:rPr lang="zh-CN" altLang="en-US" sz="2200" b="1">
                <a:latin typeface="Times New Roman" charset="0"/>
              </a:rPr>
              <a:t>优先编码器允许几个输入端</a:t>
            </a:r>
            <a:r>
              <a:rPr lang="zh-CN" altLang="en-US" sz="2200" b="1">
                <a:solidFill>
                  <a:srgbClr val="FF3300"/>
                </a:solidFill>
                <a:latin typeface="Times New Roman" charset="0"/>
              </a:rPr>
              <a:t>同时</a:t>
            </a:r>
            <a:r>
              <a:rPr lang="zh-CN" altLang="en-US" sz="2200" b="1">
                <a:latin typeface="Times New Roman" charset="0"/>
              </a:rPr>
              <a:t>加上信号，电路只对其中</a:t>
            </a:r>
            <a:r>
              <a:rPr lang="zh-CN" altLang="en-US" sz="2200" b="1">
                <a:solidFill>
                  <a:srgbClr val="FF3300"/>
                </a:solidFill>
                <a:latin typeface="Times New Roman" charset="0"/>
              </a:rPr>
              <a:t>优先级别最高的信号进行编码</a:t>
            </a:r>
            <a:r>
              <a:rPr lang="zh-CN" altLang="en-US" sz="2200" b="1">
                <a:latin typeface="Times New Roman" charset="0"/>
              </a:rPr>
              <a:t>。</a:t>
            </a:r>
          </a:p>
        </p:txBody>
      </p:sp>
      <p:graphicFrame>
        <p:nvGraphicFramePr>
          <p:cNvPr id="645125" name="Object 5">
            <a:extLst>
              <a:ext uri="{FF2B5EF4-FFF2-40B4-BE49-F238E27FC236}">
                <a16:creationId xmlns:a16="http://schemas.microsoft.com/office/drawing/2014/main" id="{77E7241A-7A29-2E4F-BA96-D9590255B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0288" y="2659063"/>
          <a:ext cx="2881312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3" r:id="rId3" imgW="73774300" imgH="98920300" progId="Visio.Drawing.6">
                  <p:embed/>
                </p:oleObj>
              </mc:Choice>
              <mc:Fallback>
                <p:oleObj r:id="rId3" imgW="73774300" imgH="989203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2659063"/>
                        <a:ext cx="2881312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126" name="Group 6">
            <a:extLst>
              <a:ext uri="{FF2B5EF4-FFF2-40B4-BE49-F238E27FC236}">
                <a16:creationId xmlns:a16="http://schemas.microsoft.com/office/drawing/2014/main" id="{C515DD9F-782B-FB40-BA90-1AC2D0B37ECA}"/>
              </a:ext>
            </a:extLst>
          </p:cNvPr>
          <p:cNvGrpSpPr>
            <a:grpSpLocks/>
          </p:cNvGrpSpPr>
          <p:nvPr/>
        </p:nvGrpSpPr>
        <p:grpSpPr bwMode="auto">
          <a:xfrm>
            <a:off x="2101850" y="3192463"/>
            <a:ext cx="2851150" cy="3436937"/>
            <a:chOff x="1324" y="1824"/>
            <a:chExt cx="1561" cy="1983"/>
          </a:xfrm>
        </p:grpSpPr>
        <p:graphicFrame>
          <p:nvGraphicFramePr>
            <p:cNvPr id="117766" name="Object 7">
              <a:extLst>
                <a:ext uri="{FF2B5EF4-FFF2-40B4-BE49-F238E27FC236}">
                  <a16:creationId xmlns:a16="http://schemas.microsoft.com/office/drawing/2014/main" id="{A4B8CAC4-12F9-A64B-9BE7-8C4A767B16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0" y="1824"/>
            <a:ext cx="1425" cy="1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74" r:id="rId5" imgW="42189400" imgH="47091600" progId="Visio.Drawing.6">
                    <p:embed/>
                  </p:oleObj>
                </mc:Choice>
                <mc:Fallback>
                  <p:oleObj r:id="rId5" imgW="42189400" imgH="47091600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0" y="1824"/>
                          <a:ext cx="1425" cy="1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64" name="Text Box 8">
              <a:extLst>
                <a:ext uri="{FF2B5EF4-FFF2-40B4-BE49-F238E27FC236}">
                  <a16:creationId xmlns:a16="http://schemas.microsoft.com/office/drawing/2014/main" id="{602F9DA0-6288-0A44-BEC9-447E5A680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4" y="3648"/>
              <a:ext cx="435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200"/>
                <a:t>使能输入</a:t>
              </a:r>
            </a:p>
          </p:txBody>
        </p:sp>
        <p:sp>
          <p:nvSpPr>
            <p:cNvPr id="96265" name="Text Box 9">
              <a:extLst>
                <a:ext uri="{FF2B5EF4-FFF2-40B4-BE49-F238E27FC236}">
                  <a16:creationId xmlns:a16="http://schemas.microsoft.com/office/drawing/2014/main" id="{3204C58A-98DB-B543-A3C8-3B92E06F8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179"/>
              <a:ext cx="435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200"/>
                <a:t>使能输出</a:t>
              </a:r>
            </a:p>
          </p:txBody>
        </p:sp>
        <p:sp>
          <p:nvSpPr>
            <p:cNvPr id="96266" name="Text Box 10">
              <a:extLst>
                <a:ext uri="{FF2B5EF4-FFF2-40B4-BE49-F238E27FC236}">
                  <a16:creationId xmlns:a16="http://schemas.microsoft.com/office/drawing/2014/main" id="{46960A74-1D1B-094A-8CF9-124165116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544"/>
              <a:ext cx="435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200"/>
                <a:t>扩展输出</a:t>
              </a:r>
            </a:p>
          </p:txBody>
        </p:sp>
        <p:sp>
          <p:nvSpPr>
            <p:cNvPr id="96267" name="Text Box 11">
              <a:extLst>
                <a:ext uri="{FF2B5EF4-FFF2-40B4-BE49-F238E27FC236}">
                  <a16:creationId xmlns:a16="http://schemas.microsoft.com/office/drawing/2014/main" id="{0ABF1A85-385C-CE47-B5D8-39F5D23B9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091"/>
              <a:ext cx="435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1200"/>
                <a:t>编码输出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4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D9BF3DF-B952-284C-9714-E47F61392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</a:p>
        </p:txBody>
      </p:sp>
      <p:sp>
        <p:nvSpPr>
          <p:cNvPr id="97283" name="Text Box 3">
            <a:extLst>
              <a:ext uri="{FF2B5EF4-FFF2-40B4-BE49-F238E27FC236}">
                <a16:creationId xmlns:a16="http://schemas.microsoft.com/office/drawing/2014/main" id="{89DF0163-C3EF-9A44-B9AC-FC44D70A6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85888"/>
            <a:ext cx="3460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b="1">
                <a:latin typeface="Times New Roman" charset="0"/>
                <a:ea typeface="隶书" charset="0"/>
              </a:rPr>
              <a:t>2. </a:t>
            </a:r>
            <a:r>
              <a:rPr lang="zh-CN" altLang="en-US" sz="2800" b="1">
                <a:latin typeface="Times New Roman" charset="0"/>
                <a:ea typeface="隶书" charset="0"/>
              </a:rPr>
              <a:t>优先编码器</a:t>
            </a:r>
            <a:r>
              <a:rPr lang="en-US" altLang="zh-CN" b="1">
                <a:latin typeface="Times New Roman" charset="0"/>
                <a:ea typeface="隶书" charset="0"/>
              </a:rPr>
              <a:t>74LS148</a:t>
            </a: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06236B11-0578-5B43-BC96-4E6F3BC5F12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2549525"/>
            <a:ext cx="7772400" cy="3405188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97285" name="Text Box 5">
            <a:extLst>
              <a:ext uri="{FF2B5EF4-FFF2-40B4-BE49-F238E27FC236}">
                <a16:creationId xmlns:a16="http://schemas.microsoft.com/office/drawing/2014/main" id="{7C521E3B-003E-EB48-90F0-5A1CDA285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038350"/>
            <a:ext cx="3048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30000"/>
              </a:lnSpc>
              <a:defRPr/>
            </a:pPr>
            <a:r>
              <a:rPr lang="zh-CN" altLang="en-US" sz="2000" b="1">
                <a:solidFill>
                  <a:srgbClr val="000000"/>
                </a:solidFill>
                <a:latin typeface="宋体" charset="-122"/>
              </a:rPr>
              <a:t>优先编码器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</a:rPr>
              <a:t>74148</a:t>
            </a:r>
            <a:r>
              <a:rPr lang="zh-CN" altLang="en-US" sz="2000" b="1">
                <a:solidFill>
                  <a:srgbClr val="000000"/>
                </a:solidFill>
                <a:latin typeface="宋体" charset="-122"/>
              </a:rPr>
              <a:t>功能表</a:t>
            </a:r>
            <a:endParaRPr lang="zh-CN" altLang="en-US" sz="2000" b="1">
              <a:latin typeface="Times New Roman" charset="0"/>
            </a:endParaRPr>
          </a:p>
        </p:txBody>
      </p:sp>
      <p:sp>
        <p:nvSpPr>
          <p:cNvPr id="97286" name="Line 6">
            <a:extLst>
              <a:ext uri="{FF2B5EF4-FFF2-40B4-BE49-F238E27FC236}">
                <a16:creationId xmlns:a16="http://schemas.microsoft.com/office/drawing/2014/main" id="{38CD7765-4EC3-EA42-8FD5-6DD1698AFD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5313" y="3592513"/>
            <a:ext cx="4267200" cy="2209800"/>
          </a:xfrm>
          <a:prstGeom prst="line">
            <a:avLst/>
          </a:prstGeom>
          <a:noFill/>
          <a:ln w="12700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Tahoma" charset="0"/>
              <a:ea typeface="宋体" charset="-122"/>
            </a:endParaRP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60A69160-49B8-5E46-8835-B4F38AA8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7838" y="1620838"/>
            <a:ext cx="3968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1400"/>
              <a:t>扩展输出端</a:t>
            </a:r>
          </a:p>
        </p:txBody>
      </p:sp>
      <p:sp>
        <p:nvSpPr>
          <p:cNvPr id="97288" name="Text Box 8">
            <a:extLst>
              <a:ext uri="{FF2B5EF4-FFF2-40B4-BE49-F238E27FC236}">
                <a16:creationId xmlns:a16="http://schemas.microsoft.com/office/drawing/2014/main" id="{965A301F-6FD3-A641-9D7D-94FA90517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1238" y="1620838"/>
            <a:ext cx="3968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1400"/>
              <a:t>使能输出端</a:t>
            </a:r>
          </a:p>
        </p:txBody>
      </p:sp>
      <p:sp>
        <p:nvSpPr>
          <p:cNvPr id="97289" name="Text Box 9">
            <a:extLst>
              <a:ext uri="{FF2B5EF4-FFF2-40B4-BE49-F238E27FC236}">
                <a16:creationId xmlns:a16="http://schemas.microsoft.com/office/drawing/2014/main" id="{CC28AA45-D92E-8346-95A5-1F041957A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28800"/>
            <a:ext cx="396875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1400"/>
              <a:t>使能输入</a:t>
            </a:r>
          </a:p>
        </p:txBody>
      </p:sp>
      <p:graphicFrame>
        <p:nvGraphicFramePr>
          <p:cNvPr id="118793" name="Object 10">
            <a:extLst>
              <a:ext uri="{FF2B5EF4-FFF2-40B4-BE49-F238E27FC236}">
                <a16:creationId xmlns:a16="http://schemas.microsoft.com/office/drawing/2014/main" id="{B64F8F1B-C8AC-F54C-BD67-0BEA987386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6096000"/>
          <a:ext cx="48768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5" name="Equation" r:id="rId4" imgW="52666900" imgH="6438900" progId="Equation.3">
                  <p:embed/>
                </p:oleObj>
              </mc:Choice>
              <mc:Fallback>
                <p:oleObj name="Equation" r:id="rId4" imgW="52666900" imgH="6438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6096000"/>
                        <a:ext cx="48768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C74DC935-9B57-7441-829E-1A69935BB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</a:p>
        </p:txBody>
      </p:sp>
      <p:sp>
        <p:nvSpPr>
          <p:cNvPr id="98307" name="Text Box 3">
            <a:extLst>
              <a:ext uri="{FF2B5EF4-FFF2-40B4-BE49-F238E27FC236}">
                <a16:creationId xmlns:a16="http://schemas.microsoft.com/office/drawing/2014/main" id="{35A799CD-35EF-804A-A335-EB2D2A60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788" y="1357313"/>
            <a:ext cx="7781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b="1">
                <a:latin typeface="黑体" panose="02010609060101010101" pitchFamily="49" charset="-122"/>
                <a:ea typeface="黑体" panose="02010609060101010101" pitchFamily="49" charset="-122"/>
              </a:rPr>
              <a:t>例：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8-3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线优先编码器</a:t>
            </a: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74LS148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扩展成</a:t>
            </a: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线</a:t>
            </a:r>
            <a:r>
              <a:rPr lang="en-US" altLang="zh-CN" sz="2200" b="1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r>
              <a:rPr lang="zh-CN" altLang="en-US" sz="2200" b="1">
                <a:latin typeface="宋体" panose="02010600030101010101" pitchFamily="2" charset="-122"/>
                <a:ea typeface="宋体" panose="02010600030101010101" pitchFamily="2" charset="-122"/>
              </a:rPr>
              <a:t>线优先编码器。</a:t>
            </a:r>
          </a:p>
        </p:txBody>
      </p:sp>
      <p:sp>
        <p:nvSpPr>
          <p:cNvPr id="734213" name="Text Box 5">
            <a:extLst>
              <a:ext uri="{FF2B5EF4-FFF2-40B4-BE49-F238E27FC236}">
                <a16:creationId xmlns:a16="http://schemas.microsoft.com/office/drawing/2014/main" id="{BB23C172-6D1F-6049-9129-41E977CE6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514600"/>
            <a:ext cx="6400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）第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片工作时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编码器输出：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0000-0111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II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片工作时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编码器输出：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1000-1111</a:t>
            </a:r>
          </a:p>
        </p:txBody>
      </p:sp>
      <p:sp>
        <p:nvSpPr>
          <p:cNvPr id="734214" name="Text Box 6">
            <a:extLst>
              <a:ext uri="{FF2B5EF4-FFF2-40B4-BE49-F238E27FC236}">
                <a16:creationId xmlns:a16="http://schemas.microsoft.com/office/drawing/2014/main" id="{66EB6510-A669-194E-BB0D-91C5BDE47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752600"/>
            <a:ext cx="6858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10000"/>
              </a:lnSpc>
              <a:defRPr/>
            </a:pPr>
            <a:r>
              <a:rPr lang="zh-CN" altLang="en-US" sz="2000" b="1">
                <a:latin typeface="宋体" charset="-122"/>
              </a:rPr>
              <a:t>解：（</a:t>
            </a:r>
            <a:r>
              <a:rPr lang="en-US" altLang="zh-CN" sz="2000" b="1">
                <a:latin typeface="宋体" charset="-122"/>
              </a:rPr>
              <a:t>1</a:t>
            </a:r>
            <a:r>
              <a:rPr lang="zh-CN" altLang="en-US" sz="2000" b="1">
                <a:latin typeface="宋体" charset="-122"/>
              </a:rPr>
              <a:t>）编码器输入</a:t>
            </a:r>
            <a:r>
              <a:rPr lang="en-US" altLang="zh-CN" sz="2000" b="1">
                <a:latin typeface="宋体" charset="-122"/>
              </a:rPr>
              <a:t>16</a:t>
            </a:r>
            <a:r>
              <a:rPr lang="zh-CN" altLang="en-US" sz="2000" b="1">
                <a:latin typeface="宋体" charset="-122"/>
              </a:rPr>
              <a:t>线，需用两片</a:t>
            </a:r>
            <a:r>
              <a:rPr lang="en-US" altLang="zh-CN" sz="2000" b="1">
                <a:latin typeface="宋体" charset="-122"/>
              </a:rPr>
              <a:t>8-3</a:t>
            </a:r>
            <a:r>
              <a:rPr lang="zh-CN" altLang="en-US" sz="2000" b="1">
                <a:latin typeface="宋体" charset="-122"/>
              </a:rPr>
              <a:t>线编码器；</a:t>
            </a:r>
          </a:p>
        </p:txBody>
      </p:sp>
      <p:sp>
        <p:nvSpPr>
          <p:cNvPr id="734215" name="Text Box 7">
            <a:extLst>
              <a:ext uri="{FF2B5EF4-FFF2-40B4-BE49-F238E27FC236}">
                <a16:creationId xmlns:a16="http://schemas.microsoft.com/office/drawing/2014/main" id="{8224D99E-5E44-BB41-A2D5-961B5BCBB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133600"/>
            <a:ext cx="72532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lnSpc>
                <a:spcPct val="110000"/>
              </a:lnSpc>
              <a:defRPr/>
            </a:pPr>
            <a:r>
              <a:rPr lang="zh-CN" altLang="en-US" sz="2000" b="1">
                <a:latin typeface="宋体" charset="-122"/>
              </a:rPr>
              <a:t>（</a:t>
            </a:r>
            <a:r>
              <a:rPr lang="en-US" altLang="zh-CN" sz="2000" b="1">
                <a:latin typeface="宋体" charset="-122"/>
              </a:rPr>
              <a:t>2</a:t>
            </a:r>
            <a:r>
              <a:rPr lang="zh-CN" altLang="en-US" sz="2000" b="1">
                <a:latin typeface="宋体" charset="-122"/>
              </a:rPr>
              <a:t>）实现优先编码：</a:t>
            </a:r>
            <a:r>
              <a:rPr lang="zh-CN" altLang="en-US" sz="2000" b="1">
                <a:latin typeface="Times New Roman" charset="0"/>
              </a:rPr>
              <a:t>第</a:t>
            </a:r>
            <a:r>
              <a:rPr lang="en-US" altLang="zh-CN" sz="2000" b="1">
                <a:latin typeface="Times New Roman" charset="0"/>
              </a:rPr>
              <a:t>I</a:t>
            </a:r>
            <a:r>
              <a:rPr lang="zh-CN" altLang="en-US" sz="2000" b="1">
                <a:latin typeface="Times New Roman" charset="0"/>
              </a:rPr>
              <a:t>片使能输出与第</a:t>
            </a:r>
            <a:r>
              <a:rPr lang="en-US" altLang="zh-CN" sz="2000" b="1">
                <a:latin typeface="Times New Roman" charset="0"/>
              </a:rPr>
              <a:t>II</a:t>
            </a:r>
            <a:r>
              <a:rPr lang="zh-CN" altLang="en-US" sz="2000" b="1">
                <a:latin typeface="Times New Roman" charset="0"/>
              </a:rPr>
              <a:t>片使能输入端连接；</a:t>
            </a:r>
          </a:p>
        </p:txBody>
      </p:sp>
      <p:pic>
        <p:nvPicPr>
          <p:cNvPr id="734216" name="Picture 8">
            <a:extLst>
              <a:ext uri="{FF2B5EF4-FFF2-40B4-BE49-F238E27FC236}">
                <a16:creationId xmlns:a16="http://schemas.microsoft.com/office/drawing/2014/main" id="{577AF8C7-0F43-6047-82A0-27F852CD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52800"/>
            <a:ext cx="6232525" cy="318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4217" name="Picture 9">
            <a:extLst>
              <a:ext uri="{FF2B5EF4-FFF2-40B4-BE49-F238E27FC236}">
                <a16:creationId xmlns:a16="http://schemas.microsoft.com/office/drawing/2014/main" id="{4D08AEED-0194-4B44-B876-88BC5842DB57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3352800"/>
            <a:ext cx="3200400" cy="1401763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3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213" grpId="0" autoUpdateAnimBg="0"/>
      <p:bldP spid="734214" grpId="0" autoUpdateAnimBg="0"/>
      <p:bldP spid="734215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>
            <a:extLst>
              <a:ext uri="{FF2B5EF4-FFF2-40B4-BE49-F238E27FC236}">
                <a16:creationId xmlns:a16="http://schemas.microsoft.com/office/drawing/2014/main" id="{0A284086-AE72-BF4C-8A7D-4FB8A5595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3.5.2 </a:t>
            </a:r>
            <a:r>
              <a:rPr lang="zh-CN" altLang="en-US" sz="3600" b="1"/>
              <a:t>编码器与优先编码器</a:t>
            </a:r>
          </a:p>
        </p:txBody>
      </p:sp>
      <p:sp>
        <p:nvSpPr>
          <p:cNvPr id="99331" name="Text Box 4">
            <a:extLst>
              <a:ext uri="{FF2B5EF4-FFF2-40B4-BE49-F238E27FC236}">
                <a16:creationId xmlns:a16="http://schemas.microsoft.com/office/drawing/2014/main" id="{AF56CABD-C499-A041-8E4E-D4FC4393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57313"/>
            <a:ext cx="76422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200" b="1">
                <a:latin typeface="黑体" charset="-122"/>
                <a:ea typeface="黑体" charset="-122"/>
              </a:rPr>
              <a:t>例：</a:t>
            </a:r>
            <a:r>
              <a:rPr lang="zh-CN" altLang="en-US" sz="2200" b="1">
                <a:latin typeface="宋体" charset="-122"/>
              </a:rPr>
              <a:t>用一片</a:t>
            </a:r>
            <a:r>
              <a:rPr lang="en-US" altLang="zh-CN" sz="2200" b="1">
                <a:latin typeface="宋体" charset="-122"/>
              </a:rPr>
              <a:t>74LS148</a:t>
            </a:r>
            <a:r>
              <a:rPr lang="zh-CN" altLang="en-US" sz="2200" b="1">
                <a:latin typeface="宋体" charset="-122"/>
              </a:rPr>
              <a:t>和必要的门电路构成</a:t>
            </a:r>
            <a:r>
              <a:rPr lang="en-US" altLang="zh-CN" sz="2200" b="1">
                <a:latin typeface="宋体" charset="-122"/>
              </a:rPr>
              <a:t>8421BCD</a:t>
            </a:r>
            <a:r>
              <a:rPr lang="zh-CN" altLang="en-US" sz="2200" b="1">
                <a:latin typeface="宋体" charset="-122"/>
              </a:rPr>
              <a:t>码编码器。 </a:t>
            </a:r>
          </a:p>
        </p:txBody>
      </p:sp>
      <p:graphicFrame>
        <p:nvGraphicFramePr>
          <p:cNvPr id="802825" name="Object 9">
            <a:extLst>
              <a:ext uri="{FF2B5EF4-FFF2-40B4-BE49-F238E27FC236}">
                <a16:creationId xmlns:a16="http://schemas.microsoft.com/office/drawing/2014/main" id="{4EF35DD4-83D2-B442-AE8B-1183C64DC8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2286000"/>
          <a:ext cx="32956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9" name="Visio" r:id="rId3" imgW="25882600" imgH="31762700" progId="Visio.Drawing.11">
                  <p:embed/>
                </p:oleObj>
              </mc:Choice>
              <mc:Fallback>
                <p:oleObj name="Visio" r:id="rId3" imgW="25882600" imgH="317627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286000"/>
                        <a:ext cx="32956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2826" name="Object 10">
            <a:extLst>
              <a:ext uri="{FF2B5EF4-FFF2-40B4-BE49-F238E27FC236}">
                <a16:creationId xmlns:a16="http://schemas.microsoft.com/office/drawing/2014/main" id="{6ABA5410-7E0A-6E4F-8B60-CBF52A1B4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6738" y="2362200"/>
          <a:ext cx="855662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0" name="Visio" r:id="rId5" imgW="8382000" imgH="35991800" progId="Visio.Drawing.11">
                  <p:embed/>
                </p:oleObj>
              </mc:Choice>
              <mc:Fallback>
                <p:oleObj name="Visio" r:id="rId5" imgW="8382000" imgH="359918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2362200"/>
                        <a:ext cx="855662" cy="405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hlink"/>
          </a:solidFill>
          <a:prstDash val="dash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hlink"/>
          </a:solidFill>
          <a:prstDash val="dash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11574</TotalTime>
  <Words>12786</Words>
  <Application>Microsoft Macintosh PowerPoint</Application>
  <PresentationFormat>全屏显示(4:3)</PresentationFormat>
  <Paragraphs>2915</Paragraphs>
  <Slides>179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179</vt:i4>
      </vt:variant>
    </vt:vector>
  </HeadingPairs>
  <TitlesOfParts>
    <vt:vector size="198" baseType="lpstr">
      <vt:lpstr>黑体</vt:lpstr>
      <vt:lpstr>楷体_GB2312</vt:lpstr>
      <vt:lpstr>隶书</vt:lpstr>
      <vt:lpstr>宋体</vt:lpstr>
      <vt:lpstr>Arial</vt:lpstr>
      <vt:lpstr>Tahoma</vt:lpstr>
      <vt:lpstr>Times New Roman</vt:lpstr>
      <vt:lpstr>Wingdings</vt:lpstr>
      <vt:lpstr>Blends</vt:lpstr>
      <vt:lpstr>公式</vt:lpstr>
      <vt:lpstr>Visio.Drawing.5</vt:lpstr>
      <vt:lpstr>Visio</vt:lpstr>
      <vt:lpstr>Visio.Drawing.11</vt:lpstr>
      <vt:lpstr>Equation</vt:lpstr>
      <vt:lpstr>Image</vt:lpstr>
      <vt:lpstr>BMP 图象</vt:lpstr>
      <vt:lpstr>Equation.DSMT4</vt:lpstr>
      <vt:lpstr>Visio.Drawing.6</vt:lpstr>
      <vt:lpstr>文档</vt:lpstr>
      <vt:lpstr>数字系统设计</vt:lpstr>
      <vt:lpstr>3.1 组合逻辑电路的特点</vt:lpstr>
      <vt:lpstr>时序逻辑电路</vt:lpstr>
      <vt:lpstr>3.2 组合逻辑电路的分析</vt:lpstr>
      <vt:lpstr>例1：试分析下图所示逻辑电路的功能。</vt:lpstr>
      <vt:lpstr>例2：试分析下图所示逻辑电路的功能。</vt:lpstr>
      <vt:lpstr>多数表决电路</vt:lpstr>
      <vt:lpstr>例3：试分析下图所示逻辑电路的功能。</vt:lpstr>
      <vt:lpstr>例4：试分析下图所示逻辑电路的功能。</vt:lpstr>
      <vt:lpstr>例4：试分析下图所示逻辑电路的功能。</vt:lpstr>
      <vt:lpstr>二进制码至格雷码的转换</vt:lpstr>
      <vt:lpstr>3.3 小规模组合电路的设计</vt:lpstr>
      <vt:lpstr>3.3.1 由设计要求列真值表</vt:lpstr>
      <vt:lpstr>3.3.1 由设计要求列真值表</vt:lpstr>
      <vt:lpstr>3.3.1 由设计要求列真值表</vt:lpstr>
      <vt:lpstr>3.3.1 由设计要求列真值表</vt:lpstr>
      <vt:lpstr>3.3.1 由设计要求列真值表</vt:lpstr>
      <vt:lpstr>3.3.2 逻辑函数的两级门实现</vt:lpstr>
      <vt:lpstr>3.3.2 逻辑函数的两级门实现</vt:lpstr>
      <vt:lpstr>3.3.2 逻辑函数的两级门实现</vt:lpstr>
      <vt:lpstr>3.3.2 逻辑函数的两级门实现</vt:lpstr>
      <vt:lpstr>组合电路设计中的一些实际问题</vt:lpstr>
      <vt:lpstr>3.3.3 逻辑函数的三级门实现 </vt:lpstr>
      <vt:lpstr>1. 阻塞逻辑</vt:lpstr>
      <vt:lpstr>积项的阻塞逻辑</vt:lpstr>
      <vt:lpstr>积项的阻塞逻辑－阻塞圈的扩大</vt:lpstr>
      <vt:lpstr>2. 用阻塞逻辑设计三级与非电路</vt:lpstr>
      <vt:lpstr>用阻塞逻辑设计三级与非电路</vt:lpstr>
      <vt:lpstr>用阻塞逻辑设计三级与非电路</vt:lpstr>
      <vt:lpstr>用阻塞逻辑设计三级与非电路</vt:lpstr>
      <vt:lpstr>3. 用阻塞逻辑设计三级或非电路</vt:lpstr>
      <vt:lpstr>用阻塞逻辑设计三级或非电路</vt:lpstr>
      <vt:lpstr>用阻塞逻辑设计三级或非电路</vt:lpstr>
      <vt:lpstr>3.3.4 组合电路实际设计中的几个问题</vt:lpstr>
      <vt:lpstr>多输出函数的设计</vt:lpstr>
      <vt:lpstr>多输出函数的设计实例</vt:lpstr>
      <vt:lpstr>多输出函数的设计实例</vt:lpstr>
      <vt:lpstr>多输出函数的设计实例</vt:lpstr>
      <vt:lpstr>3.3.4 组合电路实际设计中的几个问题</vt:lpstr>
      <vt:lpstr>采用SSI芯片时的设计</vt:lpstr>
      <vt:lpstr>采用SSI芯片时的设计</vt:lpstr>
      <vt:lpstr>采用SSI芯片时的设计</vt:lpstr>
      <vt:lpstr>指定门类型的设计</vt:lpstr>
      <vt:lpstr>举例：全减器的设计</vt:lpstr>
      <vt:lpstr>3.3.5 组合电路设计实例－运算电路</vt:lpstr>
      <vt:lpstr>半加器的设计</vt:lpstr>
      <vt:lpstr>半加器的设计</vt:lpstr>
      <vt:lpstr>全加器的设计</vt:lpstr>
      <vt:lpstr>加法运算电路</vt:lpstr>
      <vt:lpstr>加法运算电路</vt:lpstr>
      <vt:lpstr>全加器</vt:lpstr>
      <vt:lpstr>全加器</vt:lpstr>
      <vt:lpstr>4位并行加法器</vt:lpstr>
      <vt:lpstr>加法运算电路－四位超前进位加法器</vt:lpstr>
      <vt:lpstr>加法运算电路- 超前进位原理 </vt:lpstr>
      <vt:lpstr>3.3.5 组合电路设计实例－比较器</vt:lpstr>
      <vt:lpstr>组合电路设计实例－比较器</vt:lpstr>
      <vt:lpstr>组合电路设计实例－比较器</vt:lpstr>
      <vt:lpstr>组合电路设计实例－比较器</vt:lpstr>
      <vt:lpstr>组合电路设计实例－比较器</vt:lpstr>
      <vt:lpstr>组合电路设计实例－比较器</vt:lpstr>
      <vt:lpstr>运算电路实例</vt:lpstr>
      <vt:lpstr>运算电路实例</vt:lpstr>
      <vt:lpstr>运算电路实例</vt:lpstr>
      <vt:lpstr>运算电路实例</vt:lpstr>
      <vt:lpstr>3.4  组合逻辑电路的冒险</vt:lpstr>
      <vt:lpstr>3.4  组合逻辑电路的冒险</vt:lpstr>
      <vt:lpstr>基本概念</vt:lpstr>
      <vt:lpstr>3.4.1 静态逻辑冒险与消除方法</vt:lpstr>
      <vt:lpstr>3.4.1 静态逻辑冒险与消除方法</vt:lpstr>
      <vt:lpstr>2. 逻辑冒险的检查</vt:lpstr>
      <vt:lpstr>3. 逻辑冒险的消除</vt:lpstr>
      <vt:lpstr>应用举例</vt:lpstr>
      <vt:lpstr>应用举例</vt:lpstr>
      <vt:lpstr>3.4.2 静态功能冒险与消除方法</vt:lpstr>
      <vt:lpstr>3.4.2 静态功能冒险与消除方法</vt:lpstr>
      <vt:lpstr>功能冒险的消除 </vt:lpstr>
      <vt:lpstr>功能冒险的消除 </vt:lpstr>
      <vt:lpstr>冒险现象的消除</vt:lpstr>
      <vt:lpstr>3.4.3 消除冒险方法的比较</vt:lpstr>
      <vt:lpstr>3.4.4 动态冒险</vt:lpstr>
      <vt:lpstr>3.5 常用的中规模组合电路与应用</vt:lpstr>
      <vt:lpstr>3.5.1 集成数码比较器74LS85</vt:lpstr>
      <vt:lpstr>集成数码比较器74LS85</vt:lpstr>
      <vt:lpstr>集成数码比较器74LS85</vt:lpstr>
      <vt:lpstr>集成数码比较器74LS85</vt:lpstr>
      <vt:lpstr>集成数码比较器74LS85</vt:lpstr>
      <vt:lpstr>集成数码比较器</vt:lpstr>
      <vt:lpstr>集成数码比较器74LS85</vt:lpstr>
      <vt:lpstr>数码比较器</vt:lpstr>
      <vt:lpstr>1位数码比较器</vt:lpstr>
      <vt:lpstr>4位数码比较器</vt:lpstr>
      <vt:lpstr>3.5.2 编码器与优先编码器</vt:lpstr>
      <vt:lpstr>3.5.2 编码器与优先编码器</vt:lpstr>
      <vt:lpstr>3.5.2 编码器与优先编码器</vt:lpstr>
      <vt:lpstr>3.5.2 编码器与优先编码器</vt:lpstr>
      <vt:lpstr>3.5.2 编码器与优先编码器</vt:lpstr>
      <vt:lpstr>3.5.2 编码器与优先编码器</vt:lpstr>
      <vt:lpstr>3.5.2 编码器与优先编码器</vt:lpstr>
      <vt:lpstr>3.5.2 编码器与优先编码器</vt:lpstr>
      <vt:lpstr>3.5.3 译码器</vt:lpstr>
      <vt:lpstr>1. 二进制译码器</vt:lpstr>
      <vt:lpstr>三线至八线译码器74LS138 </vt:lpstr>
      <vt:lpstr>三线至八线译码器74LS138</vt:lpstr>
      <vt:lpstr>2-4译码器</vt:lpstr>
      <vt:lpstr>3-8译码器</vt:lpstr>
      <vt:lpstr>3-8译码器</vt:lpstr>
      <vt:lpstr>例：用3－8译码器构成4－16译码器</vt:lpstr>
      <vt:lpstr>例：用3－8译码器构成4－16译码器</vt:lpstr>
      <vt:lpstr>例：试用 74LS138组成一个五线至三十二线译码器</vt:lpstr>
      <vt:lpstr>例：试用 74LS138组成一个五线至三十二线译码器</vt:lpstr>
      <vt:lpstr>例：用三线至八线译码器组成六线至六十四线译码器 </vt:lpstr>
      <vt:lpstr>例：用三线至八线译码器组成六线至六十四线译码器 </vt:lpstr>
      <vt:lpstr>3-8译码器的应用</vt:lpstr>
      <vt:lpstr>例：用3－8线译码器实现函数F(A,B,C)=∑m(0 ,3,4,7) </vt:lpstr>
      <vt:lpstr>用译码器控制发光二极管</vt:lpstr>
      <vt:lpstr>PowerPoint 演示文稿</vt:lpstr>
      <vt:lpstr>PowerPoint 演示文稿</vt:lpstr>
      <vt:lpstr>二—十进制译码器(4－10线译码器) </vt:lpstr>
      <vt:lpstr>二—十进制译码器</vt:lpstr>
      <vt:lpstr>数字显示译码器</vt:lpstr>
      <vt:lpstr>数字显示译码器</vt:lpstr>
      <vt:lpstr>单片机控制七段数码管</vt:lpstr>
      <vt:lpstr>FPGA开发板中的七段数码管</vt:lpstr>
      <vt:lpstr>数字式电波钟</vt:lpstr>
      <vt:lpstr>3.5.4 数据选择器</vt:lpstr>
      <vt:lpstr>八选一数据选择器74LS151</vt:lpstr>
      <vt:lpstr>双四选一数据选择器74LS153</vt:lpstr>
      <vt:lpstr>二选一数据选择器</vt:lpstr>
      <vt:lpstr>八选一数据选择器</vt:lpstr>
      <vt:lpstr>数据选择器的扩展</vt:lpstr>
      <vt:lpstr>数据选择器的扩展</vt:lpstr>
      <vt:lpstr>例：试用四选一数据选择器构成十六选一的选择器</vt:lpstr>
      <vt:lpstr>用数据选择器实现函数</vt:lpstr>
      <vt:lpstr>用数据选择器实现函数</vt:lpstr>
      <vt:lpstr>数据选择器的应用</vt:lpstr>
      <vt:lpstr>数据选择器的应用</vt:lpstr>
      <vt:lpstr>数据选择器的应用</vt:lpstr>
      <vt:lpstr>数据选择器的应用</vt:lpstr>
      <vt:lpstr>数据选择器的应用</vt:lpstr>
      <vt:lpstr>译码器和数据选择器实现函数</vt:lpstr>
      <vt:lpstr>3.5.5 数据分配器</vt:lpstr>
      <vt:lpstr>双一线至四线数据分配器74LS155</vt:lpstr>
      <vt:lpstr>双一线至四线数据分配器74LS155</vt:lpstr>
      <vt:lpstr>数据分配器</vt:lpstr>
      <vt:lpstr>数据分配器的功能扩展</vt:lpstr>
      <vt:lpstr>数据分配器的应用</vt:lpstr>
      <vt:lpstr>数据分配器的应用</vt:lpstr>
      <vt:lpstr>数据分配器实现函数</vt:lpstr>
      <vt:lpstr>数据分配器的应用</vt:lpstr>
      <vt:lpstr>数据分配器的应用</vt:lpstr>
      <vt:lpstr>数据分配器的应用</vt:lpstr>
      <vt:lpstr>3.5.6 奇偶检验电路</vt:lpstr>
      <vt:lpstr>奇偶位产生和检验电路</vt:lpstr>
      <vt:lpstr>集成九位奇偶校验器74LS280 </vt:lpstr>
      <vt:lpstr>74LS280的应用</vt:lpstr>
      <vt:lpstr>奇偶校验器的功能扩展</vt:lpstr>
      <vt:lpstr>8位奇偶校验器</vt:lpstr>
      <vt:lpstr>可靠性编码－汉明码 </vt:lpstr>
      <vt:lpstr>可靠性编码－汉明码 </vt:lpstr>
      <vt:lpstr>可靠性编码－汉明码 </vt:lpstr>
      <vt:lpstr>可靠性编码－汉明码 </vt:lpstr>
      <vt:lpstr>3.5.7 运算电路</vt:lpstr>
      <vt:lpstr>例：用四位二进制加法器构成一位8421BCD码加法器</vt:lpstr>
      <vt:lpstr>例：用四位二进制加法器构成一位8421BCD码加法器 </vt:lpstr>
      <vt:lpstr>例：用4位数码比较器和4位加法器构成4位二级制数转换         为8421BCD码的电路。</vt:lpstr>
      <vt:lpstr>PowerPoint 演示文稿</vt:lpstr>
      <vt:lpstr>PowerPoint 演示文稿</vt:lpstr>
      <vt:lpstr>3.5.7 运算电路</vt:lpstr>
      <vt:lpstr>全减器的设计</vt:lpstr>
      <vt:lpstr>全减器的设计</vt:lpstr>
      <vt:lpstr>二进制正负数表示法</vt:lpstr>
      <vt:lpstr>补码表示法的减法运算</vt:lpstr>
      <vt:lpstr>补码运算举例</vt:lpstr>
      <vt:lpstr>补码运算举例</vt:lpstr>
      <vt:lpstr>用四位加法器构成的可控加减电路</vt:lpstr>
      <vt:lpstr>算数逻辑单元ALU</vt:lpstr>
      <vt:lpstr>8位乘法器</vt:lpstr>
      <vt:lpstr>8位乘法器</vt:lpstr>
    </vt:vector>
  </TitlesOfParts>
  <Company>Beijing EastWave Telecom Co.,Ltd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Wensheng</dc:creator>
  <cp:lastModifiedBy>Microsoft Office User</cp:lastModifiedBy>
  <cp:revision>623</cp:revision>
  <dcterms:created xsi:type="dcterms:W3CDTF">2001-11-21T01:14:27Z</dcterms:created>
  <dcterms:modified xsi:type="dcterms:W3CDTF">2019-06-30T14:17:54Z</dcterms:modified>
</cp:coreProperties>
</file>